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5"/>
  </p:notesMasterIdLst>
  <p:handoutMasterIdLst>
    <p:handoutMasterId r:id="rId16"/>
  </p:handoutMasterIdLst>
  <p:sldIdLst>
    <p:sldId id="256" r:id="rId5"/>
    <p:sldId id="299" r:id="rId6"/>
    <p:sldId id="310" r:id="rId7"/>
    <p:sldId id="297" r:id="rId8"/>
    <p:sldId id="307" r:id="rId9"/>
    <p:sldId id="295" r:id="rId10"/>
    <p:sldId id="303" r:id="rId11"/>
    <p:sldId id="306" r:id="rId12"/>
    <p:sldId id="308" r:id="rId13"/>
    <p:sldId id="269" r:id="rId14"/>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C8018895-7573-9E4A-B5BF-8410602F6772}">
          <p14:sldIdLst>
            <p14:sldId id="256"/>
            <p14:sldId id="299"/>
            <p14:sldId id="310"/>
            <p14:sldId id="297"/>
            <p14:sldId id="307"/>
            <p14:sldId id="295"/>
            <p14:sldId id="303"/>
            <p14:sldId id="306"/>
            <p14:sldId id="308"/>
            <p14:sldId id="26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5601"/>
    <a:srgbClr val="014493"/>
    <a:srgbClr val="01C6FD"/>
    <a:srgbClr val="79AE02"/>
    <a:srgbClr val="067F9C"/>
    <a:srgbClr val="014E52"/>
    <a:srgbClr val="0C596D"/>
    <a:srgbClr val="03556D"/>
    <a:srgbClr val="145C72"/>
    <a:srgbClr val="0000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3" autoAdjust="0"/>
    <p:restoredTop sz="99655" autoAdjust="0"/>
  </p:normalViewPr>
  <p:slideViewPr>
    <p:cSldViewPr snapToGrid="0">
      <p:cViewPr>
        <p:scale>
          <a:sx n="100" d="100"/>
          <a:sy n="100" d="100"/>
        </p:scale>
        <p:origin x="798" y="312"/>
      </p:cViewPr>
      <p:guideLst>
        <p:guide orient="horz" pos="2160"/>
        <p:guide pos="3840"/>
      </p:guideLst>
    </p:cSldViewPr>
  </p:slideViewPr>
  <p:notesTextViewPr>
    <p:cViewPr>
      <p:scale>
        <a:sx n="1" d="1"/>
        <a:sy n="1" d="1"/>
      </p:scale>
      <p:origin x="0" y="0"/>
    </p:cViewPr>
  </p:notesTextViewPr>
  <p:notesViewPr>
    <p:cSldViewPr snapToGrid="0">
      <p:cViewPr varScale="1">
        <p:scale>
          <a:sx n="99" d="100"/>
          <a:sy n="99" d="100"/>
        </p:scale>
        <p:origin x="321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oleObject" Target="file:///G:\ADCI%20Papers&amp;Analisys\Sustainable%20Use\report\figures\saiga_numbers_from1980.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Sheet2!$B$1</c:f>
              <c:strCache>
                <c:ptCount val="1"/>
                <c:pt idx="0">
                  <c:v>Betpak-Dala</c:v>
                </c:pt>
              </c:strCache>
            </c:strRef>
          </c:tx>
          <c:spPr>
            <a:ln w="28575" cap="rnd">
              <a:solidFill>
                <a:srgbClr val="7030A0"/>
              </a:solidFill>
              <a:round/>
            </a:ln>
            <a:effectLst/>
          </c:spPr>
          <c:marker>
            <c:symbol val="none"/>
          </c:marker>
          <c:cat>
            <c:numRef>
              <c:f>Sheet2!$A$2:$A$16</c:f>
              <c:numCache>
                <c:formatCode>General</c:formatCode>
                <c:ptCount val="1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numCache>
            </c:numRef>
          </c:cat>
          <c:val>
            <c:numRef>
              <c:f>Sheet2!$B$2:$B$16</c:f>
              <c:numCache>
                <c:formatCode>#,##0</c:formatCode>
                <c:ptCount val="15"/>
                <c:pt idx="0">
                  <c:v>9943</c:v>
                </c:pt>
                <c:pt idx="1">
                  <c:v>18600</c:v>
                </c:pt>
                <c:pt idx="2">
                  <c:v>22800</c:v>
                </c:pt>
                <c:pt idx="3">
                  <c:v>29252</c:v>
                </c:pt>
                <c:pt idx="4">
                  <c:v>45196</c:v>
                </c:pt>
                <c:pt idx="5">
                  <c:v>53441</c:v>
                </c:pt>
                <c:pt idx="6">
                  <c:v>78019</c:v>
                </c:pt>
                <c:pt idx="7">
                  <c:v>110000</c:v>
                </c:pt>
                <c:pt idx="8">
                  <c:v>155200</c:v>
                </c:pt>
                <c:pt idx="9">
                  <c:v>216000</c:v>
                </c:pt>
                <c:pt idx="10">
                  <c:v>242500</c:v>
                </c:pt>
                <c:pt idx="11">
                  <c:v>36200</c:v>
                </c:pt>
                <c:pt idx="12">
                  <c:v>51700</c:v>
                </c:pt>
                <c:pt idx="13">
                  <c:v>76400</c:v>
                </c:pt>
                <c:pt idx="14">
                  <c:v>111500</c:v>
                </c:pt>
              </c:numCache>
            </c:numRef>
          </c:val>
          <c:smooth val="0"/>
          <c:extLst>
            <c:ext xmlns:c16="http://schemas.microsoft.com/office/drawing/2014/chart" uri="{C3380CC4-5D6E-409C-BE32-E72D297353CC}">
              <c16:uniqueId val="{00000000-C4BC-4895-A971-02FD45D20AA2}"/>
            </c:ext>
          </c:extLst>
        </c:ser>
        <c:ser>
          <c:idx val="1"/>
          <c:order val="1"/>
          <c:tx>
            <c:strRef>
              <c:f>Sheet2!$C$1</c:f>
              <c:strCache>
                <c:ptCount val="1"/>
                <c:pt idx="0">
                  <c:v>Ustyurt</c:v>
                </c:pt>
              </c:strCache>
            </c:strRef>
          </c:tx>
          <c:spPr>
            <a:ln w="28575" cap="rnd">
              <a:solidFill>
                <a:srgbClr val="00B050"/>
              </a:solidFill>
              <a:round/>
            </a:ln>
            <a:effectLst/>
          </c:spPr>
          <c:marker>
            <c:symbol val="none"/>
          </c:marker>
          <c:cat>
            <c:numRef>
              <c:f>Sheet2!$A$2:$A$16</c:f>
              <c:numCache>
                <c:formatCode>General</c:formatCode>
                <c:ptCount val="1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numCache>
            </c:numRef>
          </c:cat>
          <c:val>
            <c:numRef>
              <c:f>Sheet2!$C$2:$C$16</c:f>
              <c:numCache>
                <c:formatCode>#,##0</c:formatCode>
                <c:ptCount val="15"/>
                <c:pt idx="0">
                  <c:v>19621</c:v>
                </c:pt>
                <c:pt idx="1">
                  <c:v>17810</c:v>
                </c:pt>
                <c:pt idx="2">
                  <c:v>16400</c:v>
                </c:pt>
                <c:pt idx="3">
                  <c:v>10383</c:v>
                </c:pt>
                <c:pt idx="4">
                  <c:v>9223</c:v>
                </c:pt>
                <c:pt idx="5">
                  <c:v>4900</c:v>
                </c:pt>
                <c:pt idx="6">
                  <c:v>6121</c:v>
                </c:pt>
                <c:pt idx="7">
                  <c:v>6500</c:v>
                </c:pt>
                <c:pt idx="8">
                  <c:v>5400</c:v>
                </c:pt>
                <c:pt idx="9">
                  <c:v>1700</c:v>
                </c:pt>
                <c:pt idx="10">
                  <c:v>1270</c:v>
                </c:pt>
                <c:pt idx="11">
                  <c:v>1900</c:v>
                </c:pt>
                <c:pt idx="12">
                  <c:v>2700</c:v>
                </c:pt>
                <c:pt idx="13">
                  <c:v>3700</c:v>
                </c:pt>
                <c:pt idx="14">
                  <c:v>5900</c:v>
                </c:pt>
              </c:numCache>
            </c:numRef>
          </c:val>
          <c:smooth val="0"/>
          <c:extLst>
            <c:ext xmlns:c16="http://schemas.microsoft.com/office/drawing/2014/chart" uri="{C3380CC4-5D6E-409C-BE32-E72D297353CC}">
              <c16:uniqueId val="{00000001-C4BC-4895-A971-02FD45D20AA2}"/>
            </c:ext>
          </c:extLst>
        </c:ser>
        <c:ser>
          <c:idx val="2"/>
          <c:order val="2"/>
          <c:tx>
            <c:strRef>
              <c:f>Sheet2!$D$1</c:f>
              <c:strCache>
                <c:ptCount val="1"/>
                <c:pt idx="0">
                  <c:v>Ural</c:v>
                </c:pt>
              </c:strCache>
            </c:strRef>
          </c:tx>
          <c:spPr>
            <a:ln w="28575" cap="rnd">
              <a:solidFill>
                <a:srgbClr val="FFFF00"/>
              </a:solidFill>
              <a:round/>
            </a:ln>
            <a:effectLst/>
          </c:spPr>
          <c:marker>
            <c:symbol val="none"/>
          </c:marker>
          <c:cat>
            <c:numRef>
              <c:f>Sheet2!$A$2:$A$16</c:f>
              <c:numCache>
                <c:formatCode>General</c:formatCode>
                <c:ptCount val="1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numCache>
            </c:numRef>
          </c:cat>
          <c:val>
            <c:numRef>
              <c:f>Sheet2!$D$2:$D$16</c:f>
              <c:numCache>
                <c:formatCode>#,##0</c:formatCode>
                <c:ptCount val="15"/>
                <c:pt idx="0">
                  <c:v>10052</c:v>
                </c:pt>
                <c:pt idx="1">
                  <c:v>12850</c:v>
                </c:pt>
                <c:pt idx="2">
                  <c:v>15600</c:v>
                </c:pt>
                <c:pt idx="3">
                  <c:v>18322</c:v>
                </c:pt>
                <c:pt idx="4">
                  <c:v>26624</c:v>
                </c:pt>
                <c:pt idx="5">
                  <c:v>39057.585000000006</c:v>
                </c:pt>
                <c:pt idx="6">
                  <c:v>17948</c:v>
                </c:pt>
                <c:pt idx="7">
                  <c:v>21000</c:v>
                </c:pt>
                <c:pt idx="8">
                  <c:v>26400</c:v>
                </c:pt>
                <c:pt idx="9">
                  <c:v>39000</c:v>
                </c:pt>
                <c:pt idx="10">
                  <c:v>51700</c:v>
                </c:pt>
                <c:pt idx="11">
                  <c:v>70200</c:v>
                </c:pt>
                <c:pt idx="12">
                  <c:v>98200</c:v>
                </c:pt>
                <c:pt idx="13">
                  <c:v>135000</c:v>
                </c:pt>
                <c:pt idx="14">
                  <c:v>217000</c:v>
                </c:pt>
              </c:numCache>
            </c:numRef>
          </c:val>
          <c:smooth val="0"/>
          <c:extLst>
            <c:ext xmlns:c16="http://schemas.microsoft.com/office/drawing/2014/chart" uri="{C3380CC4-5D6E-409C-BE32-E72D297353CC}">
              <c16:uniqueId val="{00000002-C4BC-4895-A971-02FD45D20AA2}"/>
            </c:ext>
          </c:extLst>
        </c:ser>
        <c:ser>
          <c:idx val="3"/>
          <c:order val="3"/>
          <c:tx>
            <c:strRef>
              <c:f>Sheet2!$E$1</c:f>
              <c:strCache>
                <c:ptCount val="1"/>
                <c:pt idx="0">
                  <c:v>N-W Pre-Caspian</c:v>
                </c:pt>
              </c:strCache>
            </c:strRef>
          </c:tx>
          <c:spPr>
            <a:ln w="28575" cap="rnd">
              <a:solidFill>
                <a:srgbClr val="FF0000"/>
              </a:solidFill>
              <a:round/>
            </a:ln>
            <a:effectLst/>
          </c:spPr>
          <c:marker>
            <c:symbol val="none"/>
          </c:marker>
          <c:cat>
            <c:numRef>
              <c:f>Sheet2!$A$2:$A$16</c:f>
              <c:numCache>
                <c:formatCode>General</c:formatCode>
                <c:ptCount val="1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numCache>
            </c:numRef>
          </c:cat>
          <c:val>
            <c:numRef>
              <c:f>Sheet2!$E$2:$E$16</c:f>
              <c:numCache>
                <c:formatCode>#,##0</c:formatCode>
                <c:ptCount val="15"/>
                <c:pt idx="0">
                  <c:v>15000</c:v>
                </c:pt>
                <c:pt idx="1">
                  <c:v>15000</c:v>
                </c:pt>
                <c:pt idx="2">
                  <c:v>17000</c:v>
                </c:pt>
                <c:pt idx="3">
                  <c:v>13500</c:v>
                </c:pt>
                <c:pt idx="4">
                  <c:v>12000</c:v>
                </c:pt>
                <c:pt idx="5">
                  <c:v>9000</c:v>
                </c:pt>
                <c:pt idx="6">
                  <c:v>7000</c:v>
                </c:pt>
                <c:pt idx="7">
                  <c:v>5500</c:v>
                </c:pt>
                <c:pt idx="8">
                  <c:v>5000</c:v>
                </c:pt>
                <c:pt idx="9">
                  <c:v>4500</c:v>
                </c:pt>
                <c:pt idx="10">
                  <c:v>3500</c:v>
                </c:pt>
                <c:pt idx="11">
                  <c:v>5000</c:v>
                </c:pt>
                <c:pt idx="12">
                  <c:v>6000</c:v>
                </c:pt>
                <c:pt idx="13">
                  <c:v>7000</c:v>
                </c:pt>
                <c:pt idx="14">
                  <c:v>8000</c:v>
                </c:pt>
              </c:numCache>
            </c:numRef>
          </c:val>
          <c:smooth val="0"/>
          <c:extLst>
            <c:ext xmlns:c16="http://schemas.microsoft.com/office/drawing/2014/chart" uri="{C3380CC4-5D6E-409C-BE32-E72D297353CC}">
              <c16:uniqueId val="{00000003-C4BC-4895-A971-02FD45D20AA2}"/>
            </c:ext>
          </c:extLst>
        </c:ser>
        <c:ser>
          <c:idx val="4"/>
          <c:order val="4"/>
          <c:tx>
            <c:strRef>
              <c:f>Sheet2!$F$1</c:f>
              <c:strCache>
                <c:ptCount val="1"/>
                <c:pt idx="0">
                  <c:v>Mongolia</c:v>
                </c:pt>
              </c:strCache>
            </c:strRef>
          </c:tx>
          <c:spPr>
            <a:ln w="28575" cap="rnd">
              <a:solidFill>
                <a:srgbClr val="0070C0"/>
              </a:solidFill>
              <a:round/>
            </a:ln>
            <a:effectLst/>
          </c:spPr>
          <c:marker>
            <c:symbol val="none"/>
          </c:marker>
          <c:cat>
            <c:numRef>
              <c:f>Sheet2!$A$2:$A$16</c:f>
              <c:numCache>
                <c:formatCode>General</c:formatCode>
                <c:ptCount val="15"/>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numCache>
            </c:numRef>
          </c:cat>
          <c:val>
            <c:numRef>
              <c:f>Sheet2!$F$2:$F$16</c:f>
              <c:numCache>
                <c:formatCode>#,##0</c:formatCode>
                <c:ptCount val="15"/>
                <c:pt idx="0">
                  <c:v>1800</c:v>
                </c:pt>
                <c:pt idx="1">
                  <c:v>2000</c:v>
                </c:pt>
                <c:pt idx="2">
                  <c:v>3000</c:v>
                </c:pt>
                <c:pt idx="3">
                  <c:v>3200</c:v>
                </c:pt>
                <c:pt idx="4">
                  <c:v>3000</c:v>
                </c:pt>
                <c:pt idx="5">
                  <c:v>8000</c:v>
                </c:pt>
                <c:pt idx="6">
                  <c:v>7000</c:v>
                </c:pt>
                <c:pt idx="7">
                  <c:v>10000</c:v>
                </c:pt>
                <c:pt idx="8">
                  <c:v>14200</c:v>
                </c:pt>
                <c:pt idx="9">
                  <c:v>14000</c:v>
                </c:pt>
                <c:pt idx="10">
                  <c:v>13824</c:v>
                </c:pt>
                <c:pt idx="11">
                  <c:v>9929</c:v>
                </c:pt>
                <c:pt idx="12">
                  <c:v>4467</c:v>
                </c:pt>
                <c:pt idx="13">
                  <c:v>2940</c:v>
                </c:pt>
                <c:pt idx="14">
                  <c:v>5074</c:v>
                </c:pt>
              </c:numCache>
            </c:numRef>
          </c:val>
          <c:smooth val="0"/>
          <c:extLst>
            <c:ext xmlns:c16="http://schemas.microsoft.com/office/drawing/2014/chart" uri="{C3380CC4-5D6E-409C-BE32-E72D297353CC}">
              <c16:uniqueId val="{00000004-C4BC-4895-A971-02FD45D20AA2}"/>
            </c:ext>
          </c:extLst>
        </c:ser>
        <c:dLbls>
          <c:showLegendKey val="0"/>
          <c:showVal val="0"/>
          <c:showCatName val="0"/>
          <c:showSerName val="0"/>
          <c:showPercent val="0"/>
          <c:showBubbleSize val="0"/>
        </c:dLbls>
        <c:smooth val="0"/>
        <c:axId val="1138865583"/>
        <c:axId val="1"/>
      </c:lineChart>
      <c:catAx>
        <c:axId val="1138865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vert="horz" wrap="square" anchor="ctr" anchorCtr="1"/>
          <a:lstStyle/>
          <a:p>
            <a:pPr>
              <a:defRPr sz="1400" b="0" i="0" u="none" strike="noStrike" kern="1200" baseline="0">
                <a:solidFill>
                  <a:schemeClr val="tx1">
                    <a:lumMod val="95000"/>
                    <a:lumOff val="5000"/>
                  </a:schemeClr>
                </a:solidFill>
                <a:latin typeface="Century Gothic" panose="020B0502020202020204" pitchFamily="34" charset="0"/>
                <a:ea typeface="+mn-ea"/>
                <a:cs typeface="+mn-cs"/>
              </a:defRPr>
            </a:pPr>
            <a:endParaRPr lang="ru-RU"/>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effectLst/>
        </c:spPr>
        <c:txPr>
          <a:bodyPr rot="-60000000" spcFirstLastPara="1" vertOverflow="ellipsis" vert="horz" wrap="square" anchor="ctr" anchorCtr="1"/>
          <a:lstStyle/>
          <a:p>
            <a:pPr>
              <a:defRPr sz="1800" b="0" i="0" u="none" strike="noStrike" kern="1200" baseline="0">
                <a:solidFill>
                  <a:schemeClr val="tx1">
                    <a:lumMod val="95000"/>
                    <a:lumOff val="5000"/>
                  </a:schemeClr>
                </a:solidFill>
                <a:latin typeface="Century Gothic" panose="020B0502020202020204" pitchFamily="34" charset="0"/>
                <a:ea typeface="+mn-ea"/>
                <a:cs typeface="+mn-cs"/>
              </a:defRPr>
            </a:pPr>
            <a:endParaRPr lang="ru-RU"/>
          </a:p>
        </c:txPr>
        <c:crossAx val="1138865583"/>
        <c:crosses val="autoZero"/>
        <c:crossBetween val="between"/>
      </c:valAx>
      <c:spPr>
        <a:noFill/>
        <a:ln w="25400">
          <a:noFill/>
        </a:ln>
      </c:spPr>
    </c:plotArea>
    <c:legend>
      <c:legendPos val="r"/>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95000"/>
                  <a:lumOff val="5000"/>
                </a:schemeClr>
              </a:solidFill>
              <a:latin typeface="Century Gothic" panose="020B0502020202020204" pitchFamily="34" charset="0"/>
              <a:ea typeface="+mn-ea"/>
              <a:cs typeface="+mn-cs"/>
            </a:defRPr>
          </a:pPr>
          <a:endParaRPr lang="ru-RU"/>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876A3F-4FE3-4D4F-B92F-16318385074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4516C7-1FF3-F44B-93B1-24B9AA324A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34C92B-6A45-864A-B429-22A9039765DA}" type="datetimeFigureOut">
              <a:rPr lang="en-US" smtClean="0"/>
              <a:t>9/28/2021</a:t>
            </a:fld>
            <a:endParaRPr lang="en-US" dirty="0"/>
          </a:p>
        </p:txBody>
      </p:sp>
      <p:sp>
        <p:nvSpPr>
          <p:cNvPr id="4" name="Footer Placeholder 3">
            <a:extLst>
              <a:ext uri="{FF2B5EF4-FFF2-40B4-BE49-F238E27FC236}">
                <a16:creationId xmlns:a16="http://schemas.microsoft.com/office/drawing/2014/main" id="{EDC6268A-8AA9-4C40-BEFB-029DF3E8113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8E928AC-AE76-324A-BA05-D16BF60C79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2C3C4-9460-4343-9283-24A378E2714B}" type="slidenum">
              <a:rPr lang="en-US" smtClean="0"/>
              <a:t>‹#›</a:t>
            </a:fld>
            <a:endParaRPr lang="en-US" dirty="0"/>
          </a:p>
        </p:txBody>
      </p:sp>
    </p:spTree>
    <p:extLst>
      <p:ext uri="{BB962C8B-B14F-4D97-AF65-F5344CB8AC3E}">
        <p14:creationId xmlns:p14="http://schemas.microsoft.com/office/powerpoint/2010/main" val="4190548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265FE6-BEE9-465E-9202-2D200EDE749C}" type="datetimeFigureOut">
              <a:rPr lang="en-GB" smtClean="0"/>
              <a:t>28/09/2021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DE8F2A-B3D4-43F2-B39B-CD77F64A1950}" type="slidenum">
              <a:rPr lang="en-GB" smtClean="0"/>
              <a:t>‹#›</a:t>
            </a:fld>
            <a:endParaRPr lang="en-GB" dirty="0"/>
          </a:p>
        </p:txBody>
      </p:sp>
    </p:spTree>
    <p:extLst>
      <p:ext uri="{BB962C8B-B14F-4D97-AF65-F5344CB8AC3E}">
        <p14:creationId xmlns:p14="http://schemas.microsoft.com/office/powerpoint/2010/main" val="446177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IOSEA Marine Turtle MOU</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Sub regional meetings of the Marine Turtle Task Forces are instrumental in the implementation of the MOU.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Two of the 4 MTTFs met in 2017 and 2018. The report for the NIO is available online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CITES Secretariat in close cooperation with CMS IOSEA secretariat and Advisory Committee compiled and analyzed data on legal and illegal trade international and domestic trade in marine turtles. The process was supported by implementing agencies, such as TRAFFIC and WWF with the financial support from Australia via CMS</a:t>
            </a:r>
            <a:r>
              <a:rPr kumimoji="0" lang="en-US" sz="1200" b="0" i="0" u="none" strike="noStrike" kern="1200" cap="none" spc="0" normalizeH="0" baseline="0" noProof="0" dirty="0">
                <a:ln>
                  <a:noFill/>
                </a:ln>
                <a:solidFill>
                  <a:prstClr val="black"/>
                </a:solidFill>
                <a:effectLst/>
                <a:highlight>
                  <a:srgbClr val="FFFF00"/>
                </a:highlight>
                <a:uLnTx/>
                <a:uFillTx/>
                <a:latin typeface="+mn-lt"/>
                <a:ea typeface="+mn-ea"/>
                <a:cs typeface="+mn-cs"/>
              </a:rPr>
              <a:t>. </a:t>
            </a:r>
            <a:r>
              <a:rPr kumimoji="0" lang="en-US" sz="1200" b="0" i="0" u="none" strike="noStrike" kern="1200" cap="none" spc="0" normalizeH="0" baseline="0" noProof="0" dirty="0">
                <a:ln>
                  <a:noFill/>
                </a:ln>
                <a:solidFill>
                  <a:prstClr val="black"/>
                </a:solidFill>
                <a:effectLst/>
                <a:uLnTx/>
                <a:uFillTx/>
                <a:latin typeface="+mn-lt"/>
                <a:ea typeface="+mn-ea"/>
                <a:cs typeface="+mn-cs"/>
              </a:rPr>
              <a:t>The preliminary report is available online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Final report should be available on November 23</a:t>
            </a:r>
            <a:r>
              <a:rPr kumimoji="0" lang="en-US" sz="1200" b="0" i="0" u="none" strike="noStrike" kern="1200" cap="none" spc="0" normalizeH="0" baseline="30000" noProof="0" dirty="0">
                <a:ln>
                  <a:noFill/>
                </a:ln>
                <a:solidFill>
                  <a:prstClr val="black"/>
                </a:solidFill>
                <a:effectLst/>
                <a:uLnTx/>
                <a:uFillTx/>
                <a:latin typeface="+mn-lt"/>
                <a:ea typeface="+mn-ea"/>
                <a:cs typeface="+mn-cs"/>
              </a:rPr>
              <a:t>rd</a:t>
            </a:r>
            <a:r>
              <a:rPr kumimoji="0" lang="en-US" sz="1200" b="0" i="0" u="none" strike="noStrike" kern="1200" cap="none" spc="0" normalizeH="0" baseline="0" noProof="0" dirty="0">
                <a:ln>
                  <a:noFill/>
                </a:ln>
                <a:solidFill>
                  <a:prstClr val="black"/>
                </a:solidFill>
                <a:effectLst/>
                <a:uLnTx/>
                <a:uFillTx/>
                <a:latin typeface="+mn-lt"/>
                <a:ea typeface="+mn-ea"/>
                <a:cs typeface="+mn-cs"/>
              </a:rPr>
              <a:t> 2018.</a:t>
            </a:r>
          </a:p>
          <a:p>
            <a:endParaRPr lang="en-US" dirty="0"/>
          </a:p>
          <a:p>
            <a:endParaRPr lang="en-US" b="1" dirty="0"/>
          </a:p>
          <a:p>
            <a:r>
              <a:rPr lang="en-US" b="1" dirty="0"/>
              <a:t>Dugong MOU – IKI project </a:t>
            </a:r>
          </a:p>
          <a:p>
            <a:pPr marL="171450" indent="-171450">
              <a:buFont typeface="Arial" panose="020B0604020202020204" pitchFamily="34" charset="0"/>
              <a:buChar char="•"/>
            </a:pPr>
            <a:r>
              <a:rPr lang="en-US" dirty="0"/>
              <a:t>Continuing to revise IKI project based on feedback. </a:t>
            </a:r>
          </a:p>
          <a:p>
            <a:pPr marL="628650" lvl="1" indent="-171450">
              <a:buFont typeface="Arial" panose="020B0604020202020204" pitchFamily="34" charset="0"/>
              <a:buChar char="•"/>
            </a:pPr>
            <a:r>
              <a:rPr lang="en-US" dirty="0"/>
              <a:t>Don’t anticipate any major revisions.</a:t>
            </a:r>
          </a:p>
          <a:p>
            <a:pPr marL="628650" lvl="1" indent="-171450">
              <a:buFont typeface="Arial" panose="020B0604020202020204" pitchFamily="34" charset="0"/>
              <a:buChar char="•"/>
            </a:pPr>
            <a:r>
              <a:rPr lang="en-US" dirty="0"/>
              <a:t>Hope to have submitted to BMU for final approval before the end of this year.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r>
              <a:rPr lang="en-GB" sz="1200" kern="1200" dirty="0">
                <a:solidFill>
                  <a:schemeClr val="tx1"/>
                </a:solidFill>
                <a:effectLst/>
                <a:latin typeface="+mn-lt"/>
                <a:ea typeface="+mn-ea"/>
                <a:cs typeface="+mn-cs"/>
              </a:rPr>
              <a:t> </a:t>
            </a:r>
            <a:endParaRPr lang="en-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DE"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n-DE" dirty="0"/>
          </a:p>
        </p:txBody>
      </p:sp>
      <p:sp>
        <p:nvSpPr>
          <p:cNvPr id="4" name="Slide Number Placeholder 3"/>
          <p:cNvSpPr>
            <a:spLocks noGrp="1"/>
          </p:cNvSpPr>
          <p:nvPr>
            <p:ph type="sldNum" sz="quarter" idx="10"/>
          </p:nvPr>
        </p:nvSpPr>
        <p:spPr/>
        <p:txBody>
          <a:bodyPr/>
          <a:lstStyle/>
          <a:p>
            <a:fld id="{F6DE8F2A-B3D4-43F2-B39B-CD77F64A1950}" type="slidenum">
              <a:rPr lang="en-GB" smtClean="0"/>
              <a:t>6</a:t>
            </a:fld>
            <a:endParaRPr lang="en-GB" dirty="0"/>
          </a:p>
        </p:txBody>
      </p:sp>
    </p:spTree>
    <p:extLst>
      <p:ext uri="{BB962C8B-B14F-4D97-AF65-F5344CB8AC3E}">
        <p14:creationId xmlns:p14="http://schemas.microsoft.com/office/powerpoint/2010/main" val="3230458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IOSEA Marine Turtle MOU</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Sub regional meetings of the Marine Turtle Task Forces are instrumental in the implementation of the MOU.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Two of the 4 MTTFs met in 2017 and 2018. The report for the NIO is available online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CITES Secretariat in close cooperation with CMS IOSEA secretariat and Advisory Committee compiled and analyzed data on legal and illegal trade international and domestic trade in marine turtles. The process was supported by implementing agencies, such as TRAFFIC and WWF with the financial support from Australia via CMS</a:t>
            </a:r>
            <a:r>
              <a:rPr kumimoji="0" lang="en-US" sz="1200" b="0" i="0" u="none" strike="noStrike" kern="1200" cap="none" spc="0" normalizeH="0" baseline="0" noProof="0" dirty="0">
                <a:ln>
                  <a:noFill/>
                </a:ln>
                <a:solidFill>
                  <a:prstClr val="black"/>
                </a:solidFill>
                <a:effectLst/>
                <a:highlight>
                  <a:srgbClr val="FFFF00"/>
                </a:highlight>
                <a:uLnTx/>
                <a:uFillTx/>
                <a:latin typeface="+mn-lt"/>
                <a:ea typeface="+mn-ea"/>
                <a:cs typeface="+mn-cs"/>
              </a:rPr>
              <a:t>. </a:t>
            </a:r>
            <a:r>
              <a:rPr kumimoji="0" lang="en-US" sz="1200" b="0" i="0" u="none" strike="noStrike" kern="1200" cap="none" spc="0" normalizeH="0" baseline="0" noProof="0" dirty="0">
                <a:ln>
                  <a:noFill/>
                </a:ln>
                <a:solidFill>
                  <a:prstClr val="black"/>
                </a:solidFill>
                <a:effectLst/>
                <a:uLnTx/>
                <a:uFillTx/>
                <a:latin typeface="+mn-lt"/>
                <a:ea typeface="+mn-ea"/>
                <a:cs typeface="+mn-cs"/>
              </a:rPr>
              <a:t>The preliminary report is available online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Final report should be available on November 23</a:t>
            </a:r>
            <a:r>
              <a:rPr kumimoji="0" lang="en-US" sz="1200" b="0" i="0" u="none" strike="noStrike" kern="1200" cap="none" spc="0" normalizeH="0" baseline="30000" noProof="0" dirty="0">
                <a:ln>
                  <a:noFill/>
                </a:ln>
                <a:solidFill>
                  <a:prstClr val="black"/>
                </a:solidFill>
                <a:effectLst/>
                <a:uLnTx/>
                <a:uFillTx/>
                <a:latin typeface="+mn-lt"/>
                <a:ea typeface="+mn-ea"/>
                <a:cs typeface="+mn-cs"/>
              </a:rPr>
              <a:t>rd</a:t>
            </a:r>
            <a:r>
              <a:rPr kumimoji="0" lang="en-US" sz="1200" b="0" i="0" u="none" strike="noStrike" kern="1200" cap="none" spc="0" normalizeH="0" baseline="0" noProof="0" dirty="0">
                <a:ln>
                  <a:noFill/>
                </a:ln>
                <a:solidFill>
                  <a:prstClr val="black"/>
                </a:solidFill>
                <a:effectLst/>
                <a:uLnTx/>
                <a:uFillTx/>
                <a:latin typeface="+mn-lt"/>
                <a:ea typeface="+mn-ea"/>
                <a:cs typeface="+mn-cs"/>
              </a:rPr>
              <a:t> 2018.</a:t>
            </a:r>
          </a:p>
          <a:p>
            <a:endParaRPr lang="en-US" dirty="0"/>
          </a:p>
          <a:p>
            <a:endParaRPr lang="en-US" b="1" dirty="0"/>
          </a:p>
          <a:p>
            <a:r>
              <a:rPr lang="en-US" b="1" dirty="0"/>
              <a:t>Dugong MOU – IKI project </a:t>
            </a:r>
          </a:p>
          <a:p>
            <a:pPr marL="171450" indent="-171450">
              <a:buFont typeface="Arial" panose="020B0604020202020204" pitchFamily="34" charset="0"/>
              <a:buChar char="•"/>
            </a:pPr>
            <a:r>
              <a:rPr lang="en-US" dirty="0"/>
              <a:t>Continuing to revise IKI project based on feedback. </a:t>
            </a:r>
          </a:p>
          <a:p>
            <a:pPr marL="628650" lvl="1" indent="-171450">
              <a:buFont typeface="Arial" panose="020B0604020202020204" pitchFamily="34" charset="0"/>
              <a:buChar char="•"/>
            </a:pPr>
            <a:r>
              <a:rPr lang="en-US" dirty="0"/>
              <a:t>Don’t anticipate any major revisions.</a:t>
            </a:r>
          </a:p>
          <a:p>
            <a:pPr marL="628650" lvl="1" indent="-171450">
              <a:buFont typeface="Arial" panose="020B0604020202020204" pitchFamily="34" charset="0"/>
              <a:buChar char="•"/>
            </a:pPr>
            <a:r>
              <a:rPr lang="en-US" dirty="0"/>
              <a:t>Hope to have submitted to BMU for final approval before the end of this year.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r>
              <a:rPr lang="en-GB" sz="1200" kern="1200" dirty="0">
                <a:solidFill>
                  <a:schemeClr val="tx1"/>
                </a:solidFill>
                <a:effectLst/>
                <a:latin typeface="+mn-lt"/>
                <a:ea typeface="+mn-ea"/>
                <a:cs typeface="+mn-cs"/>
              </a:rPr>
              <a:t> </a:t>
            </a:r>
            <a:endParaRPr lang="en-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DE"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n-DE" dirty="0"/>
          </a:p>
        </p:txBody>
      </p:sp>
      <p:sp>
        <p:nvSpPr>
          <p:cNvPr id="4" name="Slide Number Placeholder 3"/>
          <p:cNvSpPr>
            <a:spLocks noGrp="1"/>
          </p:cNvSpPr>
          <p:nvPr>
            <p:ph type="sldNum" sz="quarter" idx="10"/>
          </p:nvPr>
        </p:nvSpPr>
        <p:spPr/>
        <p:txBody>
          <a:bodyPr/>
          <a:lstStyle/>
          <a:p>
            <a:fld id="{F6DE8F2A-B3D4-43F2-B39B-CD77F64A1950}" type="slidenum">
              <a:rPr lang="en-GB" smtClean="0"/>
              <a:t>7</a:t>
            </a:fld>
            <a:endParaRPr lang="en-GB" dirty="0"/>
          </a:p>
        </p:txBody>
      </p:sp>
    </p:spTree>
    <p:extLst>
      <p:ext uri="{BB962C8B-B14F-4D97-AF65-F5344CB8AC3E}">
        <p14:creationId xmlns:p14="http://schemas.microsoft.com/office/powerpoint/2010/main" val="76604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6" name="Picture Placeholder 35">
            <a:extLst>
              <a:ext uri="{FF2B5EF4-FFF2-40B4-BE49-F238E27FC236}">
                <a16:creationId xmlns:a16="http://schemas.microsoft.com/office/drawing/2014/main" id="{8B934246-87B1-4444-9DCA-06622CAD5507}"/>
              </a:ext>
            </a:extLst>
          </p:cNvPr>
          <p:cNvSpPr>
            <a:spLocks noGrp="1"/>
          </p:cNvSpPr>
          <p:nvPr>
            <p:ph type="pic" sz="quarter" idx="10" hasCustomPrompt="1"/>
          </p:nvPr>
        </p:nvSpPr>
        <p:spPr>
          <a:xfrm>
            <a:off x="123992" y="124953"/>
            <a:ext cx="11944014" cy="4372387"/>
          </a:xfrm>
          <a:custGeom>
            <a:avLst/>
            <a:gdLst>
              <a:gd name="connsiteX0" fmla="*/ 0 w 11944014"/>
              <a:gd name="connsiteY0" fmla="*/ 0 h 4372387"/>
              <a:gd name="connsiteX1" fmla="*/ 11944014 w 11944014"/>
              <a:gd name="connsiteY1" fmla="*/ 0 h 4372387"/>
              <a:gd name="connsiteX2" fmla="*/ 11944014 w 11944014"/>
              <a:gd name="connsiteY2" fmla="*/ 4064314 h 4372387"/>
              <a:gd name="connsiteX3" fmla="*/ 11419539 w 11944014"/>
              <a:gd name="connsiteY3" fmla="*/ 4152711 h 4372387"/>
              <a:gd name="connsiteX4" fmla="*/ 4857299 w 11944014"/>
              <a:gd name="connsiteY4" fmla="*/ 3772522 h 4372387"/>
              <a:gd name="connsiteX5" fmla="*/ 510557 w 11944014"/>
              <a:gd name="connsiteY5" fmla="*/ 3115117 h 4372387"/>
              <a:gd name="connsiteX6" fmla="*/ 0 w 11944014"/>
              <a:gd name="connsiteY6" fmla="*/ 3085767 h 437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4014" h="4372387">
                <a:moveTo>
                  <a:pt x="0" y="0"/>
                </a:moveTo>
                <a:lnTo>
                  <a:pt x="11944014" y="0"/>
                </a:lnTo>
                <a:lnTo>
                  <a:pt x="11944014" y="4064314"/>
                </a:lnTo>
                <a:lnTo>
                  <a:pt x="11419539" y="4152711"/>
                </a:lnTo>
                <a:cubicBezTo>
                  <a:pt x="10120431" y="4379826"/>
                  <a:pt x="8581267" y="4634432"/>
                  <a:pt x="4857299" y="3772522"/>
                </a:cubicBezTo>
                <a:cubicBezTo>
                  <a:pt x="3261016" y="3403063"/>
                  <a:pt x="1951876" y="3212078"/>
                  <a:pt x="510557" y="3115117"/>
                </a:cubicBezTo>
                <a:lnTo>
                  <a:pt x="0" y="3085767"/>
                </a:lnTo>
                <a:close/>
              </a:path>
            </a:pathLst>
          </a:custGeo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dirty="0"/>
              <a:t>Insert Image</a:t>
            </a:r>
            <a:endParaRPr lang="en-GB" dirty="0"/>
          </a:p>
        </p:txBody>
      </p:sp>
      <p:sp>
        <p:nvSpPr>
          <p:cNvPr id="8" name="Freeform: Shape 7">
            <a:extLst>
              <a:ext uri="{FF2B5EF4-FFF2-40B4-BE49-F238E27FC236}">
                <a16:creationId xmlns:a16="http://schemas.microsoft.com/office/drawing/2014/main" id="{1E99C6B2-05CE-48A7-8696-CEC64BE74DF5}"/>
              </a:ext>
            </a:extLst>
          </p:cNvPr>
          <p:cNvSpPr/>
          <p:nvPr userDrawn="1"/>
        </p:nvSpPr>
        <p:spPr>
          <a:xfrm>
            <a:off x="-1" y="0"/>
            <a:ext cx="12192001" cy="6858000"/>
          </a:xfrm>
          <a:custGeom>
            <a:avLst/>
            <a:gdLst>
              <a:gd name="connsiteX0" fmla="*/ 123993 w 12192001"/>
              <a:gd name="connsiteY0" fmla="*/ 123993 h 6858000"/>
              <a:gd name="connsiteX1" fmla="*/ 123993 w 12192001"/>
              <a:gd name="connsiteY1" fmla="*/ 3209760 h 6858000"/>
              <a:gd name="connsiteX2" fmla="*/ 634550 w 12192001"/>
              <a:gd name="connsiteY2" fmla="*/ 3239110 h 6858000"/>
              <a:gd name="connsiteX3" fmla="*/ 4981292 w 12192001"/>
              <a:gd name="connsiteY3" fmla="*/ 3896515 h 6858000"/>
              <a:gd name="connsiteX4" fmla="*/ 11543532 w 12192001"/>
              <a:gd name="connsiteY4" fmla="*/ 4276704 h 6858000"/>
              <a:gd name="connsiteX5" fmla="*/ 12068007 w 12192001"/>
              <a:gd name="connsiteY5" fmla="*/ 4188307 h 6858000"/>
              <a:gd name="connsiteX6" fmla="*/ 12068007 w 12192001"/>
              <a:gd name="connsiteY6" fmla="*/ 123993 h 6858000"/>
              <a:gd name="connsiteX7" fmla="*/ 0 w 12192001"/>
              <a:gd name="connsiteY7" fmla="*/ 0 h 6858000"/>
              <a:gd name="connsiteX8" fmla="*/ 12192000 w 12192001"/>
              <a:gd name="connsiteY8" fmla="*/ 0 h 6858000"/>
              <a:gd name="connsiteX9" fmla="*/ 12192000 w 12192001"/>
              <a:gd name="connsiteY9" fmla="*/ 4167393 h 6858000"/>
              <a:gd name="connsiteX10" fmla="*/ 12192001 w 12192001"/>
              <a:gd name="connsiteY10" fmla="*/ 4167393 h 6858000"/>
              <a:gd name="connsiteX11" fmla="*/ 12192001 w 12192001"/>
              <a:gd name="connsiteY11" fmla="*/ 4799849 h 6858000"/>
              <a:gd name="connsiteX12" fmla="*/ 12192001 w 12192001"/>
              <a:gd name="connsiteY12" fmla="*/ 4950491 h 6858000"/>
              <a:gd name="connsiteX13" fmla="*/ 12192001 w 12192001"/>
              <a:gd name="connsiteY13" fmla="*/ 6858000 h 6858000"/>
              <a:gd name="connsiteX14" fmla="*/ 12192000 w 12192001"/>
              <a:gd name="connsiteY14" fmla="*/ 6858000 h 6858000"/>
              <a:gd name="connsiteX15" fmla="*/ 1 w 12192001"/>
              <a:gd name="connsiteY15" fmla="*/ 6858000 h 6858000"/>
              <a:gd name="connsiteX16" fmla="*/ 0 w 12192001"/>
              <a:gd name="connsiteY1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92001" h="6858000">
                <a:moveTo>
                  <a:pt x="123993" y="123993"/>
                </a:moveTo>
                <a:lnTo>
                  <a:pt x="123993" y="3209760"/>
                </a:lnTo>
                <a:lnTo>
                  <a:pt x="634550" y="3239110"/>
                </a:lnTo>
                <a:cubicBezTo>
                  <a:pt x="2075869" y="3336071"/>
                  <a:pt x="3385009" y="3527056"/>
                  <a:pt x="4981292" y="3896515"/>
                </a:cubicBezTo>
                <a:cubicBezTo>
                  <a:pt x="8705260" y="4758425"/>
                  <a:pt x="10244424" y="4503819"/>
                  <a:pt x="11543532" y="4276704"/>
                </a:cubicBezTo>
                <a:lnTo>
                  <a:pt x="12068007" y="4188307"/>
                </a:lnTo>
                <a:lnTo>
                  <a:pt x="12068007" y="123993"/>
                </a:lnTo>
                <a:close/>
                <a:moveTo>
                  <a:pt x="0" y="0"/>
                </a:moveTo>
                <a:lnTo>
                  <a:pt x="12192000" y="0"/>
                </a:lnTo>
                <a:lnTo>
                  <a:pt x="12192000" y="4167393"/>
                </a:lnTo>
                <a:lnTo>
                  <a:pt x="12192001" y="4167393"/>
                </a:lnTo>
                <a:lnTo>
                  <a:pt x="12192001" y="4799849"/>
                </a:lnTo>
                <a:lnTo>
                  <a:pt x="12192001" y="4950491"/>
                </a:lnTo>
                <a:lnTo>
                  <a:pt x="12192001" y="6858000"/>
                </a:lnTo>
                <a:lnTo>
                  <a:pt x="12192000" y="6858000"/>
                </a:lnTo>
                <a:lnTo>
                  <a:pt x="1"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2">
                    <a:lumMod val="50000"/>
                  </a:schemeClr>
                </a:solidFill>
                <a:latin typeface="+mn-lt"/>
              </a:defRPr>
            </a:lvl1pPr>
          </a:lstStyle>
          <a:p>
            <a:pPr marL="228600" lvl="0" indent="-228600"/>
            <a:r>
              <a:rPr lang="en-US" dirty="0"/>
              <a:t>Subtitle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dirty="0"/>
              <a:t>Title</a:t>
            </a:r>
            <a:endParaRPr lang="en-GB" dirty="0"/>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014493"/>
              </a:solidFill>
              <a:highlight>
                <a:srgbClr val="014493"/>
              </a:highlight>
            </a:endParaRPr>
          </a:p>
        </p:txBody>
      </p:sp>
    </p:spTree>
    <p:extLst>
      <p:ext uri="{BB962C8B-B14F-4D97-AF65-F5344CB8AC3E}">
        <p14:creationId xmlns:p14="http://schemas.microsoft.com/office/powerpoint/2010/main" val="1170484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500215"/>
            <a:ext cx="11174186" cy="590931"/>
          </a:xfrm>
        </p:spPr>
        <p:txBody>
          <a:bodyPr vert="horz" wrap="square" lIns="91440" tIns="45720" rIns="91440" bIns="45720" rtlCol="0" anchor="ctr">
            <a:spAutoFit/>
          </a:bodyPr>
          <a:lstStyle>
            <a:lvl1pPr>
              <a:defRPr lang="en-GB" sz="3600" spc="-60" dirty="0"/>
            </a:lvl1pPr>
          </a:lstStyle>
          <a:p>
            <a:pPr lvl="0"/>
            <a:r>
              <a:rPr lang="en-US"/>
              <a:t>Click to edit Master title style</a:t>
            </a:r>
            <a:endParaRPr lang="en-GB" dirty="0"/>
          </a:p>
        </p:txBody>
      </p:sp>
      <p:sp>
        <p:nvSpPr>
          <p:cNvPr id="5" name="Picture Placeholder 4">
            <a:extLst>
              <a:ext uri="{FF2B5EF4-FFF2-40B4-BE49-F238E27FC236}">
                <a16:creationId xmlns:a16="http://schemas.microsoft.com/office/drawing/2014/main" id="{92C6531E-FB8E-4000-B873-B745C681E2F5}"/>
              </a:ext>
            </a:extLst>
          </p:cNvPr>
          <p:cNvSpPr>
            <a:spLocks noGrp="1"/>
          </p:cNvSpPr>
          <p:nvPr>
            <p:ph type="pic" sz="quarter" idx="13" hasCustomPrompt="1"/>
          </p:nvPr>
        </p:nvSpPr>
        <p:spPr>
          <a:xfrm>
            <a:off x="0" y="1248876"/>
            <a:ext cx="12192000" cy="2119313"/>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735240" y="3802065"/>
            <a:ext cx="9784080" cy="334508"/>
          </a:xfrm>
        </p:spPr>
        <p:txBody>
          <a:bodyPr>
            <a:noAutofit/>
          </a:bodyPr>
          <a:lstStyle>
            <a:lvl1pPr marL="0" indent="0" algn="l">
              <a:buNone/>
              <a:defRPr sz="1600" b="1">
                <a:solidFill>
                  <a:schemeClr val="accent3"/>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735240" y="4294303"/>
            <a:ext cx="9784080" cy="1737360"/>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15" name="Rectangle 14">
            <a:extLst>
              <a:ext uri="{FF2B5EF4-FFF2-40B4-BE49-F238E27FC236}">
                <a16:creationId xmlns:a16="http://schemas.microsoft.com/office/drawing/2014/main" id="{05951AB2-D568-4A7E-9408-FADC8BED4119}"/>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pic>
        <p:nvPicPr>
          <p:cNvPr id="14" name="Picture 13">
            <a:extLst>
              <a:ext uri="{FF2B5EF4-FFF2-40B4-BE49-F238E27FC236}">
                <a16:creationId xmlns:a16="http://schemas.microsoft.com/office/drawing/2014/main" id="{2087A7A0-38B1-4663-9678-2D53D7F955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0" name="Text Placeholder 3">
            <a:extLst>
              <a:ext uri="{FF2B5EF4-FFF2-40B4-BE49-F238E27FC236}">
                <a16:creationId xmlns:a16="http://schemas.microsoft.com/office/drawing/2014/main" id="{DD011EFA-0164-4A1F-9E12-4E60D14506A0}"/>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1424147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 Three Section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5" name="Picture Placeholder 4">
            <a:extLst>
              <a:ext uri="{FF2B5EF4-FFF2-40B4-BE49-F238E27FC236}">
                <a16:creationId xmlns:a16="http://schemas.microsoft.com/office/drawing/2014/main" id="{92C6531E-FB8E-4000-B873-B745C681E2F5}"/>
              </a:ext>
            </a:extLst>
          </p:cNvPr>
          <p:cNvSpPr>
            <a:spLocks noGrp="1"/>
          </p:cNvSpPr>
          <p:nvPr>
            <p:ph type="pic" sz="quarter" idx="13" hasCustomPrompt="1"/>
          </p:nvPr>
        </p:nvSpPr>
        <p:spPr>
          <a:xfrm>
            <a:off x="0" y="1248876"/>
            <a:ext cx="12192000" cy="2119313"/>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735240" y="3802065"/>
            <a:ext cx="2820761" cy="334508"/>
          </a:xfrm>
        </p:spPr>
        <p:txBody>
          <a:bodyPr>
            <a:noAutofit/>
          </a:bodyPr>
          <a:lstStyle>
            <a:lvl1pPr marL="0" indent="0" algn="ctr">
              <a:buNone/>
              <a:defRPr sz="1600" b="1">
                <a:solidFill>
                  <a:schemeClr val="accent6"/>
                </a:solidFill>
                <a:latin typeface="+mn-lt"/>
              </a:defRPr>
            </a:lvl1pPr>
          </a:lstStyle>
          <a:p>
            <a:pPr lvl="0"/>
            <a:r>
              <a:rPr lang="en-US"/>
              <a:t>Edit Master text styles</a:t>
            </a:r>
          </a:p>
        </p:txBody>
      </p:sp>
      <p:sp>
        <p:nvSpPr>
          <p:cNvPr id="10" name="Text Placeholder 8">
            <a:extLst>
              <a:ext uri="{FF2B5EF4-FFF2-40B4-BE49-F238E27FC236}">
                <a16:creationId xmlns:a16="http://schemas.microsoft.com/office/drawing/2014/main" id="{3F93C618-7612-42AB-B890-45E85BD492F4}"/>
              </a:ext>
            </a:extLst>
          </p:cNvPr>
          <p:cNvSpPr>
            <a:spLocks noGrp="1"/>
          </p:cNvSpPr>
          <p:nvPr>
            <p:ph type="body" sz="quarter" idx="15"/>
          </p:nvPr>
        </p:nvSpPr>
        <p:spPr>
          <a:xfrm>
            <a:off x="4623026" y="3802065"/>
            <a:ext cx="2820761" cy="334508"/>
          </a:xfrm>
        </p:spPr>
        <p:txBody>
          <a:bodyPr>
            <a:noAutofit/>
          </a:bodyPr>
          <a:lstStyle>
            <a:lvl1pPr marL="0" indent="0" algn="ctr">
              <a:buNone/>
              <a:defRPr sz="1600" b="1">
                <a:solidFill>
                  <a:schemeClr val="accent3"/>
                </a:solidFill>
                <a:latin typeface="+mn-lt"/>
              </a:defRPr>
            </a:lvl1pPr>
          </a:lstStyle>
          <a:p>
            <a:pPr lvl="0"/>
            <a:r>
              <a:rPr lang="en-US"/>
              <a:t>Edit Master text styles</a:t>
            </a:r>
          </a:p>
        </p:txBody>
      </p:sp>
      <p:sp>
        <p:nvSpPr>
          <p:cNvPr id="11" name="Text Placeholder 8">
            <a:extLst>
              <a:ext uri="{FF2B5EF4-FFF2-40B4-BE49-F238E27FC236}">
                <a16:creationId xmlns:a16="http://schemas.microsoft.com/office/drawing/2014/main" id="{08664829-F6FB-4E31-BF5C-C895ADF2BA7F}"/>
              </a:ext>
            </a:extLst>
          </p:cNvPr>
          <p:cNvSpPr>
            <a:spLocks noGrp="1"/>
          </p:cNvSpPr>
          <p:nvPr>
            <p:ph type="body" sz="quarter" idx="16"/>
          </p:nvPr>
        </p:nvSpPr>
        <p:spPr>
          <a:xfrm>
            <a:off x="8635999" y="3802065"/>
            <a:ext cx="2820761" cy="334508"/>
          </a:xfrm>
        </p:spPr>
        <p:txBody>
          <a:bodyPr>
            <a:noAutofit/>
          </a:bodyPr>
          <a:lstStyle>
            <a:lvl1pPr marL="0" indent="0" algn="ctr">
              <a:buNone/>
              <a:defRPr sz="1600" b="1">
                <a:solidFill>
                  <a:schemeClr val="accent5">
                    <a:lumMod val="75000"/>
                  </a:schemeClr>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735240"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a:t>Edit Master text styles</a:t>
            </a:r>
          </a:p>
        </p:txBody>
      </p:sp>
      <p:sp>
        <p:nvSpPr>
          <p:cNvPr id="13" name="Text Placeholder 8">
            <a:extLst>
              <a:ext uri="{FF2B5EF4-FFF2-40B4-BE49-F238E27FC236}">
                <a16:creationId xmlns:a16="http://schemas.microsoft.com/office/drawing/2014/main" id="{464BC696-49A6-4328-BB42-5566BAC00F80}"/>
              </a:ext>
            </a:extLst>
          </p:cNvPr>
          <p:cNvSpPr>
            <a:spLocks noGrp="1"/>
          </p:cNvSpPr>
          <p:nvPr>
            <p:ph type="body" sz="quarter" idx="18"/>
          </p:nvPr>
        </p:nvSpPr>
        <p:spPr>
          <a:xfrm>
            <a:off x="4623026"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a:t>Edit Master text styles</a:t>
            </a:r>
          </a:p>
        </p:txBody>
      </p:sp>
      <p:sp>
        <p:nvSpPr>
          <p:cNvPr id="14" name="Text Placeholder 8">
            <a:extLst>
              <a:ext uri="{FF2B5EF4-FFF2-40B4-BE49-F238E27FC236}">
                <a16:creationId xmlns:a16="http://schemas.microsoft.com/office/drawing/2014/main" id="{7E9E558E-F7EF-4347-AD3C-FDB2A9BCF618}"/>
              </a:ext>
            </a:extLst>
          </p:cNvPr>
          <p:cNvSpPr>
            <a:spLocks noGrp="1"/>
          </p:cNvSpPr>
          <p:nvPr>
            <p:ph type="body" sz="quarter" idx="19"/>
          </p:nvPr>
        </p:nvSpPr>
        <p:spPr>
          <a:xfrm>
            <a:off x="8635999" y="4294303"/>
            <a:ext cx="2820761" cy="1496898"/>
          </a:xfrm>
        </p:spPr>
        <p:txBody>
          <a:bodyPr>
            <a:noAutofit/>
          </a:bodyPr>
          <a:lstStyle>
            <a:lvl1pPr marL="0" indent="0" algn="l">
              <a:spcAft>
                <a:spcPts val="600"/>
              </a:spcAft>
              <a:buNone/>
              <a:defRPr sz="1400" b="0">
                <a:solidFill>
                  <a:schemeClr val="tx1">
                    <a:lumMod val="75000"/>
                    <a:lumOff val="25000"/>
                  </a:schemeClr>
                </a:solidFill>
                <a:latin typeface="+mn-lt"/>
              </a:defRPr>
            </a:lvl1pPr>
          </a:lstStyle>
          <a:p>
            <a:pPr lvl="0"/>
            <a:r>
              <a:rPr lang="en-US"/>
              <a:t>Edit Master text styles</a:t>
            </a:r>
          </a:p>
        </p:txBody>
      </p:sp>
      <p:sp>
        <p:nvSpPr>
          <p:cNvPr id="3" name="Title 2">
            <a:extLst>
              <a:ext uri="{FF2B5EF4-FFF2-40B4-BE49-F238E27FC236}">
                <a16:creationId xmlns:a16="http://schemas.microsoft.com/office/drawing/2014/main" id="{B9AD2AC4-32E8-BC46-848C-BEA37118CB63}"/>
              </a:ext>
            </a:extLst>
          </p:cNvPr>
          <p:cNvSpPr>
            <a:spLocks noGrp="1"/>
          </p:cNvSpPr>
          <p:nvPr>
            <p:ph type="title"/>
          </p:nvPr>
        </p:nvSpPr>
        <p:spPr/>
        <p:txBody>
          <a:bodyPr/>
          <a:lstStyle/>
          <a:p>
            <a:r>
              <a:rPr lang="en-US"/>
              <a:t>Click to edit Master title style</a:t>
            </a:r>
          </a:p>
        </p:txBody>
      </p:sp>
      <p:pic>
        <p:nvPicPr>
          <p:cNvPr id="19" name="Picture 18">
            <a:extLst>
              <a:ext uri="{FF2B5EF4-FFF2-40B4-BE49-F238E27FC236}">
                <a16:creationId xmlns:a16="http://schemas.microsoft.com/office/drawing/2014/main" id="{31C4B7CC-6249-41CD-8E4C-AF354118418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5" name="Text Placeholder 3">
            <a:extLst>
              <a:ext uri="{FF2B5EF4-FFF2-40B4-BE49-F238E27FC236}">
                <a16:creationId xmlns:a16="http://schemas.microsoft.com/office/drawing/2014/main" id="{FD03AF12-1335-4D5B-B8C0-FDB18AD87429}"/>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2554481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alf Page Photo + Text">
    <p:spTree>
      <p:nvGrpSpPr>
        <p:cNvPr id="1" name=""/>
        <p:cNvGrpSpPr/>
        <p:nvPr/>
      </p:nvGrpSpPr>
      <p:grpSpPr>
        <a:xfrm>
          <a:off x="0" y="0"/>
          <a:ext cx="0" cy="0"/>
          <a:chOff x="0" y="0"/>
          <a:chExt cx="0" cy="0"/>
        </a:xfrm>
      </p:grpSpPr>
      <p:sp>
        <p:nvSpPr>
          <p:cNvPr id="11" name="Picture Placeholder 4">
            <a:extLst>
              <a:ext uri="{FF2B5EF4-FFF2-40B4-BE49-F238E27FC236}">
                <a16:creationId xmlns:a16="http://schemas.microsoft.com/office/drawing/2014/main" id="{679784BB-7CDD-484B-8F47-9CF1D79993F5}"/>
              </a:ext>
            </a:extLst>
          </p:cNvPr>
          <p:cNvSpPr>
            <a:spLocks noGrp="1"/>
          </p:cNvSpPr>
          <p:nvPr>
            <p:ph type="pic" sz="quarter" idx="13" hasCustomPrompt="1"/>
          </p:nvPr>
        </p:nvSpPr>
        <p:spPr>
          <a:xfrm>
            <a:off x="6299200" y="0"/>
            <a:ext cx="5892800"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493776"/>
            <a:ext cx="5170715" cy="1089529"/>
          </a:xfrm>
        </p:spPr>
        <p:txBody>
          <a:bodyPr vert="horz" wrap="square" lIns="91440" tIns="45720" rIns="91440" bIns="45720" rtlCol="0" anchor="ctr">
            <a:spAutoFit/>
          </a:bodyPr>
          <a:lstStyle>
            <a:lvl1pPr>
              <a:defRPr lang="en-GB" sz="3600" spc="-60" dirty="0"/>
            </a:lvl1pPr>
          </a:lstStyle>
          <a:p>
            <a:pPr lvl="0"/>
            <a:r>
              <a:rPr lang="en-US"/>
              <a:t>Click to edit Master title style</a:t>
            </a:r>
            <a:endParaRPr lang="en-GB" dirty="0"/>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571499" y="2061165"/>
            <a:ext cx="5045529" cy="334508"/>
          </a:xfrm>
        </p:spPr>
        <p:txBody>
          <a:bodyPr>
            <a:noAutofit/>
          </a:bodyPr>
          <a:lstStyle>
            <a:lvl1pPr marL="0" indent="0" algn="l">
              <a:buNone/>
              <a:defRPr sz="1600" b="1">
                <a:solidFill>
                  <a:schemeClr val="accent3"/>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571499" y="2708227"/>
            <a:ext cx="5045529"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pic>
        <p:nvPicPr>
          <p:cNvPr id="16" name="Picture 15">
            <a:extLst>
              <a:ext uri="{FF2B5EF4-FFF2-40B4-BE49-F238E27FC236}">
                <a16:creationId xmlns:a16="http://schemas.microsoft.com/office/drawing/2014/main" id="{AEC0B9D2-B814-442D-8DE0-4E88313D1DC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0" name="Text Placeholder 3">
            <a:extLst>
              <a:ext uri="{FF2B5EF4-FFF2-40B4-BE49-F238E27FC236}">
                <a16:creationId xmlns:a16="http://schemas.microsoft.com/office/drawing/2014/main" id="{7488839A-F86E-471C-8C39-6DC6714EBEA5}"/>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2043872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Flowchart: Document 3">
            <a:extLst>
              <a:ext uri="{FF2B5EF4-FFF2-40B4-BE49-F238E27FC236}">
                <a16:creationId xmlns:a16="http://schemas.microsoft.com/office/drawing/2014/main" id="{D5C833BC-89A8-4D28-9D63-F45F14D694BF}"/>
              </a:ext>
            </a:extLst>
          </p:cNvPr>
          <p:cNvSpPr/>
          <p:nvPr userDrawn="1"/>
        </p:nvSpPr>
        <p:spPr>
          <a:xfrm flipH="1">
            <a:off x="123987" y="124955"/>
            <a:ext cx="11953415" cy="4408002"/>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17 w 21617"/>
              <a:gd name="connsiteY0" fmla="*/ 0 h 23765"/>
              <a:gd name="connsiteX1" fmla="*/ 21617 w 21617"/>
              <a:gd name="connsiteY1" fmla="*/ 0 h 23765"/>
              <a:gd name="connsiteX2" fmla="*/ 21617 w 21617"/>
              <a:gd name="connsiteY2" fmla="*/ 17322 h 23765"/>
              <a:gd name="connsiteX3" fmla="*/ 0 w 21617"/>
              <a:gd name="connsiteY3" fmla="*/ 22875 h 23765"/>
              <a:gd name="connsiteX4" fmla="*/ 17 w 21617"/>
              <a:gd name="connsiteY4" fmla="*/ 0 h 23765"/>
              <a:gd name="connsiteX0" fmla="*/ 17 w 21617"/>
              <a:gd name="connsiteY0" fmla="*/ 0 h 24368"/>
              <a:gd name="connsiteX1" fmla="*/ 21617 w 21617"/>
              <a:gd name="connsiteY1" fmla="*/ 0 h 24368"/>
              <a:gd name="connsiteX2" fmla="*/ 21617 w 21617"/>
              <a:gd name="connsiteY2" fmla="*/ 17322 h 24368"/>
              <a:gd name="connsiteX3" fmla="*/ 0 w 21617"/>
              <a:gd name="connsiteY3" fmla="*/ 22875 h 24368"/>
              <a:gd name="connsiteX4" fmla="*/ 17 w 21617"/>
              <a:gd name="connsiteY4" fmla="*/ 0 h 24368"/>
              <a:gd name="connsiteX0" fmla="*/ 17 w 21617"/>
              <a:gd name="connsiteY0" fmla="*/ 0 h 24514"/>
              <a:gd name="connsiteX1" fmla="*/ 21617 w 21617"/>
              <a:gd name="connsiteY1" fmla="*/ 0 h 24514"/>
              <a:gd name="connsiteX2" fmla="*/ 21617 w 21617"/>
              <a:gd name="connsiteY2" fmla="*/ 17322 h 24514"/>
              <a:gd name="connsiteX3" fmla="*/ 0 w 21617"/>
              <a:gd name="connsiteY3" fmla="*/ 22875 h 24514"/>
              <a:gd name="connsiteX4" fmla="*/ 17 w 21617"/>
              <a:gd name="connsiteY4" fmla="*/ 0 h 24514"/>
              <a:gd name="connsiteX0" fmla="*/ 17 w 21617"/>
              <a:gd name="connsiteY0" fmla="*/ 0 h 24569"/>
              <a:gd name="connsiteX1" fmla="*/ 21617 w 21617"/>
              <a:gd name="connsiteY1" fmla="*/ 0 h 24569"/>
              <a:gd name="connsiteX2" fmla="*/ 21617 w 21617"/>
              <a:gd name="connsiteY2" fmla="*/ 17322 h 24569"/>
              <a:gd name="connsiteX3" fmla="*/ 0 w 21617"/>
              <a:gd name="connsiteY3" fmla="*/ 22875 h 24569"/>
              <a:gd name="connsiteX4" fmla="*/ 17 w 21617"/>
              <a:gd name="connsiteY4" fmla="*/ 0 h 24569"/>
              <a:gd name="connsiteX0" fmla="*/ 17 w 21617"/>
              <a:gd name="connsiteY0" fmla="*/ 0 h 24698"/>
              <a:gd name="connsiteX1" fmla="*/ 21617 w 21617"/>
              <a:gd name="connsiteY1" fmla="*/ 0 h 24698"/>
              <a:gd name="connsiteX2" fmla="*/ 21617 w 21617"/>
              <a:gd name="connsiteY2" fmla="*/ 17322 h 24698"/>
              <a:gd name="connsiteX3" fmla="*/ 0 w 21617"/>
              <a:gd name="connsiteY3" fmla="*/ 22875 h 24698"/>
              <a:gd name="connsiteX4" fmla="*/ 17 w 21617"/>
              <a:gd name="connsiteY4" fmla="*/ 0 h 24698"/>
              <a:gd name="connsiteX0" fmla="*/ 17 w 21617"/>
              <a:gd name="connsiteY0" fmla="*/ 0 h 24785"/>
              <a:gd name="connsiteX1" fmla="*/ 21617 w 21617"/>
              <a:gd name="connsiteY1" fmla="*/ 0 h 24785"/>
              <a:gd name="connsiteX2" fmla="*/ 21617 w 21617"/>
              <a:gd name="connsiteY2" fmla="*/ 17322 h 24785"/>
              <a:gd name="connsiteX3" fmla="*/ 0 w 21617"/>
              <a:gd name="connsiteY3" fmla="*/ 22875 h 24785"/>
              <a:gd name="connsiteX4" fmla="*/ 17 w 21617"/>
              <a:gd name="connsiteY4" fmla="*/ 0 h 24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17" h="24785">
                <a:moveTo>
                  <a:pt x="17" y="0"/>
                </a:moveTo>
                <a:lnTo>
                  <a:pt x="21617" y="0"/>
                </a:lnTo>
                <a:lnTo>
                  <a:pt x="21617" y="17322"/>
                </a:lnTo>
                <a:cubicBezTo>
                  <a:pt x="10919" y="19230"/>
                  <a:pt x="10221" y="28798"/>
                  <a:pt x="0" y="22875"/>
                </a:cubicBezTo>
                <a:cubicBezTo>
                  <a:pt x="6" y="15250"/>
                  <a:pt x="11" y="7625"/>
                  <a:pt x="17" y="0"/>
                </a:cubicBezTo>
                <a:close/>
              </a:path>
            </a:pathLst>
          </a:cu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2">
                    <a:lumMod val="50000"/>
                  </a:schemeClr>
                </a:solidFill>
                <a:latin typeface="+mn-lt"/>
              </a:defRPr>
            </a:lvl1pPr>
          </a:lstStyle>
          <a:p>
            <a:pPr marL="228600" lvl="0" indent="-228600"/>
            <a:r>
              <a:rPr lang="en-US" dirty="0"/>
              <a:t>Subtitle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dirty="0"/>
              <a:t>Title</a:t>
            </a:r>
            <a:endParaRPr lang="en-GB" dirty="0"/>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582240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Flowchart: Document 3">
            <a:extLst>
              <a:ext uri="{FF2B5EF4-FFF2-40B4-BE49-F238E27FC236}">
                <a16:creationId xmlns:a16="http://schemas.microsoft.com/office/drawing/2014/main" id="{7F75D8AF-79DE-4E2B-A15F-8EC66948BC31}"/>
              </a:ext>
            </a:extLst>
          </p:cNvPr>
          <p:cNvSpPr/>
          <p:nvPr userDrawn="1"/>
        </p:nvSpPr>
        <p:spPr>
          <a:xfrm flipH="1" flipV="1">
            <a:off x="114590" y="4581492"/>
            <a:ext cx="11962815" cy="2152681"/>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17 w 21617"/>
              <a:gd name="connsiteY0" fmla="*/ 0 h 23765"/>
              <a:gd name="connsiteX1" fmla="*/ 21617 w 21617"/>
              <a:gd name="connsiteY1" fmla="*/ 0 h 23765"/>
              <a:gd name="connsiteX2" fmla="*/ 21617 w 21617"/>
              <a:gd name="connsiteY2" fmla="*/ 17322 h 23765"/>
              <a:gd name="connsiteX3" fmla="*/ 0 w 21617"/>
              <a:gd name="connsiteY3" fmla="*/ 22875 h 23765"/>
              <a:gd name="connsiteX4" fmla="*/ 17 w 21617"/>
              <a:gd name="connsiteY4" fmla="*/ 0 h 23765"/>
              <a:gd name="connsiteX0" fmla="*/ 17 w 21617"/>
              <a:gd name="connsiteY0" fmla="*/ 0 h 24368"/>
              <a:gd name="connsiteX1" fmla="*/ 21617 w 21617"/>
              <a:gd name="connsiteY1" fmla="*/ 0 h 24368"/>
              <a:gd name="connsiteX2" fmla="*/ 21617 w 21617"/>
              <a:gd name="connsiteY2" fmla="*/ 17322 h 24368"/>
              <a:gd name="connsiteX3" fmla="*/ 0 w 21617"/>
              <a:gd name="connsiteY3" fmla="*/ 22875 h 24368"/>
              <a:gd name="connsiteX4" fmla="*/ 17 w 21617"/>
              <a:gd name="connsiteY4" fmla="*/ 0 h 24368"/>
              <a:gd name="connsiteX0" fmla="*/ 17 w 21617"/>
              <a:gd name="connsiteY0" fmla="*/ 0 h 24514"/>
              <a:gd name="connsiteX1" fmla="*/ 21617 w 21617"/>
              <a:gd name="connsiteY1" fmla="*/ 0 h 24514"/>
              <a:gd name="connsiteX2" fmla="*/ 21617 w 21617"/>
              <a:gd name="connsiteY2" fmla="*/ 17322 h 24514"/>
              <a:gd name="connsiteX3" fmla="*/ 0 w 21617"/>
              <a:gd name="connsiteY3" fmla="*/ 22875 h 24514"/>
              <a:gd name="connsiteX4" fmla="*/ 17 w 21617"/>
              <a:gd name="connsiteY4" fmla="*/ 0 h 24514"/>
              <a:gd name="connsiteX0" fmla="*/ 17 w 21617"/>
              <a:gd name="connsiteY0" fmla="*/ 0 h 24569"/>
              <a:gd name="connsiteX1" fmla="*/ 21617 w 21617"/>
              <a:gd name="connsiteY1" fmla="*/ 0 h 24569"/>
              <a:gd name="connsiteX2" fmla="*/ 21617 w 21617"/>
              <a:gd name="connsiteY2" fmla="*/ 17322 h 24569"/>
              <a:gd name="connsiteX3" fmla="*/ 0 w 21617"/>
              <a:gd name="connsiteY3" fmla="*/ 22875 h 24569"/>
              <a:gd name="connsiteX4" fmla="*/ 17 w 21617"/>
              <a:gd name="connsiteY4" fmla="*/ 0 h 24569"/>
              <a:gd name="connsiteX0" fmla="*/ 17 w 21617"/>
              <a:gd name="connsiteY0" fmla="*/ 0 h 24698"/>
              <a:gd name="connsiteX1" fmla="*/ 21617 w 21617"/>
              <a:gd name="connsiteY1" fmla="*/ 0 h 24698"/>
              <a:gd name="connsiteX2" fmla="*/ 21617 w 21617"/>
              <a:gd name="connsiteY2" fmla="*/ 17322 h 24698"/>
              <a:gd name="connsiteX3" fmla="*/ 0 w 21617"/>
              <a:gd name="connsiteY3" fmla="*/ 22875 h 24698"/>
              <a:gd name="connsiteX4" fmla="*/ 17 w 21617"/>
              <a:gd name="connsiteY4" fmla="*/ 0 h 24698"/>
              <a:gd name="connsiteX0" fmla="*/ 17 w 21617"/>
              <a:gd name="connsiteY0" fmla="*/ 0 h 24785"/>
              <a:gd name="connsiteX1" fmla="*/ 21617 w 21617"/>
              <a:gd name="connsiteY1" fmla="*/ 0 h 24785"/>
              <a:gd name="connsiteX2" fmla="*/ 21617 w 21617"/>
              <a:gd name="connsiteY2" fmla="*/ 17322 h 24785"/>
              <a:gd name="connsiteX3" fmla="*/ 0 w 21617"/>
              <a:gd name="connsiteY3" fmla="*/ 22875 h 24785"/>
              <a:gd name="connsiteX4" fmla="*/ 17 w 21617"/>
              <a:gd name="connsiteY4" fmla="*/ 0 h 24785"/>
              <a:gd name="connsiteX0" fmla="*/ 34 w 21634"/>
              <a:gd name="connsiteY0" fmla="*/ 0 h 36778"/>
              <a:gd name="connsiteX1" fmla="*/ 21634 w 21634"/>
              <a:gd name="connsiteY1" fmla="*/ 0 h 36778"/>
              <a:gd name="connsiteX2" fmla="*/ 21634 w 21634"/>
              <a:gd name="connsiteY2" fmla="*/ 17322 h 36778"/>
              <a:gd name="connsiteX3" fmla="*/ 0 w 21634"/>
              <a:gd name="connsiteY3" fmla="*/ 35787 h 36778"/>
              <a:gd name="connsiteX4" fmla="*/ 34 w 21634"/>
              <a:gd name="connsiteY4" fmla="*/ 0 h 36778"/>
              <a:gd name="connsiteX0" fmla="*/ 34 w 21634"/>
              <a:gd name="connsiteY0" fmla="*/ 0 h 41874"/>
              <a:gd name="connsiteX1" fmla="*/ 21634 w 21634"/>
              <a:gd name="connsiteY1" fmla="*/ 0 h 41874"/>
              <a:gd name="connsiteX2" fmla="*/ 21634 w 21634"/>
              <a:gd name="connsiteY2" fmla="*/ 17322 h 41874"/>
              <a:gd name="connsiteX3" fmla="*/ 0 w 21634"/>
              <a:gd name="connsiteY3" fmla="*/ 35787 h 41874"/>
              <a:gd name="connsiteX4" fmla="*/ 34 w 21634"/>
              <a:gd name="connsiteY4" fmla="*/ 0 h 41874"/>
              <a:gd name="connsiteX0" fmla="*/ 34 w 21634"/>
              <a:gd name="connsiteY0" fmla="*/ 0 h 42123"/>
              <a:gd name="connsiteX1" fmla="*/ 21634 w 21634"/>
              <a:gd name="connsiteY1" fmla="*/ 0 h 42123"/>
              <a:gd name="connsiteX2" fmla="*/ 21634 w 21634"/>
              <a:gd name="connsiteY2" fmla="*/ 17322 h 42123"/>
              <a:gd name="connsiteX3" fmla="*/ 0 w 21634"/>
              <a:gd name="connsiteY3" fmla="*/ 35787 h 42123"/>
              <a:gd name="connsiteX4" fmla="*/ 34 w 21634"/>
              <a:gd name="connsiteY4" fmla="*/ 0 h 42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34" h="42123">
                <a:moveTo>
                  <a:pt x="34" y="0"/>
                </a:moveTo>
                <a:lnTo>
                  <a:pt x="21634" y="0"/>
                </a:lnTo>
                <a:lnTo>
                  <a:pt x="21634" y="17322"/>
                </a:lnTo>
                <a:cubicBezTo>
                  <a:pt x="10970" y="21444"/>
                  <a:pt x="9198" y="56098"/>
                  <a:pt x="0" y="35787"/>
                </a:cubicBezTo>
                <a:cubicBezTo>
                  <a:pt x="6" y="28162"/>
                  <a:pt x="28" y="7625"/>
                  <a:pt x="34" y="0"/>
                </a:cubicBezTo>
                <a:close/>
              </a:path>
            </a:pathLst>
          </a:cu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1611383"/>
            <a:ext cx="9666514" cy="746846"/>
          </a:xfrm>
        </p:spPr>
        <p:txBody>
          <a:bodyPr anchor="t">
            <a:noAutofit/>
          </a:bodyPr>
          <a:lstStyle>
            <a:lvl1pPr>
              <a:defRPr sz="4800" spc="-150">
                <a:solidFill>
                  <a:schemeClr val="tx1">
                    <a:lumMod val="75000"/>
                    <a:lumOff val="25000"/>
                  </a:schemeClr>
                </a:solidFill>
              </a:defRPr>
            </a:lvl1pPr>
          </a:lstStyle>
          <a:p>
            <a:r>
              <a:rPr lang="en-US" dirty="0"/>
              <a:t>Section Header 1</a:t>
            </a:r>
            <a:endParaRPr lang="en-GB" dirty="0"/>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2464424"/>
            <a:ext cx="9666514" cy="221599"/>
          </a:xfrm>
        </p:spPr>
        <p:txBody>
          <a:bodyPr tIns="0" bIns="0">
            <a:spAutoFit/>
          </a:bodyPr>
          <a:lstStyle>
            <a:lvl1pPr marL="0" indent="0">
              <a:buNone/>
              <a:defRPr sz="16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
        <p:nvSpPr>
          <p:cNvPr id="13" name="Rectangle 12">
            <a:extLst>
              <a:ext uri="{FF2B5EF4-FFF2-40B4-BE49-F238E27FC236}">
                <a16:creationId xmlns:a16="http://schemas.microsoft.com/office/drawing/2014/main" id="{560C8850-C2CD-4E0B-AA6F-6B884EB94B4B}"/>
              </a:ext>
            </a:extLst>
          </p:cNvPr>
          <p:cNvSpPr/>
          <p:nvPr userDrawn="1"/>
        </p:nvSpPr>
        <p:spPr>
          <a:xfrm>
            <a:off x="435429" y="1532049"/>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367219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a:t>Click to edit Master title style</a:t>
            </a:r>
          </a:p>
        </p:txBody>
      </p:sp>
      <p:sp>
        <p:nvSpPr>
          <p:cNvPr id="11" name="Content Placeholder 2">
            <a:extLst>
              <a:ext uri="{FF2B5EF4-FFF2-40B4-BE49-F238E27FC236}">
                <a16:creationId xmlns:a16="http://schemas.microsoft.com/office/drawing/2014/main" id="{758E3AAF-44AA-41E0-AE18-8B461598AD07}"/>
              </a:ext>
            </a:extLst>
          </p:cNvPr>
          <p:cNvSpPr>
            <a:spLocks noGrp="1"/>
          </p:cNvSpPr>
          <p:nvPr>
            <p:ph sz="half" idx="1"/>
          </p:nvPr>
        </p:nvSpPr>
        <p:spPr>
          <a:xfrm>
            <a:off x="446314" y="1825625"/>
            <a:ext cx="5306787" cy="4351338"/>
          </a:xfrm>
        </p:spPr>
        <p:txBody>
          <a:bodyPr>
            <a:normAutofit/>
          </a:bodyPr>
          <a:lstStyle>
            <a:lvl1pPr>
              <a:defRPr sz="2000"/>
            </a:lvl1pPr>
            <a:lvl2pPr>
              <a:defRPr sz="1800"/>
            </a:lvl2pPr>
            <a:lvl3pPr>
              <a:defRPr sz="16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a:extLst>
              <a:ext uri="{FF2B5EF4-FFF2-40B4-BE49-F238E27FC236}">
                <a16:creationId xmlns:a16="http://schemas.microsoft.com/office/drawing/2014/main" id="{FC1B8B60-5429-4EF9-93D0-2CCCF562B916}"/>
              </a:ext>
            </a:extLst>
          </p:cNvPr>
          <p:cNvSpPr>
            <a:spLocks noGrp="1"/>
          </p:cNvSpPr>
          <p:nvPr>
            <p:ph sz="half" idx="2"/>
          </p:nvPr>
        </p:nvSpPr>
        <p:spPr>
          <a:xfrm>
            <a:off x="6438900" y="1825625"/>
            <a:ext cx="5181600" cy="4351338"/>
          </a:xfrm>
        </p:spPr>
        <p:txBody>
          <a:bodyPr>
            <a:normAutofit/>
          </a:bodyPr>
          <a:lstStyle>
            <a:lvl1pPr>
              <a:defRPr sz="2000"/>
            </a:lvl1pPr>
            <a:lvl2pPr>
              <a:defRPr sz="1800"/>
            </a:lvl2pPr>
            <a:lvl3pPr>
              <a:defRPr sz="16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94700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a:xfrm>
            <a:off x="839788" y="500215"/>
            <a:ext cx="3932237" cy="1557185"/>
          </a:xfrm>
        </p:spPr>
        <p:txBody>
          <a:bodyPr/>
          <a:lstStyle/>
          <a:p>
            <a:r>
              <a:rPr lang="en-US"/>
              <a:t>Click to edit Master title style</a:t>
            </a:r>
          </a:p>
        </p:txBody>
      </p:sp>
      <p:sp>
        <p:nvSpPr>
          <p:cNvPr id="15" name="Text Placeholder 3">
            <a:extLst>
              <a:ext uri="{FF2B5EF4-FFF2-40B4-BE49-F238E27FC236}">
                <a16:creationId xmlns:a16="http://schemas.microsoft.com/office/drawing/2014/main" id="{9B6692B7-0F8A-4381-96B4-5F358BFD1E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6" name="Content Placeholder 2">
            <a:extLst>
              <a:ext uri="{FF2B5EF4-FFF2-40B4-BE49-F238E27FC236}">
                <a16:creationId xmlns:a16="http://schemas.microsoft.com/office/drawing/2014/main" id="{B43535EE-90E2-422C-B7AC-4D346E8D6E04}"/>
              </a:ext>
            </a:extLst>
          </p:cNvPr>
          <p:cNvSpPr>
            <a:spLocks noGrp="1"/>
          </p:cNvSpPr>
          <p:nvPr>
            <p:ph idx="1"/>
          </p:nvPr>
        </p:nvSpPr>
        <p:spPr>
          <a:xfrm>
            <a:off x="5183188" y="500215"/>
            <a:ext cx="6172200" cy="536877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764241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a:xfrm>
            <a:off x="839788" y="500215"/>
            <a:ext cx="3932237" cy="1557185"/>
          </a:xfrm>
        </p:spPr>
        <p:txBody>
          <a:bodyPr/>
          <a:lstStyle/>
          <a:p>
            <a:r>
              <a:rPr lang="en-US"/>
              <a:t>Click to edit Master title style</a:t>
            </a:r>
          </a:p>
        </p:txBody>
      </p:sp>
      <p:sp>
        <p:nvSpPr>
          <p:cNvPr id="15" name="Text Placeholder 3">
            <a:extLst>
              <a:ext uri="{FF2B5EF4-FFF2-40B4-BE49-F238E27FC236}">
                <a16:creationId xmlns:a16="http://schemas.microsoft.com/office/drawing/2014/main" id="{9B6692B7-0F8A-4381-96B4-5F358BFD1E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1" name="Picture Placeholder 2">
            <a:extLst>
              <a:ext uri="{FF2B5EF4-FFF2-40B4-BE49-F238E27FC236}">
                <a16:creationId xmlns:a16="http://schemas.microsoft.com/office/drawing/2014/main" id="{131CB29F-0BE0-476F-B57A-7638E9BFAE76}"/>
              </a:ext>
            </a:extLst>
          </p:cNvPr>
          <p:cNvSpPr>
            <a:spLocks noGrp="1"/>
          </p:cNvSpPr>
          <p:nvPr>
            <p:ph type="pic" idx="1"/>
          </p:nvPr>
        </p:nvSpPr>
        <p:spPr>
          <a:xfrm>
            <a:off x="5183188" y="500215"/>
            <a:ext cx="6172200" cy="536877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16409964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767DC2A-CB3D-4FC9-8B3F-E5E573CAF7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7" name="Text Placeholder 3">
            <a:extLst>
              <a:ext uri="{FF2B5EF4-FFF2-40B4-BE49-F238E27FC236}">
                <a16:creationId xmlns:a16="http://schemas.microsoft.com/office/drawing/2014/main" id="{6F449F3D-3704-4755-ACF6-EA5D84EA30BC}"/>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Second Meeting of the Signatories to the Bukhara Deer MOU (MOS2)</a:t>
            </a:r>
          </a:p>
          <a:p>
            <a:pPr>
              <a:spcBef>
                <a:spcPts val="0"/>
              </a:spcBef>
            </a:pPr>
            <a:r>
              <a:rPr lang="en-US" sz="2000" b="0" dirty="0">
                <a:solidFill>
                  <a:srgbClr val="0D5601"/>
                </a:solidFill>
              </a:rPr>
              <a:t>19-22 October 2020 </a:t>
            </a:r>
          </a:p>
        </p:txBody>
      </p:sp>
    </p:spTree>
    <p:extLst>
      <p:ext uri="{BB962C8B-B14F-4D97-AF65-F5344CB8AC3E}">
        <p14:creationId xmlns:p14="http://schemas.microsoft.com/office/powerpoint/2010/main" val="2133432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E46C0F6-F728-4FF0-A7F3-F6AECCD35B33}"/>
              </a:ext>
            </a:extLst>
          </p:cNvPr>
          <p:cNvSpPr>
            <a:spLocks noGrp="1"/>
          </p:cNvSpPr>
          <p:nvPr>
            <p:ph type="pic" sz="quarter" idx="13" hasCustomPrompt="1"/>
          </p:nvPr>
        </p:nvSpPr>
        <p:spPr>
          <a:xfrm>
            <a:off x="120650" y="136525"/>
            <a:ext cx="11950700" cy="6584951"/>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7" name="Text Placeholder 6">
            <a:extLst>
              <a:ext uri="{FF2B5EF4-FFF2-40B4-BE49-F238E27FC236}">
                <a16:creationId xmlns:a16="http://schemas.microsoft.com/office/drawing/2014/main" id="{E4DAD220-8CE3-4FF4-957A-1E24442C6565}"/>
              </a:ext>
            </a:extLst>
          </p:cNvPr>
          <p:cNvSpPr>
            <a:spLocks noGrp="1"/>
          </p:cNvSpPr>
          <p:nvPr>
            <p:ph type="body" sz="quarter" idx="14"/>
          </p:nvPr>
        </p:nvSpPr>
        <p:spPr>
          <a:xfrm>
            <a:off x="1587500" y="4022725"/>
            <a:ext cx="10033000" cy="1236236"/>
          </a:xfrm>
          <a:solidFill>
            <a:schemeClr val="tx1">
              <a:alpha val="68000"/>
            </a:schemeClr>
          </a:solidFill>
        </p:spPr>
        <p:txBody>
          <a:bodyPr lIns="274320" tIns="274320" rIns="274320" bIns="274320" anchor="ctr">
            <a:spAutoFit/>
          </a:bodyPr>
          <a:lstStyle>
            <a:lvl1pPr marL="0" indent="0">
              <a:lnSpc>
                <a:spcPct val="100000"/>
              </a:lnSpc>
              <a:buNone/>
              <a:defRPr sz="1800" b="0">
                <a:solidFill>
                  <a:schemeClr val="bg1"/>
                </a:solidFill>
              </a:defRPr>
            </a:lvl1pPr>
          </a:lstStyle>
          <a:p>
            <a:pPr lvl="0"/>
            <a:r>
              <a:rPr lang="en-US"/>
              <a:t>Edit Master text styles</a:t>
            </a:r>
          </a:p>
          <a:p>
            <a:pPr lvl="1"/>
            <a:r>
              <a:rPr lang="en-US"/>
              <a:t>Second level</a:t>
            </a:r>
          </a:p>
        </p:txBody>
      </p:sp>
      <p:sp>
        <p:nvSpPr>
          <p:cNvPr id="8" name="Text Placeholder 6">
            <a:extLst>
              <a:ext uri="{FF2B5EF4-FFF2-40B4-BE49-F238E27FC236}">
                <a16:creationId xmlns:a16="http://schemas.microsoft.com/office/drawing/2014/main" id="{58FDDD78-44AA-4B92-90B8-DFC56D688C50}"/>
              </a:ext>
            </a:extLst>
          </p:cNvPr>
          <p:cNvSpPr>
            <a:spLocks noGrp="1"/>
          </p:cNvSpPr>
          <p:nvPr>
            <p:ph type="body" sz="quarter" idx="15" hasCustomPrompt="1"/>
          </p:nvPr>
        </p:nvSpPr>
        <p:spPr>
          <a:xfrm>
            <a:off x="336550" y="3269342"/>
            <a:ext cx="1155366" cy="2576090"/>
          </a:xfrm>
          <a:noFill/>
        </p:spPr>
        <p:txBody>
          <a:bodyPr wrap="square" lIns="182880" tIns="182880" rIns="182880" bIns="91440">
            <a:spAutoFit/>
          </a:bodyPr>
          <a:lstStyle>
            <a:lvl1pPr marL="0" indent="0">
              <a:buNone/>
              <a:defRPr sz="16600" b="1">
                <a:solidFill>
                  <a:schemeClr val="bg1"/>
                </a:solidFill>
                <a:latin typeface="Arial" panose="020B0604020202020204" pitchFamily="34" charset="0"/>
                <a:cs typeface="Arial" panose="020B0604020202020204" pitchFamily="34" charset="0"/>
              </a:defRPr>
            </a:lvl1pPr>
          </a:lstStyle>
          <a:p>
            <a:pPr lvl="0"/>
            <a:r>
              <a:rPr lang="en-US" dirty="0"/>
              <a:t>“</a:t>
            </a:r>
          </a:p>
        </p:txBody>
      </p:sp>
      <p:sp>
        <p:nvSpPr>
          <p:cNvPr id="9" name="Frame 8">
            <a:extLst>
              <a:ext uri="{FF2B5EF4-FFF2-40B4-BE49-F238E27FC236}">
                <a16:creationId xmlns:a16="http://schemas.microsoft.com/office/drawing/2014/main" id="{0283712C-6C33-4303-985C-6493AAFAF40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2" name="Title 1">
            <a:extLst>
              <a:ext uri="{FF2B5EF4-FFF2-40B4-BE49-F238E27FC236}">
                <a16:creationId xmlns:a16="http://schemas.microsoft.com/office/drawing/2014/main" id="{50E81040-AE93-4763-96F3-062F0F2D8F1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70143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314F9CD-0693-4A94-A67A-F71413300A64}"/>
              </a:ext>
            </a:extLst>
          </p:cNvPr>
          <p:cNvSpPr>
            <a:spLocks noGrp="1"/>
          </p:cNvSpPr>
          <p:nvPr>
            <p:ph type="pic" sz="quarter" idx="11" hasCustomPrompt="1"/>
          </p:nvPr>
        </p:nvSpPr>
        <p:spPr>
          <a:xfrm>
            <a:off x="0" y="0"/>
            <a:ext cx="12191999" cy="3962400"/>
          </a:xfr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dirty="0"/>
              <a:t>Insert Image</a:t>
            </a:r>
            <a:endParaRPr lang="en-GB" dirty="0"/>
          </a:p>
        </p:txBody>
      </p:sp>
      <p:sp>
        <p:nvSpPr>
          <p:cNvPr id="3" name="Subtitle 2">
            <a:extLst>
              <a:ext uri="{FF2B5EF4-FFF2-40B4-BE49-F238E27FC236}">
                <a16:creationId xmlns:a16="http://schemas.microsoft.com/office/drawing/2014/main" id="{FA174F0C-3444-43F9-9DFF-354C44272A65}"/>
              </a:ext>
            </a:extLst>
          </p:cNvPr>
          <p:cNvSpPr>
            <a:spLocks noGrp="1"/>
          </p:cNvSpPr>
          <p:nvPr>
            <p:ph type="subTitle" idx="1" hasCustomPrompt="1"/>
          </p:nvPr>
        </p:nvSpPr>
        <p:spPr>
          <a:xfrm>
            <a:off x="694871" y="5603181"/>
            <a:ext cx="9144000" cy="341632"/>
          </a:xfrm>
        </p:spPr>
        <p:txBody>
          <a:bodyPr vert="horz" lIns="91440" tIns="45720" rIns="91440" bIns="45720" rtlCol="0">
            <a:spAutoFit/>
          </a:bodyPr>
          <a:lstStyle>
            <a:lvl1pPr marL="0" indent="0">
              <a:buNone/>
              <a:defRPr lang="en-GB" sz="1800" dirty="0">
                <a:solidFill>
                  <a:schemeClr val="accent3"/>
                </a:solidFill>
                <a:latin typeface="+mn-lt"/>
              </a:defRPr>
            </a:lvl1pPr>
          </a:lstStyle>
          <a:p>
            <a:pPr marL="228600" lvl="0" indent="-228600"/>
            <a:r>
              <a:rPr lang="en-US" dirty="0"/>
              <a:t>Subtitle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10607040" cy="701731"/>
          </a:xfrm>
        </p:spPr>
        <p:txBody>
          <a:bodyPr vert="horz" lIns="91440" tIns="45720" rIns="91440" bIns="45720" rtlCol="0" anchor="b">
            <a:spAutoFit/>
          </a:bodyPr>
          <a:lstStyle>
            <a:lvl1pPr>
              <a:defRPr lang="en-GB" sz="4400" b="1" dirty="0">
                <a:solidFill>
                  <a:schemeClr val="tx1">
                    <a:lumMod val="75000"/>
                    <a:lumOff val="25000"/>
                  </a:schemeClr>
                </a:solidFill>
                <a:latin typeface="+mj-lt"/>
              </a:defRPr>
            </a:lvl1pPr>
          </a:lstStyle>
          <a:p>
            <a:pPr marL="0" lvl="0"/>
            <a:r>
              <a:rPr lang="en-US" dirty="0"/>
              <a:t>Title</a:t>
            </a:r>
            <a:endParaRPr lang="en-GB" dirty="0"/>
          </a:p>
        </p:txBody>
      </p:sp>
      <p:sp>
        <p:nvSpPr>
          <p:cNvPr id="11" name="Rectangle 10">
            <a:extLst>
              <a:ext uri="{FF2B5EF4-FFF2-40B4-BE49-F238E27FC236}">
                <a16:creationId xmlns:a16="http://schemas.microsoft.com/office/drawing/2014/main" id="{45C25376-E6F9-4E5A-A81D-E7FA342FB230}"/>
              </a:ext>
            </a:extLst>
          </p:cNvPr>
          <p:cNvSpPr/>
          <p:nvPr userDrawn="1"/>
        </p:nvSpPr>
        <p:spPr>
          <a:xfrm>
            <a:off x="435429" y="4726452"/>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5397571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9" name="Picture Placeholder 3">
            <a:extLst>
              <a:ext uri="{FF2B5EF4-FFF2-40B4-BE49-F238E27FC236}">
                <a16:creationId xmlns:a16="http://schemas.microsoft.com/office/drawing/2014/main" id="{7C719AD2-39D2-425C-90E5-8FD2D783ADDF}"/>
              </a:ext>
            </a:extLst>
          </p:cNvPr>
          <p:cNvSpPr>
            <a:spLocks noGrp="1"/>
          </p:cNvSpPr>
          <p:nvPr>
            <p:ph type="pic" sz="quarter" idx="13" hasCustomPrompt="1"/>
          </p:nvPr>
        </p:nvSpPr>
        <p:spPr>
          <a:xfrm>
            <a:off x="0" y="0"/>
            <a:ext cx="12192000"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0E11612A-63A3-4175-9F77-FA03CCD38D4B}"/>
              </a:ext>
            </a:extLst>
          </p:cNvPr>
          <p:cNvSpPr>
            <a:spLocks noGrp="1"/>
          </p:cNvSpPr>
          <p:nvPr>
            <p:ph type="ctrTitle" hasCustomPrompt="1"/>
          </p:nvPr>
        </p:nvSpPr>
        <p:spPr>
          <a:xfrm>
            <a:off x="694871" y="4901450"/>
            <a:ext cx="4907643" cy="701731"/>
          </a:xfrm>
        </p:spPr>
        <p:txBody>
          <a:bodyPr vert="horz" wrap="square" lIns="91440" tIns="45720" rIns="91440" bIns="45720" rtlCol="0" anchor="b">
            <a:spAutoFit/>
          </a:bodyPr>
          <a:lstStyle>
            <a:lvl1pPr>
              <a:defRPr lang="en-GB" sz="4400" b="1" spc="-150" dirty="0">
                <a:solidFill>
                  <a:schemeClr val="bg1"/>
                </a:solidFill>
                <a:latin typeface="+mj-lt"/>
              </a:defRPr>
            </a:lvl1pPr>
          </a:lstStyle>
          <a:p>
            <a:pPr marL="0" lvl="0"/>
            <a:r>
              <a:rPr lang="en-US" dirty="0"/>
              <a:t>Thank You</a:t>
            </a:r>
            <a:endParaRPr lang="en-GB" dirty="0"/>
          </a:p>
        </p:txBody>
      </p:sp>
    </p:spTree>
    <p:extLst>
      <p:ext uri="{BB962C8B-B14F-4D97-AF65-F5344CB8AC3E}">
        <p14:creationId xmlns:p14="http://schemas.microsoft.com/office/powerpoint/2010/main" val="7341928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1_Title and Content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EB162-E699-464C-B2EE-136D517A9B8B}"/>
              </a:ext>
            </a:extLst>
          </p:cNvPr>
          <p:cNvSpPr>
            <a:spLocks noGrp="1"/>
          </p:cNvSpPr>
          <p:nvPr>
            <p:ph type="title"/>
          </p:nvPr>
        </p:nvSpPr>
        <p:spPr>
          <a:xfrm>
            <a:off x="446314" y="500215"/>
            <a:ext cx="11174186" cy="590931"/>
          </a:xfrm>
        </p:spPr>
        <p:txBody>
          <a:bodyPr vert="horz" wrap="square" lIns="91440" tIns="45720" rIns="91440" bIns="45720" rtlCol="0" anchor="ctr">
            <a:spAutoFit/>
          </a:bodyPr>
          <a:lstStyle>
            <a:lvl1pPr>
              <a:defRPr lang="en-GB" sz="3600" spc="-60" dirty="0"/>
            </a:lvl1pPr>
          </a:lstStyle>
          <a:p>
            <a:pPr lvl="0"/>
            <a:r>
              <a:rPr lang="en-US"/>
              <a:t>Click to edit Master title style</a:t>
            </a:r>
            <a:endParaRPr lang="en-GB" dirty="0"/>
          </a:p>
        </p:txBody>
      </p:sp>
      <p:sp>
        <p:nvSpPr>
          <p:cNvPr id="3" name="Content Placeholder 2">
            <a:extLst>
              <a:ext uri="{FF2B5EF4-FFF2-40B4-BE49-F238E27FC236}">
                <a16:creationId xmlns:a16="http://schemas.microsoft.com/office/drawing/2014/main" id="{72618346-1C0B-46DB-AAA6-71C865DE85FE}"/>
              </a:ext>
            </a:extLst>
          </p:cNvPr>
          <p:cNvSpPr>
            <a:spLocks noGrp="1"/>
          </p:cNvSpPr>
          <p:nvPr>
            <p:ph idx="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a:t>Edit Master text styles</a:t>
            </a:r>
          </a:p>
          <a:p>
            <a:pPr lvl="1"/>
            <a:r>
              <a:rPr lang="en-US"/>
              <a:t>Second level</a:t>
            </a:r>
          </a:p>
          <a:p>
            <a:pPr lvl="2"/>
            <a:r>
              <a:rPr lang="en-US"/>
              <a:t>Third level</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pic>
        <p:nvPicPr>
          <p:cNvPr id="11" name="Picture 10">
            <a:extLst>
              <a:ext uri="{FF2B5EF4-FFF2-40B4-BE49-F238E27FC236}">
                <a16:creationId xmlns:a16="http://schemas.microsoft.com/office/drawing/2014/main" id="{8771FD7F-33C1-4AD5-9005-F793B3907AD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8" name="Text Placeholder 3">
            <a:extLst>
              <a:ext uri="{FF2B5EF4-FFF2-40B4-BE49-F238E27FC236}">
                <a16:creationId xmlns:a16="http://schemas.microsoft.com/office/drawing/2014/main" id="{3ABCE1A3-DA03-41EA-8D9A-37CC4C2F6CE4}"/>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to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1753937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with Image 1">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6D24BA90-E7BA-471E-AA13-3329EDCD80A2}"/>
              </a:ext>
            </a:extLst>
          </p:cNvPr>
          <p:cNvSpPr/>
          <p:nvPr userDrawn="1"/>
        </p:nvSpPr>
        <p:spPr>
          <a:xfrm flipV="1">
            <a:off x="-1" y="-3"/>
            <a:ext cx="12192001" cy="6858003"/>
          </a:xfrm>
          <a:custGeom>
            <a:avLst/>
            <a:gdLst>
              <a:gd name="connsiteX0" fmla="*/ 9171734 w 12192001"/>
              <a:gd name="connsiteY0" fmla="*/ 2269381 h 6858003"/>
              <a:gd name="connsiteX1" fmla="*/ 4981292 w 12192001"/>
              <a:gd name="connsiteY1" fmla="*/ 1670903 h 6858003"/>
              <a:gd name="connsiteX2" fmla="*/ 634550 w 12192001"/>
              <a:gd name="connsiteY2" fmla="*/ 1013497 h 6858003"/>
              <a:gd name="connsiteX3" fmla="*/ 123993 w 12192001"/>
              <a:gd name="connsiteY3" fmla="*/ 984148 h 6858003"/>
              <a:gd name="connsiteX4" fmla="*/ 123993 w 12192001"/>
              <a:gd name="connsiteY4" fmla="*/ 123993 h 6858003"/>
              <a:gd name="connsiteX5" fmla="*/ 12068007 w 12192001"/>
              <a:gd name="connsiteY5" fmla="*/ 123993 h 6858003"/>
              <a:gd name="connsiteX6" fmla="*/ 12068007 w 12192001"/>
              <a:gd name="connsiteY6" fmla="*/ 1962695 h 6858003"/>
              <a:gd name="connsiteX7" fmla="*/ 11543532 w 12192001"/>
              <a:gd name="connsiteY7" fmla="*/ 2051091 h 6858003"/>
              <a:gd name="connsiteX8" fmla="*/ 9171734 w 12192001"/>
              <a:gd name="connsiteY8" fmla="*/ 2269381 h 6858003"/>
              <a:gd name="connsiteX9" fmla="*/ 1 w 12192001"/>
              <a:gd name="connsiteY9" fmla="*/ 6858003 h 6858003"/>
              <a:gd name="connsiteX10" fmla="*/ 12192001 w 12192001"/>
              <a:gd name="connsiteY10" fmla="*/ 6858003 h 6858003"/>
              <a:gd name="connsiteX11" fmla="*/ 12192001 w 12192001"/>
              <a:gd name="connsiteY11" fmla="*/ 2724879 h 6858003"/>
              <a:gd name="connsiteX12" fmla="*/ 12192001 w 12192001"/>
              <a:gd name="connsiteY12" fmla="*/ 2477360 h 6858003"/>
              <a:gd name="connsiteX13" fmla="*/ 12192001 w 12192001"/>
              <a:gd name="connsiteY13" fmla="*/ 1941781 h 6858003"/>
              <a:gd name="connsiteX14" fmla="*/ 12192000 w 12192001"/>
              <a:gd name="connsiteY14" fmla="*/ 1941781 h 6858003"/>
              <a:gd name="connsiteX15" fmla="*/ 12192000 w 12192001"/>
              <a:gd name="connsiteY15" fmla="*/ 0 h 6858003"/>
              <a:gd name="connsiteX16" fmla="*/ 0 w 12192001"/>
              <a:gd name="connsiteY16" fmla="*/ 0 h 6858003"/>
              <a:gd name="connsiteX17" fmla="*/ 0 w 12192001"/>
              <a:gd name="connsiteY17" fmla="*/ 6858000 h 6858003"/>
              <a:gd name="connsiteX18" fmla="*/ 1 w 12192001"/>
              <a:gd name="connsiteY18" fmla="*/ 6858000 h 6858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92001" h="6858003">
                <a:moveTo>
                  <a:pt x="9171734" y="2269381"/>
                </a:moveTo>
                <a:cubicBezTo>
                  <a:pt x="8159059" y="2253684"/>
                  <a:pt x="6843276" y="2101858"/>
                  <a:pt x="4981292" y="1670903"/>
                </a:cubicBezTo>
                <a:cubicBezTo>
                  <a:pt x="3385010" y="1301444"/>
                  <a:pt x="2075869" y="1110459"/>
                  <a:pt x="634550" y="1013497"/>
                </a:cubicBezTo>
                <a:lnTo>
                  <a:pt x="123993" y="984148"/>
                </a:lnTo>
                <a:lnTo>
                  <a:pt x="123993" y="123993"/>
                </a:lnTo>
                <a:lnTo>
                  <a:pt x="12068007" y="123993"/>
                </a:lnTo>
                <a:lnTo>
                  <a:pt x="12068007" y="1962695"/>
                </a:lnTo>
                <a:lnTo>
                  <a:pt x="11543532" y="2051091"/>
                </a:lnTo>
                <a:cubicBezTo>
                  <a:pt x="10893978" y="2164649"/>
                  <a:pt x="10184410" y="2285079"/>
                  <a:pt x="9171734" y="2269381"/>
                </a:cubicBezTo>
                <a:close/>
                <a:moveTo>
                  <a:pt x="1" y="6858003"/>
                </a:moveTo>
                <a:lnTo>
                  <a:pt x="12192001" y="6858003"/>
                </a:lnTo>
                <a:lnTo>
                  <a:pt x="12192001" y="2724879"/>
                </a:lnTo>
                <a:lnTo>
                  <a:pt x="12192001" y="2477360"/>
                </a:lnTo>
                <a:lnTo>
                  <a:pt x="12192001" y="1941781"/>
                </a:lnTo>
                <a:lnTo>
                  <a:pt x="12192000" y="1941781"/>
                </a:lnTo>
                <a:lnTo>
                  <a:pt x="12192000" y="0"/>
                </a:lnTo>
                <a:lnTo>
                  <a:pt x="0" y="0"/>
                </a:lnTo>
                <a:lnTo>
                  <a:pt x="0" y="6858000"/>
                </a:lnTo>
                <a:lnTo>
                  <a:pt x="1"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Picture Placeholder 10">
            <a:extLst>
              <a:ext uri="{FF2B5EF4-FFF2-40B4-BE49-F238E27FC236}">
                <a16:creationId xmlns:a16="http://schemas.microsoft.com/office/drawing/2014/main" id="{9467520A-F508-4AA5-BBCF-30AE2B312E04}"/>
              </a:ext>
            </a:extLst>
          </p:cNvPr>
          <p:cNvSpPr>
            <a:spLocks noGrp="1"/>
          </p:cNvSpPr>
          <p:nvPr>
            <p:ph type="pic" sz="quarter" idx="13" hasCustomPrompt="1"/>
          </p:nvPr>
        </p:nvSpPr>
        <p:spPr>
          <a:xfrm>
            <a:off x="123992" y="4587876"/>
            <a:ext cx="11944014" cy="2146775"/>
          </a:xfrm>
          <a:custGeom>
            <a:avLst/>
            <a:gdLst>
              <a:gd name="connsiteX0" fmla="*/ 9047741 w 11944014"/>
              <a:gd name="connsiteY0" fmla="*/ 1387 h 2146775"/>
              <a:gd name="connsiteX1" fmla="*/ 11419539 w 11944014"/>
              <a:gd name="connsiteY1" fmla="*/ 219677 h 2146775"/>
              <a:gd name="connsiteX2" fmla="*/ 11944014 w 11944014"/>
              <a:gd name="connsiteY2" fmla="*/ 308073 h 2146775"/>
              <a:gd name="connsiteX3" fmla="*/ 11944014 w 11944014"/>
              <a:gd name="connsiteY3" fmla="*/ 2146775 h 2146775"/>
              <a:gd name="connsiteX4" fmla="*/ 0 w 11944014"/>
              <a:gd name="connsiteY4" fmla="*/ 2146775 h 2146775"/>
              <a:gd name="connsiteX5" fmla="*/ 0 w 11944014"/>
              <a:gd name="connsiteY5" fmla="*/ 1286620 h 2146775"/>
              <a:gd name="connsiteX6" fmla="*/ 510557 w 11944014"/>
              <a:gd name="connsiteY6" fmla="*/ 1257271 h 2146775"/>
              <a:gd name="connsiteX7" fmla="*/ 4857299 w 11944014"/>
              <a:gd name="connsiteY7" fmla="*/ 599865 h 2146775"/>
              <a:gd name="connsiteX8" fmla="*/ 9047741 w 11944014"/>
              <a:gd name="connsiteY8" fmla="*/ 1387 h 214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44014" h="2146775">
                <a:moveTo>
                  <a:pt x="9047741" y="1387"/>
                </a:moveTo>
                <a:cubicBezTo>
                  <a:pt x="10060417" y="-14311"/>
                  <a:pt x="10769985" y="106119"/>
                  <a:pt x="11419539" y="219677"/>
                </a:cubicBezTo>
                <a:lnTo>
                  <a:pt x="11944014" y="308073"/>
                </a:lnTo>
                <a:lnTo>
                  <a:pt x="11944014" y="2146775"/>
                </a:lnTo>
                <a:lnTo>
                  <a:pt x="0" y="2146775"/>
                </a:lnTo>
                <a:lnTo>
                  <a:pt x="0" y="1286620"/>
                </a:lnTo>
                <a:lnTo>
                  <a:pt x="510557" y="1257271"/>
                </a:lnTo>
                <a:cubicBezTo>
                  <a:pt x="1951876" y="1160309"/>
                  <a:pt x="3261017" y="969324"/>
                  <a:pt x="4857299" y="599865"/>
                </a:cubicBezTo>
                <a:cubicBezTo>
                  <a:pt x="6719283" y="168910"/>
                  <a:pt x="8035066" y="17084"/>
                  <a:pt x="9047741" y="1387"/>
                </a:cubicBezTo>
                <a:close/>
              </a:path>
            </a:pathLst>
          </a:custGeom>
          <a:solidFill>
            <a:schemeClr val="bg1">
              <a:lumMod val="95000"/>
            </a:schemeClr>
          </a:solidFill>
        </p:spPr>
        <p:txBody>
          <a:bodyPr vert="horz" wrap="square" lIns="91440" tIns="45720" rIns="91440" bIns="45720" rtlCol="0" anchor="ctr" anchorCtr="1">
            <a:noAutofit/>
          </a:bodyPr>
          <a:lstStyle>
            <a:lvl1pPr marL="0" indent="0">
              <a:buNone/>
              <a:defRPr lang="en-GB" sz="1800" dirty="0"/>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1611383"/>
            <a:ext cx="9666514" cy="746846"/>
          </a:xfrm>
        </p:spPr>
        <p:txBody>
          <a:bodyPr anchor="t">
            <a:noAutofit/>
          </a:bodyPr>
          <a:lstStyle>
            <a:lvl1pPr>
              <a:defRPr sz="4800" spc="-150">
                <a:solidFill>
                  <a:schemeClr val="tx1">
                    <a:lumMod val="75000"/>
                    <a:lumOff val="25000"/>
                  </a:schemeClr>
                </a:solidFill>
              </a:defRPr>
            </a:lvl1pPr>
          </a:lstStyle>
          <a:p>
            <a:r>
              <a:rPr lang="en-US" dirty="0"/>
              <a:t>Section Header 1</a:t>
            </a:r>
            <a:endParaRPr lang="en-GB" dirty="0"/>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2464424"/>
            <a:ext cx="9666514" cy="221599"/>
          </a:xfrm>
        </p:spPr>
        <p:txBody>
          <a:bodyPr tIns="0" bIns="0">
            <a:spAutoFit/>
          </a:bodyPr>
          <a:lstStyle>
            <a:lvl1pPr marL="0" indent="0">
              <a:buNone/>
              <a:defRPr sz="16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
        <p:nvSpPr>
          <p:cNvPr id="13" name="Rectangle 12">
            <a:extLst>
              <a:ext uri="{FF2B5EF4-FFF2-40B4-BE49-F238E27FC236}">
                <a16:creationId xmlns:a16="http://schemas.microsoft.com/office/drawing/2014/main" id="{560C8850-C2CD-4E0B-AA6F-6B884EB94B4B}"/>
              </a:ext>
            </a:extLst>
          </p:cNvPr>
          <p:cNvSpPr/>
          <p:nvPr userDrawn="1"/>
        </p:nvSpPr>
        <p:spPr>
          <a:xfrm>
            <a:off x="435429" y="1532049"/>
            <a:ext cx="72571" cy="137160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839139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with Image 2">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A836EFBB-5449-47CB-96D6-CB08287F755D}"/>
              </a:ext>
            </a:extLst>
          </p:cNvPr>
          <p:cNvSpPr>
            <a:spLocks noGrp="1"/>
          </p:cNvSpPr>
          <p:nvPr>
            <p:ph type="pic" sz="quarter" idx="11" hasCustomPrompt="1"/>
          </p:nvPr>
        </p:nvSpPr>
        <p:spPr>
          <a:xfrm>
            <a:off x="0" y="0"/>
            <a:ext cx="12191999" cy="6858000"/>
          </a:xfrm>
          <a:solidFill>
            <a:schemeClr val="bg1">
              <a:lumMod val="95000"/>
            </a:schemeClr>
          </a:solidFill>
        </p:spPr>
        <p:txBody>
          <a:bodyPr vert="horz" wrap="square" lIns="91440" tIns="45720" rIns="91440" bIns="45720" rtlCol="0" anchor="ctr" anchorCtr="1">
            <a:noAutofit/>
          </a:bodyPr>
          <a:lstStyle>
            <a:lvl1pPr marL="0" indent="0">
              <a:buNone/>
              <a:defRPr lang="en-GB" sz="1800" dirty="0">
                <a:solidFill>
                  <a:schemeClr val="tx1"/>
                </a:solidFill>
              </a:defRPr>
            </a:lvl1pPr>
          </a:lstStyle>
          <a:p>
            <a:pPr marL="228600" lvl="0" indent="-228600" algn="ctr"/>
            <a:r>
              <a:rPr lang="en-US" dirty="0"/>
              <a:t>Insert Image</a:t>
            </a:r>
            <a:endParaRPr lang="en-GB" dirty="0"/>
          </a:p>
        </p:txBody>
      </p:sp>
      <p:sp>
        <p:nvSpPr>
          <p:cNvPr id="2" name="Title 1">
            <a:extLst>
              <a:ext uri="{FF2B5EF4-FFF2-40B4-BE49-F238E27FC236}">
                <a16:creationId xmlns:a16="http://schemas.microsoft.com/office/drawing/2014/main" id="{8C9A3716-1F35-4634-B53D-27722735B2D5}"/>
              </a:ext>
            </a:extLst>
          </p:cNvPr>
          <p:cNvSpPr>
            <a:spLocks noGrp="1"/>
          </p:cNvSpPr>
          <p:nvPr>
            <p:ph type="title" hasCustomPrompt="1"/>
          </p:nvPr>
        </p:nvSpPr>
        <p:spPr>
          <a:xfrm>
            <a:off x="696686" y="3860800"/>
            <a:ext cx="9666514" cy="1686720"/>
          </a:xfrm>
        </p:spPr>
        <p:txBody>
          <a:bodyPr anchor="b">
            <a:noAutofit/>
          </a:bodyPr>
          <a:lstStyle>
            <a:lvl1pPr>
              <a:defRPr sz="4800" spc="-150">
                <a:solidFill>
                  <a:schemeClr val="bg1"/>
                </a:solidFill>
              </a:defRPr>
            </a:lvl1pPr>
          </a:lstStyle>
          <a:p>
            <a:r>
              <a:rPr lang="en-US" dirty="0"/>
              <a:t>Section Header 2</a:t>
            </a:r>
            <a:endParaRPr lang="en-GB" dirty="0"/>
          </a:p>
        </p:txBody>
      </p:sp>
      <p:sp>
        <p:nvSpPr>
          <p:cNvPr id="3" name="Text Placeholder 2">
            <a:extLst>
              <a:ext uri="{FF2B5EF4-FFF2-40B4-BE49-F238E27FC236}">
                <a16:creationId xmlns:a16="http://schemas.microsoft.com/office/drawing/2014/main" id="{F96A4796-E4C0-42FE-9F82-5D46B8789E25}"/>
              </a:ext>
            </a:extLst>
          </p:cNvPr>
          <p:cNvSpPr>
            <a:spLocks noGrp="1"/>
          </p:cNvSpPr>
          <p:nvPr>
            <p:ph type="body" idx="1" hasCustomPrompt="1"/>
          </p:nvPr>
        </p:nvSpPr>
        <p:spPr>
          <a:xfrm>
            <a:off x="696686" y="5610170"/>
            <a:ext cx="9666514" cy="221599"/>
          </a:xfrm>
        </p:spPr>
        <p:txBody>
          <a:bodyPr tIns="0" bIns="0">
            <a:spAutoFit/>
          </a:bodyPr>
          <a:lstStyle>
            <a:lvl1pPr marL="0" indent="0">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Tree>
    <p:extLst>
      <p:ext uri="{BB962C8B-B14F-4D97-AF65-F5344CB8AC3E}">
        <p14:creationId xmlns:p14="http://schemas.microsoft.com/office/powerpoint/2010/main" val="1547055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a:t>Click to edit Master title style</a:t>
            </a:r>
          </a:p>
        </p:txBody>
      </p:sp>
      <p:sp>
        <p:nvSpPr>
          <p:cNvPr id="10" name="Content Placeholder 2">
            <a:extLst>
              <a:ext uri="{FF2B5EF4-FFF2-40B4-BE49-F238E27FC236}">
                <a16:creationId xmlns:a16="http://schemas.microsoft.com/office/drawing/2014/main" id="{3B7F86AE-7774-0B40-8944-DF91C77B02F3}"/>
              </a:ext>
            </a:extLst>
          </p:cNvPr>
          <p:cNvSpPr>
            <a:spLocks noGrp="1"/>
          </p:cNvSpPr>
          <p:nvPr>
            <p:ph idx="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630125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hit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618346-1C0B-46DB-AAA6-71C865DE85FE}"/>
              </a:ext>
            </a:extLst>
          </p:cNvPr>
          <p:cNvSpPr>
            <a:spLocks noGrp="1"/>
          </p:cNvSpPr>
          <p:nvPr>
            <p:ph idx="1"/>
          </p:nvPr>
        </p:nvSpPr>
        <p:spPr>
          <a:xfrm>
            <a:off x="446315" y="1463040"/>
            <a:ext cx="8030935" cy="4770098"/>
          </a:xfrm>
        </p:spPr>
        <p:txBody>
          <a:bodyPr>
            <a:noAutofit/>
          </a:bodyPr>
          <a:lstStyle>
            <a:lvl1pPr>
              <a:lnSpc>
                <a:spcPct val="100000"/>
              </a:lnSpc>
              <a:spcBef>
                <a:spcPts val="600"/>
              </a:spcBef>
              <a:spcAft>
                <a:spcPts val="1200"/>
              </a:spcAft>
              <a:defRPr sz="1800">
                <a:solidFill>
                  <a:schemeClr val="tx1">
                    <a:lumMod val="75000"/>
                    <a:lumOff val="25000"/>
                  </a:schemeClr>
                </a:solidFill>
              </a:defRPr>
            </a:lvl1pPr>
            <a:lvl2pPr>
              <a:lnSpc>
                <a:spcPct val="100000"/>
              </a:lnSpc>
              <a:spcBef>
                <a:spcPts val="600"/>
              </a:spcBef>
              <a:spcAft>
                <a:spcPts val="1200"/>
              </a:spcAft>
              <a:defRPr sz="1600">
                <a:solidFill>
                  <a:schemeClr val="tx1">
                    <a:lumMod val="75000"/>
                    <a:lumOff val="25000"/>
                  </a:schemeClr>
                </a:solidFill>
              </a:defRPr>
            </a:lvl2pPr>
            <a:lvl3pPr>
              <a:lnSpc>
                <a:spcPct val="100000"/>
              </a:lnSpc>
              <a:spcBef>
                <a:spcPts val="600"/>
              </a:spcBef>
              <a:spcAft>
                <a:spcPts val="1200"/>
              </a:spcAft>
              <a:defRPr sz="1400">
                <a:solidFill>
                  <a:schemeClr val="tx1">
                    <a:lumMod val="75000"/>
                    <a:lumOff val="25000"/>
                  </a:schemeClr>
                </a:solidFill>
              </a:defRPr>
            </a:lvl3pPr>
            <a:lvl4pPr>
              <a:defRPr sz="1400"/>
            </a:lvl4pPr>
            <a:lvl5pPr>
              <a:defRPr sz="1400"/>
            </a:lvl5pPr>
          </a:lstStyle>
          <a:p>
            <a:pPr lvl="0"/>
            <a:r>
              <a:rPr lang="en-US" dirty="0"/>
              <a:t>Edit Master text styles</a:t>
            </a:r>
          </a:p>
          <a:p>
            <a:pPr lvl="1"/>
            <a:r>
              <a:rPr lang="en-US" dirty="0"/>
              <a:t>Second level</a:t>
            </a:r>
          </a:p>
          <a:p>
            <a:pPr lvl="2"/>
            <a:r>
              <a:rPr lang="en-US" dirty="0"/>
              <a:t>Third level</a:t>
            </a: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5" name="Text Placeholder 3">
            <a:extLst>
              <a:ext uri="{FF2B5EF4-FFF2-40B4-BE49-F238E27FC236}">
                <a16:creationId xmlns:a16="http://schemas.microsoft.com/office/drawing/2014/main" id="{28B34C0F-55D9-4E59-AEA3-6DC2A75C7394}"/>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to the Saiga MOU</a:t>
            </a:r>
          </a:p>
          <a:p>
            <a:pPr>
              <a:spcBef>
                <a:spcPts val="0"/>
              </a:spcBef>
            </a:pPr>
            <a:r>
              <a:rPr lang="en-US" sz="2000" b="0" dirty="0">
                <a:solidFill>
                  <a:srgbClr val="0D5601"/>
                </a:solidFill>
              </a:rPr>
              <a:t>28-29 September 2021, online meeting</a:t>
            </a:r>
          </a:p>
        </p:txBody>
      </p:sp>
      <p:pic>
        <p:nvPicPr>
          <p:cNvPr id="6" name="Picture 5">
            <a:extLst>
              <a:ext uri="{FF2B5EF4-FFF2-40B4-BE49-F238E27FC236}">
                <a16:creationId xmlns:a16="http://schemas.microsoft.com/office/drawing/2014/main" id="{D409EDFE-6CEB-4FD2-B475-A60CED0BF42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Tree>
    <p:extLst>
      <p:ext uri="{BB962C8B-B14F-4D97-AF65-F5344CB8AC3E}">
        <p14:creationId xmlns:p14="http://schemas.microsoft.com/office/powerpoint/2010/main" val="109320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3" name="Title 2">
            <a:extLst>
              <a:ext uri="{FF2B5EF4-FFF2-40B4-BE49-F238E27FC236}">
                <a16:creationId xmlns:a16="http://schemas.microsoft.com/office/drawing/2014/main" id="{05328109-BF43-024A-B25B-C69E4098CFDA}"/>
              </a:ext>
            </a:extLst>
          </p:cNvPr>
          <p:cNvSpPr>
            <a:spLocks noGrp="1"/>
          </p:cNvSpPr>
          <p:nvPr>
            <p:ph type="title"/>
          </p:nvPr>
        </p:nvSpPr>
        <p:spPr/>
        <p:txBody>
          <a:bodyPr/>
          <a:lstStyle/>
          <a:p>
            <a:r>
              <a:rPr lang="en-US"/>
              <a:t>Click to edit Master title style</a:t>
            </a:r>
          </a:p>
        </p:txBody>
      </p:sp>
      <p:pic>
        <p:nvPicPr>
          <p:cNvPr id="10" name="Picture 9">
            <a:extLst>
              <a:ext uri="{FF2B5EF4-FFF2-40B4-BE49-F238E27FC236}">
                <a16:creationId xmlns:a16="http://schemas.microsoft.com/office/drawing/2014/main" id="{6791B8EB-102F-45CD-9CA6-614808B7345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6" name="Text Placeholder 3">
            <a:extLst>
              <a:ext uri="{FF2B5EF4-FFF2-40B4-BE49-F238E27FC236}">
                <a16:creationId xmlns:a16="http://schemas.microsoft.com/office/drawing/2014/main" id="{140D2545-11AF-4A51-8595-C39D260EC901}"/>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to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214518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bg1">
            <a:lumMod val="95000"/>
          </a:schemeClr>
        </a:solidFill>
        <a:effectLst/>
      </p:bgPr>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53B0C39E-3796-4132-81FF-5A58EAF300A5}"/>
              </a:ext>
            </a:extLst>
          </p:cNvPr>
          <p:cNvSpPr/>
          <p:nvPr userDrawn="1"/>
        </p:nvSpPr>
        <p:spPr>
          <a:xfrm>
            <a:off x="-2" y="0"/>
            <a:ext cx="12192001" cy="6858000"/>
          </a:xfrm>
          <a:prstGeom prst="frame">
            <a:avLst>
              <a:gd name="adj1" fmla="val 173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4" name="Title 3">
            <a:extLst>
              <a:ext uri="{FF2B5EF4-FFF2-40B4-BE49-F238E27FC236}">
                <a16:creationId xmlns:a16="http://schemas.microsoft.com/office/drawing/2014/main" id="{00F7C607-177E-BC4B-9F1D-E0CD83EF0470}"/>
              </a:ext>
            </a:extLst>
          </p:cNvPr>
          <p:cNvSpPr>
            <a:spLocks noGrp="1"/>
          </p:cNvSpPr>
          <p:nvPr>
            <p:ph type="title"/>
          </p:nvPr>
        </p:nvSpPr>
        <p:spPr/>
        <p:txBody>
          <a:bodyPr/>
          <a:lstStyle/>
          <a:p>
            <a:r>
              <a:rPr lang="en-US"/>
              <a:t>Click to edit Master title style</a:t>
            </a:r>
          </a:p>
        </p:txBody>
      </p:sp>
      <p:sp>
        <p:nvSpPr>
          <p:cNvPr id="16" name="Text Placeholder 4">
            <a:extLst>
              <a:ext uri="{FF2B5EF4-FFF2-40B4-BE49-F238E27FC236}">
                <a16:creationId xmlns:a16="http://schemas.microsoft.com/office/drawing/2014/main" id="{1F05F3BA-65F5-4621-807B-C8B857D01CA9}"/>
              </a:ext>
            </a:extLst>
          </p:cNvPr>
          <p:cNvSpPr>
            <a:spLocks noGrp="1"/>
          </p:cNvSpPr>
          <p:nvPr>
            <p:ph type="body" sz="quarter" idx="3"/>
          </p:nvPr>
        </p:nvSpPr>
        <p:spPr>
          <a:xfrm>
            <a:off x="6438900" y="1463346"/>
            <a:ext cx="5181600" cy="487003"/>
          </a:xfrm>
        </p:spPr>
        <p:txBody>
          <a:bodyPr anchor="b">
            <a:normAutofit/>
          </a:bodyPr>
          <a:lstStyle>
            <a:lvl1pPr marL="0" indent="0">
              <a:buNone/>
              <a:defRPr sz="16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8" name="Content Placeholder 5">
            <a:extLst>
              <a:ext uri="{FF2B5EF4-FFF2-40B4-BE49-F238E27FC236}">
                <a16:creationId xmlns:a16="http://schemas.microsoft.com/office/drawing/2014/main" id="{CDF89E18-CCB2-4D69-AB77-CAB656EC211C}"/>
              </a:ext>
            </a:extLst>
          </p:cNvPr>
          <p:cNvSpPr>
            <a:spLocks noGrp="1"/>
          </p:cNvSpPr>
          <p:nvPr>
            <p:ph sz="quarter" idx="4"/>
          </p:nvPr>
        </p:nvSpPr>
        <p:spPr>
          <a:xfrm>
            <a:off x="6438898" y="2149311"/>
            <a:ext cx="5181601" cy="4040352"/>
          </a:xfrm>
        </p:spPr>
        <p:txBody>
          <a:bodyPr>
            <a:normAutofit/>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2">
            <a:extLst>
              <a:ext uri="{FF2B5EF4-FFF2-40B4-BE49-F238E27FC236}">
                <a16:creationId xmlns:a16="http://schemas.microsoft.com/office/drawing/2014/main" id="{986F9159-693C-4325-939A-8C6869B22466}"/>
              </a:ext>
            </a:extLst>
          </p:cNvPr>
          <p:cNvSpPr>
            <a:spLocks noGrp="1"/>
          </p:cNvSpPr>
          <p:nvPr>
            <p:ph type="body" idx="1"/>
          </p:nvPr>
        </p:nvSpPr>
        <p:spPr>
          <a:xfrm>
            <a:off x="446314" y="1463346"/>
            <a:ext cx="5306787" cy="487003"/>
          </a:xfrm>
        </p:spPr>
        <p:txBody>
          <a:bodyPr anchor="b">
            <a:normAutofit/>
          </a:bodyPr>
          <a:lstStyle>
            <a:lvl1pPr marL="0" indent="0">
              <a:buNone/>
              <a:defRPr sz="16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Content Placeholder 3">
            <a:extLst>
              <a:ext uri="{FF2B5EF4-FFF2-40B4-BE49-F238E27FC236}">
                <a16:creationId xmlns:a16="http://schemas.microsoft.com/office/drawing/2014/main" id="{BEA361C8-0231-48E8-965E-6BB6D606C9FC}"/>
              </a:ext>
            </a:extLst>
          </p:cNvPr>
          <p:cNvSpPr>
            <a:spLocks noGrp="1"/>
          </p:cNvSpPr>
          <p:nvPr>
            <p:ph sz="half" idx="2"/>
          </p:nvPr>
        </p:nvSpPr>
        <p:spPr>
          <a:xfrm>
            <a:off x="446314" y="2149311"/>
            <a:ext cx="5306789" cy="4040352"/>
          </a:xfrm>
        </p:spPr>
        <p:txBody>
          <a:bodyPr>
            <a:normAutofit/>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1596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white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A6C5C5-5069-4AE6-8A3D-3F2C6B9506E4}"/>
              </a:ext>
            </a:extLst>
          </p:cNvPr>
          <p:cNvSpPr/>
          <p:nvPr userDrawn="1"/>
        </p:nvSpPr>
        <p:spPr>
          <a:xfrm>
            <a:off x="446314" y="-1"/>
            <a:ext cx="1188720" cy="128016"/>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9" name="Text Placeholder 8">
            <a:extLst>
              <a:ext uri="{FF2B5EF4-FFF2-40B4-BE49-F238E27FC236}">
                <a16:creationId xmlns:a16="http://schemas.microsoft.com/office/drawing/2014/main" id="{FF7966C8-8738-4743-AE43-80F0C197B6C7}"/>
              </a:ext>
            </a:extLst>
          </p:cNvPr>
          <p:cNvSpPr>
            <a:spLocks noGrp="1"/>
          </p:cNvSpPr>
          <p:nvPr>
            <p:ph type="body" sz="quarter" idx="14"/>
          </p:nvPr>
        </p:nvSpPr>
        <p:spPr>
          <a:xfrm>
            <a:off x="571500" y="1509626"/>
            <a:ext cx="4900386" cy="334508"/>
          </a:xfrm>
        </p:spPr>
        <p:txBody>
          <a:bodyPr>
            <a:noAutofit/>
          </a:bodyPr>
          <a:lstStyle>
            <a:lvl1pPr marL="0" indent="0" algn="l">
              <a:buNone/>
              <a:defRPr sz="1600" b="1">
                <a:solidFill>
                  <a:schemeClr val="accent3"/>
                </a:solidFill>
                <a:latin typeface="+mn-lt"/>
              </a:defRPr>
            </a:lvl1pPr>
          </a:lstStyle>
          <a:p>
            <a:pPr lvl="0"/>
            <a:r>
              <a:rPr lang="en-US"/>
              <a:t>Edit Master text styles</a:t>
            </a:r>
          </a:p>
        </p:txBody>
      </p:sp>
      <p:sp>
        <p:nvSpPr>
          <p:cNvPr id="10" name="Text Placeholder 8">
            <a:extLst>
              <a:ext uri="{FF2B5EF4-FFF2-40B4-BE49-F238E27FC236}">
                <a16:creationId xmlns:a16="http://schemas.microsoft.com/office/drawing/2014/main" id="{3F93C618-7612-42AB-B890-45E85BD492F4}"/>
              </a:ext>
            </a:extLst>
          </p:cNvPr>
          <p:cNvSpPr>
            <a:spLocks noGrp="1"/>
          </p:cNvSpPr>
          <p:nvPr>
            <p:ph type="body" sz="quarter" idx="15"/>
          </p:nvPr>
        </p:nvSpPr>
        <p:spPr>
          <a:xfrm>
            <a:off x="6720114" y="1509626"/>
            <a:ext cx="4900386" cy="334508"/>
          </a:xfrm>
        </p:spPr>
        <p:txBody>
          <a:bodyPr>
            <a:noAutofit/>
          </a:bodyPr>
          <a:lstStyle>
            <a:lvl1pPr marL="0" indent="0" algn="l">
              <a:buNone/>
              <a:defRPr sz="1600" b="1">
                <a:solidFill>
                  <a:schemeClr val="accent6"/>
                </a:solidFill>
                <a:latin typeface="+mn-lt"/>
              </a:defRPr>
            </a:lvl1pPr>
          </a:lstStyle>
          <a:p>
            <a:pPr lvl="0"/>
            <a:r>
              <a:rPr lang="en-US"/>
              <a:t>Edit Master text styles</a:t>
            </a:r>
          </a:p>
        </p:txBody>
      </p:sp>
      <p:sp>
        <p:nvSpPr>
          <p:cNvPr id="12" name="Text Placeholder 8">
            <a:extLst>
              <a:ext uri="{FF2B5EF4-FFF2-40B4-BE49-F238E27FC236}">
                <a16:creationId xmlns:a16="http://schemas.microsoft.com/office/drawing/2014/main" id="{B1885C44-356C-410C-B697-9BA0E2858222}"/>
              </a:ext>
            </a:extLst>
          </p:cNvPr>
          <p:cNvSpPr>
            <a:spLocks noGrp="1"/>
          </p:cNvSpPr>
          <p:nvPr>
            <p:ph type="body" sz="quarter" idx="17"/>
          </p:nvPr>
        </p:nvSpPr>
        <p:spPr>
          <a:xfrm>
            <a:off x="571500" y="2156688"/>
            <a:ext cx="4900386"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13" name="Text Placeholder 8">
            <a:extLst>
              <a:ext uri="{FF2B5EF4-FFF2-40B4-BE49-F238E27FC236}">
                <a16:creationId xmlns:a16="http://schemas.microsoft.com/office/drawing/2014/main" id="{464BC696-49A6-4328-BB42-5566BAC00F80}"/>
              </a:ext>
            </a:extLst>
          </p:cNvPr>
          <p:cNvSpPr>
            <a:spLocks noGrp="1"/>
          </p:cNvSpPr>
          <p:nvPr>
            <p:ph type="body" sz="quarter" idx="18"/>
          </p:nvPr>
        </p:nvSpPr>
        <p:spPr>
          <a:xfrm>
            <a:off x="6720114" y="2156688"/>
            <a:ext cx="4900386" cy="3561943"/>
          </a:xfrm>
        </p:spPr>
        <p:txBody>
          <a:bodyPr>
            <a:noAutofit/>
          </a:bodyPr>
          <a:lstStyle>
            <a:lvl1pPr marL="0" indent="0" algn="l">
              <a:buNone/>
              <a:defRPr sz="1400" b="0">
                <a:solidFill>
                  <a:schemeClr val="tx1">
                    <a:lumMod val="75000"/>
                    <a:lumOff val="25000"/>
                  </a:schemeClr>
                </a:solidFill>
                <a:latin typeface="+mn-lt"/>
              </a:defRPr>
            </a:lvl1pPr>
          </a:lstStyle>
          <a:p>
            <a:pPr lvl="0"/>
            <a:r>
              <a:rPr lang="en-US"/>
              <a:t>Edit Master text styles</a:t>
            </a:r>
          </a:p>
        </p:txBody>
      </p:sp>
      <p:sp>
        <p:nvSpPr>
          <p:cNvPr id="3" name="Title 2">
            <a:extLst>
              <a:ext uri="{FF2B5EF4-FFF2-40B4-BE49-F238E27FC236}">
                <a16:creationId xmlns:a16="http://schemas.microsoft.com/office/drawing/2014/main" id="{E0FB9F81-CC7F-5244-95A6-279BE4B51AB1}"/>
              </a:ext>
            </a:extLst>
          </p:cNvPr>
          <p:cNvSpPr>
            <a:spLocks noGrp="1"/>
          </p:cNvSpPr>
          <p:nvPr>
            <p:ph type="title"/>
          </p:nvPr>
        </p:nvSpPr>
        <p:spPr>
          <a:xfrm>
            <a:off x="446314" y="500215"/>
            <a:ext cx="11174186" cy="590931"/>
          </a:xfrm>
        </p:spPr>
        <p:txBody>
          <a:bodyPr/>
          <a:lstStyle/>
          <a:p>
            <a:r>
              <a:rPr lang="en-US"/>
              <a:t>Click to edit Master title style</a:t>
            </a:r>
            <a:endParaRPr lang="en-US" dirty="0"/>
          </a:p>
        </p:txBody>
      </p:sp>
      <p:pic>
        <p:nvPicPr>
          <p:cNvPr id="17" name="Picture 16">
            <a:extLst>
              <a:ext uri="{FF2B5EF4-FFF2-40B4-BE49-F238E27FC236}">
                <a16:creationId xmlns:a16="http://schemas.microsoft.com/office/drawing/2014/main" id="{58937490-E5FE-4FC9-9541-A10D40E43AD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1400" y="282740"/>
            <a:ext cx="435034" cy="608811"/>
          </a:xfrm>
          <a:prstGeom prst="rect">
            <a:avLst/>
          </a:prstGeom>
        </p:spPr>
      </p:pic>
      <p:sp>
        <p:nvSpPr>
          <p:cNvPr id="11" name="Text Placeholder 3">
            <a:extLst>
              <a:ext uri="{FF2B5EF4-FFF2-40B4-BE49-F238E27FC236}">
                <a16:creationId xmlns:a16="http://schemas.microsoft.com/office/drawing/2014/main" id="{8B3D77BF-D7FB-491A-87A9-BD0B92EBDC28}"/>
              </a:ext>
            </a:extLst>
          </p:cNvPr>
          <p:cNvSpPr txBox="1">
            <a:spLocks/>
          </p:cNvSpPr>
          <p:nvPr userDrawn="1"/>
        </p:nvSpPr>
        <p:spPr>
          <a:xfrm>
            <a:off x="978106" y="296030"/>
            <a:ext cx="11174186" cy="701731"/>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a:lstStyle>
          <a:p>
            <a:pPr>
              <a:spcBef>
                <a:spcPts val="0"/>
              </a:spcBef>
            </a:pPr>
            <a:r>
              <a:rPr lang="en-US" sz="2400" dirty="0">
                <a:solidFill>
                  <a:srgbClr val="0D5601"/>
                </a:solidFill>
              </a:rPr>
              <a:t>The Fourth Meeting of Signatories of the Saiga MOU</a:t>
            </a:r>
          </a:p>
          <a:p>
            <a:pPr>
              <a:spcBef>
                <a:spcPts val="0"/>
              </a:spcBef>
            </a:pPr>
            <a:r>
              <a:rPr lang="en-US" sz="2000" b="0" dirty="0">
                <a:solidFill>
                  <a:srgbClr val="0D5601"/>
                </a:solidFill>
              </a:rPr>
              <a:t>28-29 September 2021, online meeting</a:t>
            </a:r>
          </a:p>
        </p:txBody>
      </p:sp>
    </p:spTree>
    <p:extLst>
      <p:ext uri="{BB962C8B-B14F-4D97-AF65-F5344CB8AC3E}">
        <p14:creationId xmlns:p14="http://schemas.microsoft.com/office/powerpoint/2010/main" val="1440253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1B3994-EC85-4CEE-B849-7AE33810F50A}"/>
              </a:ext>
            </a:extLst>
          </p:cNvPr>
          <p:cNvSpPr>
            <a:spLocks noGrp="1"/>
          </p:cNvSpPr>
          <p:nvPr>
            <p:ph type="title"/>
          </p:nvPr>
        </p:nvSpPr>
        <p:spPr>
          <a:xfrm>
            <a:off x="446314" y="500215"/>
            <a:ext cx="11174186" cy="590931"/>
          </a:xfrm>
          <a:prstGeom prst="rect">
            <a:avLst/>
          </a:prstGeom>
        </p:spPr>
        <p:txBody>
          <a:bodyPr vert="horz" wrap="square" lIns="91440" tIns="45720" rIns="91440" bIns="45720" rtlCol="0" anchor="ctr">
            <a:spAutoFit/>
          </a:bodyPr>
          <a:lstStyle/>
          <a:p>
            <a:pPr lvl="0"/>
            <a:r>
              <a:rPr lang="en-US"/>
              <a:t>Click to edit Master title style</a:t>
            </a:r>
            <a:endParaRPr lang="en-GB" dirty="0"/>
          </a:p>
        </p:txBody>
      </p:sp>
      <p:sp>
        <p:nvSpPr>
          <p:cNvPr id="3" name="Text Placeholder 2">
            <a:extLst>
              <a:ext uri="{FF2B5EF4-FFF2-40B4-BE49-F238E27FC236}">
                <a16:creationId xmlns:a16="http://schemas.microsoft.com/office/drawing/2014/main" id="{EE88709A-CA63-4EAC-968C-8873D088E691}"/>
              </a:ext>
            </a:extLst>
          </p:cNvPr>
          <p:cNvSpPr>
            <a:spLocks noGrp="1"/>
          </p:cNvSpPr>
          <p:nvPr>
            <p:ph type="body" idx="1"/>
          </p:nvPr>
        </p:nvSpPr>
        <p:spPr>
          <a:xfrm>
            <a:off x="446314" y="1253331"/>
            <a:ext cx="11174186" cy="477009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6BBA3C17-8AAC-4933-A7DA-CD7D3F840BEB}"/>
              </a:ext>
            </a:extLst>
          </p:cNvPr>
          <p:cNvSpPr>
            <a:spLocks noGrp="1"/>
          </p:cNvSpPr>
          <p:nvPr>
            <p:ph type="ftr" sz="quarter" idx="3"/>
          </p:nvPr>
        </p:nvSpPr>
        <p:spPr>
          <a:xfrm>
            <a:off x="446314"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mj-lt"/>
              </a:defRPr>
            </a:lvl1pPr>
          </a:lstStyle>
          <a:p>
            <a:endParaRPr lang="en-GB" dirty="0"/>
          </a:p>
        </p:txBody>
      </p:sp>
      <p:sp>
        <p:nvSpPr>
          <p:cNvPr id="9" name="Line 8">
            <a:extLst>
              <a:ext uri="{FF2B5EF4-FFF2-40B4-BE49-F238E27FC236}">
                <a16:creationId xmlns:a16="http://schemas.microsoft.com/office/drawing/2014/main" id="{11327C16-7886-47DD-AEB1-FBE23226E4C4}"/>
              </a:ext>
            </a:extLst>
          </p:cNvPr>
          <p:cNvSpPr>
            <a:spLocks noChangeShapeType="1"/>
          </p:cNvSpPr>
          <p:nvPr userDrawn="1"/>
        </p:nvSpPr>
        <p:spPr bwMode="auto">
          <a:xfrm>
            <a:off x="10979682" y="6554919"/>
            <a:ext cx="1207301"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sp>
        <p:nvSpPr>
          <p:cNvPr id="10" name="Line 8">
            <a:extLst>
              <a:ext uri="{FF2B5EF4-FFF2-40B4-BE49-F238E27FC236}">
                <a16:creationId xmlns:a16="http://schemas.microsoft.com/office/drawing/2014/main" id="{00E305B2-E155-41A7-80DB-D16A2C5BFEFF}"/>
              </a:ext>
            </a:extLst>
          </p:cNvPr>
          <p:cNvSpPr>
            <a:spLocks noChangeShapeType="1"/>
          </p:cNvSpPr>
          <p:nvPr userDrawn="1"/>
        </p:nvSpPr>
        <p:spPr bwMode="auto">
          <a:xfrm>
            <a:off x="9430418" y="6554919"/>
            <a:ext cx="573839"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pic>
        <p:nvPicPr>
          <p:cNvPr id="12" name="Picture 11">
            <a:extLst>
              <a:ext uri="{FF2B5EF4-FFF2-40B4-BE49-F238E27FC236}">
                <a16:creationId xmlns:a16="http://schemas.microsoft.com/office/drawing/2014/main" id="{8A80946A-EC31-40BC-91D6-2ED57B301035}"/>
              </a:ext>
            </a:extLst>
          </p:cNvPr>
          <p:cNvPicPr>
            <a:picLocks noChangeAspect="1"/>
          </p:cNvPicPr>
          <p:nvPr userDrawn="1"/>
        </p:nvPicPr>
        <p:blipFill>
          <a:blip r:embed="rId23" cstate="screen">
            <a:extLst>
              <a:ext uri="{28A0092B-C50C-407E-A947-70E740481C1C}">
                <a14:useLocalDpi xmlns:a14="http://schemas.microsoft.com/office/drawing/2010/main"/>
              </a:ext>
            </a:extLst>
          </a:blip>
          <a:stretch>
            <a:fillRect/>
          </a:stretch>
        </p:blipFill>
        <p:spPr>
          <a:xfrm>
            <a:off x="10626568" y="6430683"/>
            <a:ext cx="195767" cy="273966"/>
          </a:xfrm>
          <a:prstGeom prst="rect">
            <a:avLst/>
          </a:prstGeom>
        </p:spPr>
      </p:pic>
      <p:pic>
        <p:nvPicPr>
          <p:cNvPr id="6" name="Picture 5" descr="A close up of a logo&#10;&#10;Description automatically generated">
            <a:extLst>
              <a:ext uri="{FF2B5EF4-FFF2-40B4-BE49-F238E27FC236}">
                <a16:creationId xmlns:a16="http://schemas.microsoft.com/office/drawing/2014/main" id="{F5119C55-615E-4295-A0E6-41D0922A6D9B}"/>
              </a:ext>
            </a:extLst>
          </p:cNvPr>
          <p:cNvPicPr>
            <a:picLocks noChangeAspect="1"/>
          </p:cNvPicPr>
          <p:nvPr userDrawn="1"/>
        </p:nvPicPr>
        <p:blipFill>
          <a:blip r:embed="rId24" cstate="screen">
            <a:extLst>
              <a:ext uri="{28A0092B-C50C-407E-A947-70E740481C1C}">
                <a14:useLocalDpi xmlns:a14="http://schemas.microsoft.com/office/drawing/2010/main"/>
              </a:ext>
            </a:extLst>
          </a:blip>
          <a:stretch>
            <a:fillRect/>
          </a:stretch>
        </p:blipFill>
        <p:spPr>
          <a:xfrm>
            <a:off x="10086055" y="6352478"/>
            <a:ext cx="452022" cy="452022"/>
          </a:xfrm>
          <a:prstGeom prst="rect">
            <a:avLst/>
          </a:prstGeom>
        </p:spPr>
      </p:pic>
    </p:spTree>
    <p:extLst>
      <p:ext uri="{BB962C8B-B14F-4D97-AF65-F5344CB8AC3E}">
        <p14:creationId xmlns:p14="http://schemas.microsoft.com/office/powerpoint/2010/main" val="398157569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1" r:id="rId4"/>
    <p:sldLayoutId id="2147483662" r:id="rId5"/>
    <p:sldLayoutId id="2147483650" r:id="rId6"/>
    <p:sldLayoutId id="2147483668" r:id="rId7"/>
    <p:sldLayoutId id="2147483674" r:id="rId8"/>
    <p:sldLayoutId id="2147483666" r:id="rId9"/>
    <p:sldLayoutId id="2147483664" r:id="rId10"/>
    <p:sldLayoutId id="2147483663" r:id="rId11"/>
    <p:sldLayoutId id="2147483667" r:id="rId12"/>
    <p:sldLayoutId id="2147483671" r:id="rId13"/>
    <p:sldLayoutId id="2147483672" r:id="rId14"/>
    <p:sldLayoutId id="2147483673" r:id="rId15"/>
    <p:sldLayoutId id="2147483675" r:id="rId16"/>
    <p:sldLayoutId id="2147483676" r:id="rId17"/>
    <p:sldLayoutId id="2147483665" r:id="rId18"/>
    <p:sldLayoutId id="2147483669" r:id="rId19"/>
    <p:sldLayoutId id="2147483670" r:id="rId20"/>
    <p:sldLayoutId id="2147483677" r:id="rId21"/>
  </p:sldLayoutIdLst>
  <p:hf hdr="0" ftr="0" dt="0"/>
  <p:txStyles>
    <p:titleStyle>
      <a:lvl1pPr algn="l" defTabSz="914400" rtl="0" eaLnBrk="1" latinLnBrk="0" hangingPunct="1">
        <a:lnSpc>
          <a:spcPct val="90000"/>
        </a:lnSpc>
        <a:spcBef>
          <a:spcPct val="0"/>
        </a:spcBef>
        <a:buNone/>
        <a:defRPr lang="en-GB" sz="3600" b="1" kern="1200" spc="-60" baseline="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rgbClr val="01449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rgbClr val="01449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rgbClr val="01449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60" userDrawn="1">
          <p15:clr>
            <a:srgbClr val="F26B43"/>
          </p15:clr>
        </p15:guide>
        <p15:guide id="4" pos="7320" userDrawn="1">
          <p15:clr>
            <a:srgbClr val="F26B43"/>
          </p15:clr>
        </p15:guide>
        <p15:guide id="5" orient="horz" pos="360" userDrawn="1">
          <p15:clr>
            <a:srgbClr val="F26B43"/>
          </p15:clr>
        </p15:guide>
        <p15:guide id="6" orient="horz" pos="39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hyperlink" Target="https://www.cms.int/en/document/sustainable-use-saiga-antelopes-perspectives-and-prospects" TargetMode="External"/><Relationship Id="rId2" Type="http://schemas.openxmlformats.org/officeDocument/2006/relationships/image" Target="../media/image7.png"/><Relationship Id="rId1" Type="http://schemas.openxmlformats.org/officeDocument/2006/relationships/slideLayout" Target="../slideLayouts/slideLayout21.xml"/><Relationship Id="rId6" Type="http://schemas.openxmlformats.org/officeDocument/2006/relationships/image" Target="../media/image11.png"/><Relationship Id="rId11" Type="http://schemas.openxmlformats.org/officeDocument/2006/relationships/image" Target="../media/image16.jpeg"/><Relationship Id="rId5" Type="http://schemas.openxmlformats.org/officeDocument/2006/relationships/image" Target="../media/image10.png"/><Relationship Id="rId10" Type="http://schemas.openxmlformats.org/officeDocument/2006/relationships/image" Target="../media/image15.jpeg"/><Relationship Id="rId4" Type="http://schemas.openxmlformats.org/officeDocument/2006/relationships/image" Target="../media/image9.png"/><Relationship Id="rId9" Type="http://schemas.openxmlformats.org/officeDocument/2006/relationships/image" Target="../media/image14.png"/></Relationships>
</file>

<file path=ppt/slides/_rels/slide3.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9DBF1C09-AA86-4B8C-8AAF-D01C36FFDFE9}"/>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636209" y="4741944"/>
            <a:ext cx="1137040" cy="1324474"/>
          </a:xfrm>
          <a:prstGeom prst="rect">
            <a:avLst/>
          </a:prstGeom>
        </p:spPr>
      </p:pic>
      <p:pic>
        <p:nvPicPr>
          <p:cNvPr id="7" name="Picture Placeholder 6">
            <a:extLst>
              <a:ext uri="{FF2B5EF4-FFF2-40B4-BE49-F238E27FC236}">
                <a16:creationId xmlns:a16="http://schemas.microsoft.com/office/drawing/2014/main" id="{7062F374-1ED9-4D27-A55B-F7F03A27DC73}"/>
              </a:ext>
            </a:extLst>
          </p:cNvPr>
          <p:cNvPicPr>
            <a:picLocks noGrp="1" noChangeAspect="1"/>
          </p:cNvPicPr>
          <p:nvPr>
            <p:ph type="pic" sz="quarter" idx="10"/>
          </p:nvPr>
        </p:nvPicPr>
        <p:blipFill rotWithShape="1">
          <a:blip r:embed="rId3" cstate="screen">
            <a:extLst>
              <a:ext uri="{28A0092B-C50C-407E-A947-70E740481C1C}">
                <a14:useLocalDpi xmlns:a14="http://schemas.microsoft.com/office/drawing/2010/main"/>
              </a:ext>
            </a:extLst>
          </a:blip>
          <a:srcRect/>
          <a:stretch/>
        </p:blipFill>
        <p:spPr>
          <a:xfrm>
            <a:off x="-106878" y="0"/>
            <a:ext cx="12409714" cy="4504195"/>
          </a:xfrm>
        </p:spPr>
      </p:pic>
      <p:sp>
        <p:nvSpPr>
          <p:cNvPr id="5" name="Title 2">
            <a:extLst>
              <a:ext uri="{FF2B5EF4-FFF2-40B4-BE49-F238E27FC236}">
                <a16:creationId xmlns:a16="http://schemas.microsoft.com/office/drawing/2014/main" id="{EB9EFBF6-8BD5-452F-88C7-42D5F2D2DEDC}"/>
              </a:ext>
            </a:extLst>
          </p:cNvPr>
          <p:cNvSpPr txBox="1">
            <a:spLocks/>
          </p:cNvSpPr>
          <p:nvPr/>
        </p:nvSpPr>
        <p:spPr>
          <a:xfrm>
            <a:off x="292929" y="278648"/>
            <a:ext cx="9666514" cy="701731"/>
          </a:xfrm>
          <a:prstGeom prst="rect">
            <a:avLst/>
          </a:prstGeom>
        </p:spPr>
        <p:txBody>
          <a:bodyPr vert="horz" wrap="square" lIns="91440" tIns="45720" rIns="91440" bIns="45720" rtlCol="0" anchor="b">
            <a:spAutoFit/>
          </a:bodyPr>
          <a:lstStyle>
            <a:lvl1pPr algn="l" defTabSz="914400" rtl="0" eaLnBrk="1" latinLnBrk="0" hangingPunct="1">
              <a:lnSpc>
                <a:spcPct val="90000"/>
              </a:lnSpc>
              <a:spcBef>
                <a:spcPct val="0"/>
              </a:spcBef>
              <a:buNone/>
              <a:defRPr lang="en-GB" sz="4400" b="1" kern="1200" spc="-60" baseline="0" dirty="0">
                <a:solidFill>
                  <a:schemeClr val="tx1">
                    <a:lumMod val="75000"/>
                    <a:lumOff val="25000"/>
                  </a:schemeClr>
                </a:solidFill>
                <a:latin typeface="+mj-lt"/>
                <a:ea typeface="+mj-ea"/>
                <a:cs typeface="+mj-cs"/>
              </a:defRPr>
            </a:lvl1pPr>
          </a:lstStyle>
          <a:p>
            <a:r>
              <a:rPr lang="en-US" dirty="0">
                <a:solidFill>
                  <a:schemeClr val="bg1"/>
                </a:solidFill>
              </a:rPr>
              <a:t>Convention on Migratory Species</a:t>
            </a:r>
          </a:p>
        </p:txBody>
      </p:sp>
      <p:sp>
        <p:nvSpPr>
          <p:cNvPr id="6" name="Text Placeholder 3">
            <a:extLst>
              <a:ext uri="{FF2B5EF4-FFF2-40B4-BE49-F238E27FC236}">
                <a16:creationId xmlns:a16="http://schemas.microsoft.com/office/drawing/2014/main" id="{B38AD1B8-4957-43BC-82A0-35BB897DBD35}"/>
              </a:ext>
            </a:extLst>
          </p:cNvPr>
          <p:cNvSpPr txBox="1">
            <a:spLocks/>
          </p:cNvSpPr>
          <p:nvPr/>
        </p:nvSpPr>
        <p:spPr>
          <a:xfrm>
            <a:off x="328547" y="1025851"/>
            <a:ext cx="12093043" cy="820225"/>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lang="en-GB" sz="1800" b="0" kern="1200" dirty="0">
                <a:solidFill>
                  <a:schemeClr val="accent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rgbClr val="01449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rgbClr val="01449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sz="2700" b="1" dirty="0">
                <a:solidFill>
                  <a:schemeClr val="bg1"/>
                </a:solidFill>
              </a:rPr>
              <a:t>The Fourth Meeting of Signatories to the Saiga MOU</a:t>
            </a:r>
          </a:p>
          <a:p>
            <a:pPr>
              <a:spcBef>
                <a:spcPts val="600"/>
              </a:spcBef>
            </a:pPr>
            <a:r>
              <a:rPr lang="en-US" sz="2000" b="1" dirty="0">
                <a:solidFill>
                  <a:schemeClr val="bg1"/>
                </a:solidFill>
              </a:rPr>
              <a:t>28-29 September 2021, Russian Federation, online meeting</a:t>
            </a:r>
            <a:endParaRPr lang="en-US" dirty="0">
              <a:solidFill>
                <a:schemeClr val="bg1"/>
              </a:solidFill>
            </a:endParaRPr>
          </a:p>
        </p:txBody>
      </p:sp>
      <p:sp>
        <p:nvSpPr>
          <p:cNvPr id="9" name="Title 50">
            <a:extLst>
              <a:ext uri="{FF2B5EF4-FFF2-40B4-BE49-F238E27FC236}">
                <a16:creationId xmlns:a16="http://schemas.microsoft.com/office/drawing/2014/main" id="{EFB3D109-19B9-4DC1-8A61-C197536D3F16}"/>
              </a:ext>
            </a:extLst>
          </p:cNvPr>
          <p:cNvSpPr txBox="1">
            <a:spLocks/>
          </p:cNvSpPr>
          <p:nvPr/>
        </p:nvSpPr>
        <p:spPr>
          <a:xfrm>
            <a:off x="555533" y="4553184"/>
            <a:ext cx="10607040" cy="1953723"/>
          </a:xfrm>
          <a:prstGeom prst="rect">
            <a:avLst/>
          </a:prstGeom>
        </p:spPr>
        <p:txBody>
          <a:bodyPr vert="horz" wrap="square" lIns="91440" tIns="45720" rIns="91440" bIns="45720" rtlCol="0" anchor="t">
            <a:noAutofit/>
          </a:bodyPr>
          <a:lstStyle>
            <a:lvl1pPr algn="l" defTabSz="914400" rtl="0" eaLnBrk="1" latinLnBrk="0" hangingPunct="1">
              <a:lnSpc>
                <a:spcPct val="90000"/>
              </a:lnSpc>
              <a:spcBef>
                <a:spcPct val="0"/>
              </a:spcBef>
              <a:buNone/>
              <a:defRPr lang="en-GB" sz="4800" b="1" kern="1200" spc="-150" baseline="0">
                <a:solidFill>
                  <a:schemeClr val="tx1">
                    <a:lumMod val="75000"/>
                    <a:lumOff val="25000"/>
                  </a:schemeClr>
                </a:solidFill>
                <a:latin typeface="+mj-lt"/>
                <a:ea typeface="+mj-ea"/>
                <a:cs typeface="+mj-cs"/>
              </a:defRPr>
            </a:lvl1pPr>
          </a:lstStyle>
          <a:p>
            <a:r>
              <a:rPr lang="en-US" sz="2800" dirty="0"/>
              <a:t>Albert R. Salemgareyev, </a:t>
            </a:r>
          </a:p>
          <a:p>
            <a:r>
              <a:rPr lang="en-US" sz="2800" dirty="0"/>
              <a:t>Lead Specialist</a:t>
            </a:r>
          </a:p>
          <a:p>
            <a:r>
              <a:rPr lang="en-US" sz="2800" dirty="0"/>
              <a:t>Association for the Conservation of Biodiversity of Kazakhstan (ACBK)</a:t>
            </a:r>
            <a:endParaRPr lang="es-ES" sz="2800" dirty="0"/>
          </a:p>
        </p:txBody>
      </p:sp>
      <p:sp>
        <p:nvSpPr>
          <p:cNvPr id="8" name="Line 8">
            <a:extLst>
              <a:ext uri="{FF2B5EF4-FFF2-40B4-BE49-F238E27FC236}">
                <a16:creationId xmlns:a16="http://schemas.microsoft.com/office/drawing/2014/main" id="{D30BBA71-C6C4-4735-AA6D-8E84D608AF93}"/>
              </a:ext>
            </a:extLst>
          </p:cNvPr>
          <p:cNvSpPr>
            <a:spLocks noChangeShapeType="1"/>
          </p:cNvSpPr>
          <p:nvPr/>
        </p:nvSpPr>
        <p:spPr bwMode="auto">
          <a:xfrm>
            <a:off x="10979682" y="6554919"/>
            <a:ext cx="1207301"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sp>
        <p:nvSpPr>
          <p:cNvPr id="10" name="Line 8">
            <a:extLst>
              <a:ext uri="{FF2B5EF4-FFF2-40B4-BE49-F238E27FC236}">
                <a16:creationId xmlns:a16="http://schemas.microsoft.com/office/drawing/2014/main" id="{FB5524CF-3975-49A1-919C-28BF3EEE0366}"/>
              </a:ext>
            </a:extLst>
          </p:cNvPr>
          <p:cNvSpPr>
            <a:spLocks noChangeShapeType="1"/>
          </p:cNvSpPr>
          <p:nvPr/>
        </p:nvSpPr>
        <p:spPr bwMode="auto">
          <a:xfrm>
            <a:off x="9430419" y="6554919"/>
            <a:ext cx="543760" cy="0"/>
          </a:xfrm>
          <a:prstGeom prst="line">
            <a:avLst/>
          </a:prstGeom>
          <a:noFill/>
          <a:ln w="12700" cap="sq">
            <a:solidFill>
              <a:srgbClr val="014493"/>
            </a:solidFill>
            <a:round/>
            <a:headEnd type="none"/>
            <a:tailEnd type="none"/>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350"/>
          </a:p>
        </p:txBody>
      </p:sp>
      <p:pic>
        <p:nvPicPr>
          <p:cNvPr id="12" name="Picture 11">
            <a:extLst>
              <a:ext uri="{FF2B5EF4-FFF2-40B4-BE49-F238E27FC236}">
                <a16:creationId xmlns:a16="http://schemas.microsoft.com/office/drawing/2014/main" id="{9B409A09-B66C-416D-B0CB-877B8CC4F09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626568" y="6430683"/>
            <a:ext cx="195767" cy="273966"/>
          </a:xfrm>
          <a:prstGeom prst="rect">
            <a:avLst/>
          </a:prstGeom>
        </p:spPr>
      </p:pic>
      <p:pic>
        <p:nvPicPr>
          <p:cNvPr id="3" name="Picture 2" descr="A close up of a logo&#10;&#10;Description automatically generated">
            <a:extLst>
              <a:ext uri="{FF2B5EF4-FFF2-40B4-BE49-F238E27FC236}">
                <a16:creationId xmlns:a16="http://schemas.microsoft.com/office/drawing/2014/main" id="{36EF8499-560C-451F-B56C-A18E188624A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076892" y="6340647"/>
            <a:ext cx="481257" cy="481257"/>
          </a:xfrm>
          <a:prstGeom prst="rect">
            <a:avLst/>
          </a:prstGeom>
        </p:spPr>
      </p:pic>
    </p:spTree>
    <p:extLst>
      <p:ext uri="{BB962C8B-B14F-4D97-AF65-F5344CB8AC3E}">
        <p14:creationId xmlns:p14="http://schemas.microsoft.com/office/powerpoint/2010/main" val="3830756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a:extLst>
              <a:ext uri="{FF2B5EF4-FFF2-40B4-BE49-F238E27FC236}">
                <a16:creationId xmlns:a16="http://schemas.microsoft.com/office/drawing/2014/main" id="{C7A54B61-8541-AB40-BD1C-F80E8A424061}"/>
              </a:ext>
            </a:extLst>
          </p:cNvPr>
          <p:cNvPicPr>
            <a:picLocks noGrp="1" noChangeAspect="1"/>
          </p:cNvPicPr>
          <p:nvPr>
            <p:ph type="pic" sz="quarter" idx="13"/>
          </p:nvPr>
        </p:nvPicPr>
        <p:blipFill>
          <a:blip r:embed="rId2" cstate="screen">
            <a:extLst>
              <a:ext uri="{28A0092B-C50C-407E-A947-70E740481C1C}">
                <a14:useLocalDpi xmlns:a14="http://schemas.microsoft.com/office/drawing/2010/main"/>
              </a:ext>
            </a:extLst>
          </a:blip>
          <a:srcRect/>
          <a:stretch/>
        </p:blipFill>
        <p:spPr>
          <a:xfrm>
            <a:off x="5" y="-1269996"/>
            <a:ext cx="12191995" cy="8127996"/>
          </a:xfrm>
        </p:spPr>
      </p:pic>
      <p:sp>
        <p:nvSpPr>
          <p:cNvPr id="32" name="Picture Placeholder 13">
            <a:extLst>
              <a:ext uri="{FF2B5EF4-FFF2-40B4-BE49-F238E27FC236}">
                <a16:creationId xmlns:a16="http://schemas.microsoft.com/office/drawing/2014/main" id="{8DBDD9F7-3B84-F743-95F4-C9FA74DA597F}"/>
              </a:ext>
            </a:extLst>
          </p:cNvPr>
          <p:cNvSpPr txBox="1">
            <a:spLocks/>
          </p:cNvSpPr>
          <p:nvPr/>
        </p:nvSpPr>
        <p:spPr>
          <a:xfrm flipH="1">
            <a:off x="0" y="3895249"/>
            <a:ext cx="12192000" cy="2962751"/>
          </a:xfrm>
          <a:custGeom>
            <a:avLst/>
            <a:gdLst>
              <a:gd name="connsiteX0" fmla="*/ 12486732 w 13339868"/>
              <a:gd name="connsiteY0" fmla="*/ 1914 h 2962751"/>
              <a:gd name="connsiteX1" fmla="*/ 6703529 w 13339868"/>
              <a:gd name="connsiteY1" fmla="*/ 827870 h 2962751"/>
              <a:gd name="connsiteX2" fmla="*/ 704617 w 13339868"/>
              <a:gd name="connsiteY2" fmla="*/ 1735152 h 2962751"/>
              <a:gd name="connsiteX3" fmla="*/ 0 w 13339868"/>
              <a:gd name="connsiteY3" fmla="*/ 1775657 h 2962751"/>
              <a:gd name="connsiteX4" fmla="*/ 0 w 13339868"/>
              <a:gd name="connsiteY4" fmla="*/ 2962751 h 2962751"/>
              <a:gd name="connsiteX5" fmla="*/ 13339868 w 13339868"/>
              <a:gd name="connsiteY5" fmla="*/ 2962751 h 2962751"/>
              <a:gd name="connsiteX6" fmla="*/ 13339868 w 13339868"/>
              <a:gd name="connsiteY6" fmla="*/ 13763 h 2962751"/>
              <a:gd name="connsiteX7" fmla="*/ 12991874 w 13339868"/>
              <a:gd name="connsiteY7" fmla="*/ 2211 h 2962751"/>
              <a:gd name="connsiteX8" fmla="*/ 12486732 w 13339868"/>
              <a:gd name="connsiteY8" fmla="*/ 1914 h 296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39868" h="2962751">
                <a:moveTo>
                  <a:pt x="12486732" y="1914"/>
                </a:moveTo>
                <a:cubicBezTo>
                  <a:pt x="11089145" y="23578"/>
                  <a:pt x="9273241" y="233112"/>
                  <a:pt x="6703529" y="827870"/>
                </a:cubicBezTo>
                <a:cubicBezTo>
                  <a:pt x="4500510" y="1337758"/>
                  <a:pt x="2693772" y="1601336"/>
                  <a:pt x="704617" y="1735152"/>
                </a:cubicBezTo>
                <a:lnTo>
                  <a:pt x="0" y="1775657"/>
                </a:lnTo>
                <a:lnTo>
                  <a:pt x="0" y="2962751"/>
                </a:lnTo>
                <a:lnTo>
                  <a:pt x="13339868" y="2962751"/>
                </a:lnTo>
                <a:lnTo>
                  <a:pt x="13339868" y="13763"/>
                </a:lnTo>
                <a:lnTo>
                  <a:pt x="12991874" y="2211"/>
                </a:lnTo>
                <a:cubicBezTo>
                  <a:pt x="12829592" y="-567"/>
                  <a:pt x="12661430" y="-794"/>
                  <a:pt x="12486732" y="1914"/>
                </a:cubicBezTo>
                <a:close/>
              </a:path>
            </a:pathLst>
          </a:custGeom>
          <a:solidFill>
            <a:schemeClr val="tx1">
              <a:alpha val="62000"/>
            </a:schemeClr>
          </a:solidFill>
        </p:spPr>
        <p:txBody>
          <a:bodyPr vert="horz" wrap="square"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GB" sz="1800" b="0" kern="1200" dirty="0">
                <a:solidFill>
                  <a:schemeClr val="tx1">
                    <a:alpha val="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t>Insert Image</a:t>
            </a:r>
          </a:p>
        </p:txBody>
      </p:sp>
      <p:sp>
        <p:nvSpPr>
          <p:cNvPr id="12" name="Rectangle 11" descr="Lower accent block for slide image">
            <a:extLst>
              <a:ext uri="{FF2B5EF4-FFF2-40B4-BE49-F238E27FC236}">
                <a16:creationId xmlns:a16="http://schemas.microsoft.com/office/drawing/2014/main" id="{D7F67FDF-D697-3249-AD21-75F6353FFBA5}"/>
              </a:ext>
            </a:extLst>
          </p:cNvPr>
          <p:cNvSpPr/>
          <p:nvPr/>
        </p:nvSpPr>
        <p:spPr>
          <a:xfrm>
            <a:off x="438912" y="4690872"/>
            <a:ext cx="73152" cy="1188720"/>
          </a:xfrm>
          <a:prstGeom prst="rect">
            <a:avLst/>
          </a:prstGeom>
          <a:solidFill>
            <a:srgbClr val="0D56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51" name="Title 50">
            <a:extLst>
              <a:ext uri="{FF2B5EF4-FFF2-40B4-BE49-F238E27FC236}">
                <a16:creationId xmlns:a16="http://schemas.microsoft.com/office/drawing/2014/main" id="{D8694222-4D81-4A9A-93A2-23C89102F234}"/>
              </a:ext>
            </a:extLst>
          </p:cNvPr>
          <p:cNvSpPr>
            <a:spLocks noGrp="1"/>
          </p:cNvSpPr>
          <p:nvPr>
            <p:ph type="ctrTitle"/>
          </p:nvPr>
        </p:nvSpPr>
        <p:spPr/>
        <p:txBody>
          <a:bodyPr/>
          <a:lstStyle/>
          <a:p>
            <a:r>
              <a:rPr lang="en-GB" dirty="0"/>
              <a:t>THANK YOU</a:t>
            </a:r>
          </a:p>
        </p:txBody>
      </p:sp>
    </p:spTree>
    <p:extLst>
      <p:ext uri="{BB962C8B-B14F-4D97-AF65-F5344CB8AC3E}">
        <p14:creationId xmlns:p14="http://schemas.microsoft.com/office/powerpoint/2010/main" val="308218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26B30E-A38E-434D-B516-FF75C10C976B}"/>
              </a:ext>
            </a:extLst>
          </p:cNvPr>
          <p:cNvSpPr>
            <a:spLocks noGrp="1"/>
          </p:cNvSpPr>
          <p:nvPr>
            <p:ph type="title"/>
          </p:nvPr>
        </p:nvSpPr>
        <p:spPr>
          <a:xfrm>
            <a:off x="352047" y="1116045"/>
            <a:ext cx="11174186" cy="480131"/>
          </a:xfrm>
        </p:spPr>
        <p:txBody>
          <a:bodyPr/>
          <a:lstStyle/>
          <a:p>
            <a:r>
              <a:rPr lang="en-US" sz="2800" b="1" dirty="0">
                <a:cs typeface="Segoe UI" panose="020B0502040204020203" pitchFamily="34" charset="0"/>
              </a:rPr>
              <a:t>List of authors and organizations/</a:t>
            </a:r>
            <a:r>
              <a:rPr lang="ru-RU" sz="2800" b="1" dirty="0">
                <a:cs typeface="Segoe UI" panose="020B0502040204020203" pitchFamily="34" charset="0"/>
              </a:rPr>
              <a:t>Список авторов и организаций</a:t>
            </a:r>
            <a:endParaRPr lang="de-DE" sz="2800" dirty="0"/>
          </a:p>
        </p:txBody>
      </p:sp>
      <p:pic>
        <p:nvPicPr>
          <p:cNvPr id="4" name="Picture 1">
            <a:extLst>
              <a:ext uri="{FF2B5EF4-FFF2-40B4-BE49-F238E27FC236}">
                <a16:creationId xmlns:a16="http://schemas.microsoft.com/office/drawing/2014/main" id="{0865B7D4-C927-492F-9306-3CBBB76956BA}"/>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r="3391" b="5792"/>
          <a:stretch>
            <a:fillRect/>
          </a:stretch>
        </p:blipFill>
        <p:spPr bwMode="auto">
          <a:xfrm>
            <a:off x="448426" y="1856541"/>
            <a:ext cx="1458764" cy="87883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A8F8979B-8621-4F16-B63D-EF2607649880}"/>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303680" y="1802422"/>
            <a:ext cx="819600" cy="93855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7">
            <a:extLst>
              <a:ext uri="{FF2B5EF4-FFF2-40B4-BE49-F238E27FC236}">
                <a16:creationId xmlns:a16="http://schemas.microsoft.com/office/drawing/2014/main" id="{87CF68CA-2C72-4D04-BB3A-B3FE1DE42491}"/>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l="2274" r="2718"/>
          <a:stretch>
            <a:fillRect/>
          </a:stretch>
        </p:blipFill>
        <p:spPr bwMode="auto">
          <a:xfrm>
            <a:off x="3339702" y="1930409"/>
            <a:ext cx="1992921" cy="759379"/>
          </a:xfrm>
          <a:prstGeom prst="rect">
            <a:avLst/>
          </a:prstGeom>
          <a:noFill/>
          <a:extLst>
            <a:ext uri="{909E8E84-426E-40DD-AFC4-6F175D3DCCD1}">
              <a14:hiddenFill xmlns:a14="http://schemas.microsoft.com/office/drawing/2010/main">
                <a:solidFill>
                  <a:srgbClr val="FFFFFF"/>
                </a:solidFill>
              </a14:hiddenFill>
            </a:ext>
          </a:extLst>
        </p:spPr>
      </p:pic>
      <p:pic>
        <p:nvPicPr>
          <p:cNvPr id="7" name="Рисунок 2" descr="Logo">
            <a:extLst>
              <a:ext uri="{FF2B5EF4-FFF2-40B4-BE49-F238E27FC236}">
                <a16:creationId xmlns:a16="http://schemas.microsoft.com/office/drawing/2014/main" id="{B984EAF2-D55A-469F-94CC-5FF4388CF4AD}"/>
              </a:ext>
            </a:extLst>
          </p:cNvPr>
          <p:cNvPicPr>
            <a:picLocks noChangeAspect="1" noChangeArrowheads="1"/>
          </p:cNvPicPr>
          <p:nvPr/>
        </p:nvPicPr>
        <p:blipFill>
          <a:blip r:embed="rId5">
            <a:extLst>
              <a:ext uri="{28A0092B-C50C-407E-A947-70E740481C1C}">
                <a14:useLocalDpi xmlns:a14="http://schemas.microsoft.com/office/drawing/2010/main"/>
              </a:ext>
            </a:extLst>
          </a:blip>
          <a:srcRect r="11520"/>
          <a:stretch>
            <a:fillRect/>
          </a:stretch>
        </p:blipFill>
        <p:spPr bwMode="auto">
          <a:xfrm>
            <a:off x="352047" y="3084288"/>
            <a:ext cx="2588209" cy="64845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4" descr="https://lh3.googleusercontent.com/l0Fd4OmEa2lGuZytgiRBajXoJr-hKcHYRFFd99YGiQwPdE0B-Jdu6ygz_I7TrFzoJOKP_Tfy4v_fsEK-Xz0ukSUssZq3yXKrG7leMSM7dZFr3p3klOlM0KxRkNlB8A">
            <a:extLst>
              <a:ext uri="{FF2B5EF4-FFF2-40B4-BE49-F238E27FC236}">
                <a16:creationId xmlns:a16="http://schemas.microsoft.com/office/drawing/2014/main" id="{D7461BDE-7EB0-461D-8557-8E4BDE8B8564}"/>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3257741" y="3072648"/>
            <a:ext cx="2122331" cy="63139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1">
            <a:extLst>
              <a:ext uri="{FF2B5EF4-FFF2-40B4-BE49-F238E27FC236}">
                <a16:creationId xmlns:a16="http://schemas.microsoft.com/office/drawing/2014/main" id="{84B60453-C271-44D4-8138-4EB12D244313}"/>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b="7375"/>
          <a:stretch>
            <a:fillRect/>
          </a:stretch>
        </p:blipFill>
        <p:spPr bwMode="auto">
          <a:xfrm>
            <a:off x="388405" y="4385470"/>
            <a:ext cx="1613317" cy="48634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3553">
            <a:extLst>
              <a:ext uri="{FF2B5EF4-FFF2-40B4-BE49-F238E27FC236}">
                <a16:creationId xmlns:a16="http://schemas.microsoft.com/office/drawing/2014/main" id="{D1B7F8B9-5DAA-458E-A298-4EAEB22CE5CB}"/>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2212100" y="4093360"/>
            <a:ext cx="793717" cy="78497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3552">
            <a:extLst>
              <a:ext uri="{FF2B5EF4-FFF2-40B4-BE49-F238E27FC236}">
                <a16:creationId xmlns:a16="http://schemas.microsoft.com/office/drawing/2014/main" id="{0E4659B9-F69E-4B33-931C-F6DE3BD18711}"/>
              </a:ext>
            </a:extLst>
          </p:cNvPr>
          <p:cNvPicPr>
            <a:picLocks noChangeAspect="1" noChangeArrowheads="1"/>
          </p:cNvPicPr>
          <p:nvPr/>
        </p:nvPicPr>
        <p:blipFill>
          <a:blip r:embed="rId9" cstate="screen">
            <a:extLst>
              <a:ext uri="{28A0092B-C50C-407E-A947-70E740481C1C}">
                <a14:useLocalDpi xmlns:a14="http://schemas.microsoft.com/office/drawing/2010/main"/>
              </a:ext>
            </a:extLst>
          </a:blip>
          <a:srcRect l="20610" t="6087" r="18312" b="8438"/>
          <a:stretch>
            <a:fillRect/>
          </a:stretch>
        </p:blipFill>
        <p:spPr bwMode="auto">
          <a:xfrm>
            <a:off x="3373966" y="4011206"/>
            <a:ext cx="672934" cy="89589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5">
            <a:extLst>
              <a:ext uri="{FF2B5EF4-FFF2-40B4-BE49-F238E27FC236}">
                <a16:creationId xmlns:a16="http://schemas.microsoft.com/office/drawing/2014/main" id="{BDCB0270-0EC8-494D-80C1-3E83C93878CB}"/>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b="4225"/>
          <a:stretch>
            <a:fillRect/>
          </a:stretch>
        </p:blipFill>
        <p:spPr bwMode="auto">
          <a:xfrm>
            <a:off x="4188872" y="3852320"/>
            <a:ext cx="1199204" cy="1203062"/>
          </a:xfrm>
          <a:prstGeom prst="rect">
            <a:avLst/>
          </a:prstGeom>
          <a:noFill/>
          <a:extLst>
            <a:ext uri="{909E8E84-426E-40DD-AFC4-6F175D3DCCD1}">
              <a14:hiddenFill xmlns:a14="http://schemas.microsoft.com/office/drawing/2010/main">
                <a:solidFill>
                  <a:srgbClr val="FFFFFF"/>
                </a:solidFill>
              </a14:hiddenFill>
            </a:ext>
          </a:extLst>
        </p:spPr>
      </p:pic>
      <p:pic>
        <p:nvPicPr>
          <p:cNvPr id="13" name="Рисунок 12">
            <a:extLst>
              <a:ext uri="{FF2B5EF4-FFF2-40B4-BE49-F238E27FC236}">
                <a16:creationId xmlns:a16="http://schemas.microsoft.com/office/drawing/2014/main" id="{D0F0DF61-2AE6-418E-89A2-8EA5BD55354E}"/>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8735435" y="1718356"/>
            <a:ext cx="3193310" cy="45185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14" name="TextBox 13">
            <a:extLst>
              <a:ext uri="{FF2B5EF4-FFF2-40B4-BE49-F238E27FC236}">
                <a16:creationId xmlns:a16="http://schemas.microsoft.com/office/drawing/2014/main" id="{60BA3640-ABF2-46C6-99BF-FE9CE94ECA03}"/>
              </a:ext>
            </a:extLst>
          </p:cNvPr>
          <p:cNvSpPr txBox="1"/>
          <p:nvPr/>
        </p:nvSpPr>
        <p:spPr>
          <a:xfrm>
            <a:off x="0" y="5165665"/>
            <a:ext cx="7972699" cy="830997"/>
          </a:xfrm>
          <a:prstGeom prst="rect">
            <a:avLst/>
          </a:prstGeom>
          <a:solidFill>
            <a:schemeClr val="bg1">
              <a:lumMod val="85000"/>
            </a:schemeClr>
          </a:solidFill>
        </p:spPr>
        <p:txBody>
          <a:bodyPr wrap="square" rtlCol="0">
            <a:spAutoFit/>
          </a:bodyPr>
          <a:lstStyle/>
          <a:p>
            <a:r>
              <a:rPr lang="en-GB" sz="1600" dirty="0">
                <a:effectLst/>
                <a:latin typeface="Tahoma" panose="020B0604030504040204" pitchFamily="34" charset="0"/>
                <a:ea typeface="Tahoma" panose="020B0604030504040204" pitchFamily="34" charset="0"/>
                <a:cs typeface="Tahoma" panose="020B0604030504040204" pitchFamily="34" charset="0"/>
              </a:rPr>
              <a:t>A report commissioned by the </a:t>
            </a:r>
            <a:r>
              <a:rPr lang="en-GB" sz="1600" dirty="0" err="1">
                <a:effectLst/>
                <a:latin typeface="Tahoma" panose="020B0604030504040204" pitchFamily="34" charset="0"/>
                <a:ea typeface="Tahoma" panose="020B0604030504040204" pitchFamily="34" charset="0"/>
                <a:cs typeface="Tahoma" panose="020B0604030504040204" pitchFamily="34" charset="0"/>
              </a:rPr>
              <a:t>Bundesamt</a:t>
            </a:r>
            <a:r>
              <a:rPr lang="en-GB" sz="1600" dirty="0">
                <a:effectLst/>
                <a:latin typeface="Tahoma" panose="020B0604030504040204" pitchFamily="34" charset="0"/>
                <a:ea typeface="Tahoma" panose="020B0604030504040204" pitchFamily="34" charset="0"/>
                <a:cs typeface="Tahoma" panose="020B0604030504040204" pitchFamily="34" charset="0"/>
              </a:rPr>
              <a:t> </a:t>
            </a:r>
            <a:r>
              <a:rPr lang="en-GB" sz="1600" dirty="0" err="1">
                <a:effectLst/>
                <a:latin typeface="Tahoma" panose="020B0604030504040204" pitchFamily="34" charset="0"/>
                <a:ea typeface="Tahoma" panose="020B0604030504040204" pitchFamily="34" charset="0"/>
                <a:cs typeface="Tahoma" panose="020B0604030504040204" pitchFamily="34" charset="0"/>
              </a:rPr>
              <a:t>für</a:t>
            </a:r>
            <a:r>
              <a:rPr lang="en-GB" sz="1600" dirty="0">
                <a:effectLst/>
                <a:latin typeface="Tahoma" panose="020B0604030504040204" pitchFamily="34" charset="0"/>
                <a:ea typeface="Tahoma" panose="020B0604030504040204" pitchFamily="34" charset="0"/>
                <a:cs typeface="Tahoma" panose="020B0604030504040204" pitchFamily="34" charset="0"/>
              </a:rPr>
              <a:t> </a:t>
            </a:r>
            <a:r>
              <a:rPr lang="en-GB" sz="1600" dirty="0" err="1">
                <a:effectLst/>
                <a:latin typeface="Tahoma" panose="020B0604030504040204" pitchFamily="34" charset="0"/>
                <a:ea typeface="Tahoma" panose="020B0604030504040204" pitchFamily="34" charset="0"/>
                <a:cs typeface="Tahoma" panose="020B0604030504040204" pitchFamily="34" charset="0"/>
              </a:rPr>
              <a:t>Naturschutz</a:t>
            </a:r>
            <a:r>
              <a:rPr lang="en-GB" sz="1600" dirty="0">
                <a:effectLst/>
                <a:latin typeface="Tahoma" panose="020B0604030504040204" pitchFamily="34" charset="0"/>
                <a:ea typeface="Tahoma" panose="020B0604030504040204" pitchFamily="34" charset="0"/>
                <a:cs typeface="Tahoma" panose="020B0604030504040204" pitchFamily="34" charset="0"/>
              </a:rPr>
              <a:t> </a:t>
            </a:r>
            <a:endParaRPr lang="ru-RU" sz="1600" dirty="0">
              <a:effectLst/>
              <a:latin typeface="Tahoma" panose="020B0604030504040204" pitchFamily="34" charset="0"/>
              <a:ea typeface="Tahoma" panose="020B0604030504040204" pitchFamily="34" charset="0"/>
              <a:cs typeface="Tahoma" panose="020B0604030504040204" pitchFamily="34" charset="0"/>
            </a:endParaRPr>
          </a:p>
          <a:p>
            <a:r>
              <a:rPr lang="en-GB" sz="1600" dirty="0">
                <a:effectLst/>
                <a:latin typeface="Tahoma" panose="020B0604030504040204" pitchFamily="34" charset="0"/>
                <a:ea typeface="Tahoma" panose="020B0604030504040204" pitchFamily="34" charset="0"/>
                <a:cs typeface="Tahoma" panose="020B0604030504040204" pitchFamily="34" charset="0"/>
              </a:rPr>
              <a:t>for the Convention on the Conservation of Migratory Species of Wild Animals</a:t>
            </a:r>
            <a:endParaRPr lang="ru-RU" sz="1600" dirty="0">
              <a:effectLst/>
              <a:latin typeface="Tahoma" panose="020B0604030504040204" pitchFamily="34" charset="0"/>
              <a:ea typeface="Tahoma" panose="020B0604030504040204" pitchFamily="34" charset="0"/>
              <a:cs typeface="Tahoma" panose="020B0604030504040204" pitchFamily="34" charset="0"/>
            </a:endParaRPr>
          </a:p>
          <a:p>
            <a:endParaRPr lang="ru-RU" sz="1600" dirty="0">
              <a:latin typeface="Tahoma" panose="020B0604030504040204" pitchFamily="34" charset="0"/>
              <a:ea typeface="Tahoma" panose="020B0604030504040204" pitchFamily="34" charset="0"/>
              <a:cs typeface="Tahoma" panose="020B0604030504040204" pitchFamily="34" charset="0"/>
            </a:endParaRPr>
          </a:p>
        </p:txBody>
      </p:sp>
      <p:sp>
        <p:nvSpPr>
          <p:cNvPr id="15" name="TextBox 14">
            <a:extLst>
              <a:ext uri="{FF2B5EF4-FFF2-40B4-BE49-F238E27FC236}">
                <a16:creationId xmlns:a16="http://schemas.microsoft.com/office/drawing/2014/main" id="{39739E9D-A69B-4D0F-A0DE-B7042B78FB51}"/>
              </a:ext>
            </a:extLst>
          </p:cNvPr>
          <p:cNvSpPr txBox="1"/>
          <p:nvPr/>
        </p:nvSpPr>
        <p:spPr>
          <a:xfrm>
            <a:off x="0" y="5783951"/>
            <a:ext cx="7972699" cy="584775"/>
          </a:xfrm>
          <a:prstGeom prst="rect">
            <a:avLst/>
          </a:prstGeom>
          <a:solidFill>
            <a:schemeClr val="bg1">
              <a:lumMod val="85000"/>
            </a:schemeClr>
          </a:solidFill>
        </p:spPr>
        <p:txBody>
          <a:bodyPr wrap="square" rtlCol="0">
            <a:spAutoFit/>
          </a:bodyPr>
          <a:lstStyle/>
          <a:p>
            <a:r>
              <a:rPr lang="ru-RU" sz="16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Отчет по заказу Федерального ведомства охраны природы Германии </a:t>
            </a:r>
          </a:p>
          <a:p>
            <a:r>
              <a:rPr lang="ru-RU" sz="1600" b="0"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для Конвенции по сохранению мигрирующих видов диких животных </a:t>
            </a:r>
            <a:endParaRPr lang="ru-RU" sz="1600" dirty="0">
              <a:effectLst/>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8BD5EB69-89CF-41A4-B19D-70887B59A49F}"/>
              </a:ext>
            </a:extLst>
          </p:cNvPr>
          <p:cNvSpPr txBox="1"/>
          <p:nvPr/>
        </p:nvSpPr>
        <p:spPr>
          <a:xfrm>
            <a:off x="13028" y="6522147"/>
            <a:ext cx="5000087" cy="215444"/>
          </a:xfrm>
          <a:prstGeom prst="rect">
            <a:avLst/>
          </a:prstGeom>
          <a:noFill/>
        </p:spPr>
        <p:txBody>
          <a:bodyPr wrap="none" rtlCol="0">
            <a:spAutoFit/>
          </a:bodyPr>
          <a:lstStyle/>
          <a:p>
            <a:r>
              <a:rPr lang="en-US" sz="800" dirty="0">
                <a:hlinkClick r:id="rId12"/>
              </a:rPr>
              <a:t>https://www.cms.int/en/document/sustainable-use-saiga-antelopes-perspectives-and-prospects</a:t>
            </a:r>
            <a:r>
              <a:rPr lang="en-US" sz="800" dirty="0"/>
              <a:t> </a:t>
            </a:r>
            <a:endParaRPr lang="ru-RU" sz="800" dirty="0"/>
          </a:p>
        </p:txBody>
      </p:sp>
    </p:spTree>
    <p:extLst>
      <p:ext uri="{BB962C8B-B14F-4D97-AF65-F5344CB8AC3E}">
        <p14:creationId xmlns:p14="http://schemas.microsoft.com/office/powerpoint/2010/main" val="1150783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925826-43B0-4C2C-B9EA-3B5F93A640EA}"/>
              </a:ext>
            </a:extLst>
          </p:cNvPr>
          <p:cNvSpPr txBox="1">
            <a:spLocks/>
          </p:cNvSpPr>
          <p:nvPr/>
        </p:nvSpPr>
        <p:spPr>
          <a:xfrm>
            <a:off x="696686" y="2314026"/>
            <a:ext cx="9666514" cy="60324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1200"/>
              </a:spcAft>
              <a:buFont typeface="Arial" panose="020B0604020202020204" pitchFamily="34" charset="0"/>
              <a:buChar char="•"/>
              <a:defRPr sz="1800" b="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600"/>
              </a:spcBef>
              <a:spcAft>
                <a:spcPts val="1200"/>
              </a:spcAft>
              <a:buFont typeface="Arial" panose="020B0604020202020204" pitchFamily="34" charset="0"/>
              <a:buChar char="•"/>
              <a:defRPr sz="1600" b="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600"/>
              </a:spcBef>
              <a:spcAft>
                <a:spcPts val="1200"/>
              </a:spcAft>
              <a:buFont typeface="Arial" panose="020B0604020202020204" pitchFamily="34" charset="0"/>
              <a:buChar char="•"/>
              <a:defRPr sz="1400" b="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kern="1200">
                <a:solidFill>
                  <a:srgbClr val="01449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solidFill>
                <a:srgbClr val="014493"/>
              </a:solidFill>
            </a:endParaRPr>
          </a:p>
        </p:txBody>
      </p:sp>
      <p:pic>
        <p:nvPicPr>
          <p:cNvPr id="6" name="Picture Placeholder 10">
            <a:extLst>
              <a:ext uri="{FF2B5EF4-FFF2-40B4-BE49-F238E27FC236}">
                <a16:creationId xmlns:a16="http://schemas.microsoft.com/office/drawing/2014/main" id="{5E179662-7CCE-41F8-BBC3-1E5B1AC8C083}"/>
              </a:ext>
            </a:extLst>
          </p:cNvPr>
          <p:cNvPicPr>
            <a:picLocks noChangeAspect="1"/>
          </p:cNvPicPr>
          <p:nvPr/>
        </p:nvPicPr>
        <p:blipFill rotWithShape="1">
          <a:blip r:embed="rId2"/>
          <a:srcRect t="35402" b="30736"/>
          <a:stretch/>
        </p:blipFill>
        <p:spPr>
          <a:xfrm>
            <a:off x="0" y="4700764"/>
            <a:ext cx="12192000" cy="2146775"/>
          </a:xfrm>
          <a:custGeom>
            <a:avLst/>
            <a:gdLst>
              <a:gd name="connsiteX0" fmla="*/ 9047741 w 11944014"/>
              <a:gd name="connsiteY0" fmla="*/ 1387 h 2146775"/>
              <a:gd name="connsiteX1" fmla="*/ 11419539 w 11944014"/>
              <a:gd name="connsiteY1" fmla="*/ 219677 h 2146775"/>
              <a:gd name="connsiteX2" fmla="*/ 11944014 w 11944014"/>
              <a:gd name="connsiteY2" fmla="*/ 308073 h 2146775"/>
              <a:gd name="connsiteX3" fmla="*/ 11944014 w 11944014"/>
              <a:gd name="connsiteY3" fmla="*/ 2146775 h 2146775"/>
              <a:gd name="connsiteX4" fmla="*/ 0 w 11944014"/>
              <a:gd name="connsiteY4" fmla="*/ 2146775 h 2146775"/>
              <a:gd name="connsiteX5" fmla="*/ 0 w 11944014"/>
              <a:gd name="connsiteY5" fmla="*/ 1286620 h 2146775"/>
              <a:gd name="connsiteX6" fmla="*/ 510557 w 11944014"/>
              <a:gd name="connsiteY6" fmla="*/ 1257271 h 2146775"/>
              <a:gd name="connsiteX7" fmla="*/ 4857299 w 11944014"/>
              <a:gd name="connsiteY7" fmla="*/ 599865 h 2146775"/>
              <a:gd name="connsiteX8" fmla="*/ 9047741 w 11944014"/>
              <a:gd name="connsiteY8" fmla="*/ 1387 h 214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944014" h="2146775">
                <a:moveTo>
                  <a:pt x="9047741" y="1387"/>
                </a:moveTo>
                <a:cubicBezTo>
                  <a:pt x="10060417" y="-14311"/>
                  <a:pt x="10769985" y="106119"/>
                  <a:pt x="11419539" y="219677"/>
                </a:cubicBezTo>
                <a:lnTo>
                  <a:pt x="11944014" y="308073"/>
                </a:lnTo>
                <a:lnTo>
                  <a:pt x="11944014" y="2146775"/>
                </a:lnTo>
                <a:lnTo>
                  <a:pt x="0" y="2146775"/>
                </a:lnTo>
                <a:lnTo>
                  <a:pt x="0" y="1286620"/>
                </a:lnTo>
                <a:lnTo>
                  <a:pt x="510557" y="1257271"/>
                </a:lnTo>
                <a:cubicBezTo>
                  <a:pt x="1951876" y="1160309"/>
                  <a:pt x="3261017" y="969324"/>
                  <a:pt x="4857299" y="599865"/>
                </a:cubicBezTo>
                <a:cubicBezTo>
                  <a:pt x="6719283" y="168910"/>
                  <a:pt x="8035066" y="17084"/>
                  <a:pt x="9047741" y="1387"/>
                </a:cubicBezTo>
                <a:close/>
              </a:path>
            </a:pathLst>
          </a:custGeom>
        </p:spPr>
      </p:pic>
      <p:sp>
        <p:nvSpPr>
          <p:cNvPr id="9" name="Title 2">
            <a:extLst>
              <a:ext uri="{FF2B5EF4-FFF2-40B4-BE49-F238E27FC236}">
                <a16:creationId xmlns:a16="http://schemas.microsoft.com/office/drawing/2014/main" id="{BE0C7BEB-7CBB-4F0A-8A93-5FE486A71524}"/>
              </a:ext>
            </a:extLst>
          </p:cNvPr>
          <p:cNvSpPr>
            <a:spLocks noGrp="1"/>
          </p:cNvSpPr>
          <p:nvPr>
            <p:ph type="title" idx="4294967295"/>
          </p:nvPr>
        </p:nvSpPr>
        <p:spPr>
          <a:xfrm>
            <a:off x="482410" y="1103104"/>
            <a:ext cx="11174186" cy="507831"/>
          </a:xfrm>
        </p:spPr>
        <p:txBody>
          <a:bodyPr/>
          <a:lstStyle/>
          <a:p>
            <a:r>
              <a:rPr lang="en-US" sz="3000" dirty="0"/>
              <a:t>Aim</a:t>
            </a:r>
            <a:r>
              <a:rPr lang="ru-RU" sz="3000" dirty="0"/>
              <a:t>/Цель</a:t>
            </a:r>
            <a:endParaRPr lang="en-US" sz="3000" dirty="0"/>
          </a:p>
        </p:txBody>
      </p:sp>
      <p:sp>
        <p:nvSpPr>
          <p:cNvPr id="5" name="Inhaltsplatzhalter 2">
            <a:extLst>
              <a:ext uri="{FF2B5EF4-FFF2-40B4-BE49-F238E27FC236}">
                <a16:creationId xmlns:a16="http://schemas.microsoft.com/office/drawing/2014/main" id="{2F6E4AD7-CB97-4256-AC31-0DC6427775E2}"/>
              </a:ext>
            </a:extLst>
          </p:cNvPr>
          <p:cNvSpPr>
            <a:spLocks noGrp="1"/>
          </p:cNvSpPr>
          <p:nvPr>
            <p:ph idx="1"/>
          </p:nvPr>
        </p:nvSpPr>
        <p:spPr>
          <a:xfrm>
            <a:off x="493449" y="1821259"/>
            <a:ext cx="11594048" cy="4770098"/>
          </a:xfrm>
        </p:spPr>
        <p:txBody>
          <a:bodyPr/>
          <a:lstStyle/>
          <a:p>
            <a:pPr>
              <a:spcAft>
                <a:spcPts val="0"/>
              </a:spcAft>
            </a:pPr>
            <a:r>
              <a:rPr lang="en-US" dirty="0">
                <a:solidFill>
                  <a:srgbClr val="000000"/>
                </a:solidFill>
                <a:latin typeface="+mj-lt"/>
              </a:rPr>
              <a:t>To provide a foundation for exploring the potential of sustainable use of the saiga antelope, and to define the pre-conditions which need to be fulfilled to ensure that such use would be sustainable in practice. </a:t>
            </a:r>
            <a:r>
              <a:rPr lang="ru-RU" dirty="0">
                <a:solidFill>
                  <a:srgbClr val="000000"/>
                </a:solidFill>
                <a:latin typeface="+mj-lt"/>
              </a:rPr>
              <a:t>    </a:t>
            </a:r>
            <a:endParaRPr lang="en-US" dirty="0">
              <a:solidFill>
                <a:srgbClr val="000000"/>
              </a:solidFill>
              <a:latin typeface="+mj-lt"/>
            </a:endParaRPr>
          </a:p>
          <a:p>
            <a:pPr marL="0" indent="0">
              <a:spcAft>
                <a:spcPts val="0"/>
              </a:spcAft>
              <a:buNone/>
            </a:pPr>
            <a:endParaRPr lang="en-US" i="1" dirty="0">
              <a:solidFill>
                <a:srgbClr val="000000"/>
              </a:solidFill>
              <a:latin typeface="+mj-lt"/>
            </a:endParaRPr>
          </a:p>
          <a:p>
            <a:pPr marL="182563" indent="0">
              <a:spcAft>
                <a:spcPts val="0"/>
              </a:spcAft>
              <a:buNone/>
            </a:pPr>
            <a:r>
              <a:rPr lang="ru-RU" i="1" dirty="0">
                <a:solidFill>
                  <a:srgbClr val="000000"/>
                </a:solidFill>
                <a:latin typeface="+mj-lt"/>
              </a:rPr>
              <a:t>создания основы для изучения потенциала устойчивого использования антилопы сайги, а также для определения предварительных условий, которые должны быть выполнены для обеспечения устойчивого использования сайгака на практике;</a:t>
            </a:r>
          </a:p>
          <a:p>
            <a:pPr marL="0" indent="0">
              <a:spcBef>
                <a:spcPts val="0"/>
              </a:spcBef>
              <a:spcAft>
                <a:spcPts val="0"/>
              </a:spcAft>
              <a:buNone/>
            </a:pPr>
            <a:endParaRPr lang="ru-RU" i="1" dirty="0">
              <a:solidFill>
                <a:srgbClr val="000000"/>
              </a:solidFill>
              <a:latin typeface="+mj-lt"/>
            </a:endParaRPr>
          </a:p>
        </p:txBody>
      </p:sp>
    </p:spTree>
    <p:extLst>
      <p:ext uri="{BB962C8B-B14F-4D97-AF65-F5344CB8AC3E}">
        <p14:creationId xmlns:p14="http://schemas.microsoft.com/office/powerpoint/2010/main" val="1717591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26B30E-A38E-434D-B516-FF75C10C976B}"/>
              </a:ext>
            </a:extLst>
          </p:cNvPr>
          <p:cNvSpPr>
            <a:spLocks noGrp="1"/>
          </p:cNvSpPr>
          <p:nvPr>
            <p:ph type="title"/>
          </p:nvPr>
        </p:nvSpPr>
        <p:spPr>
          <a:xfrm>
            <a:off x="352047" y="1102195"/>
            <a:ext cx="11174186" cy="507831"/>
          </a:xfrm>
        </p:spPr>
        <p:txBody>
          <a:bodyPr/>
          <a:lstStyle/>
          <a:p>
            <a:r>
              <a:rPr lang="de-DE" sz="3000" dirty="0"/>
              <a:t>Chapter</a:t>
            </a:r>
            <a:r>
              <a:rPr lang="en-US" sz="3000" dirty="0"/>
              <a:t>s</a:t>
            </a:r>
            <a:r>
              <a:rPr lang="de-DE" sz="3000" dirty="0"/>
              <a:t>/</a:t>
            </a:r>
            <a:r>
              <a:rPr lang="ru-RU" sz="3000" dirty="0"/>
              <a:t>Главы</a:t>
            </a:r>
            <a:endParaRPr lang="de-DE" sz="3000" dirty="0"/>
          </a:p>
        </p:txBody>
      </p:sp>
      <p:sp>
        <p:nvSpPr>
          <p:cNvPr id="3" name="Inhaltsplatzhalter 2">
            <a:extLst>
              <a:ext uri="{FF2B5EF4-FFF2-40B4-BE49-F238E27FC236}">
                <a16:creationId xmlns:a16="http://schemas.microsoft.com/office/drawing/2014/main" id="{89BE7D08-475D-456A-8D2F-CEA2DF536DF7}"/>
              </a:ext>
            </a:extLst>
          </p:cNvPr>
          <p:cNvSpPr>
            <a:spLocks noGrp="1"/>
          </p:cNvSpPr>
          <p:nvPr>
            <p:ph idx="1"/>
          </p:nvPr>
        </p:nvSpPr>
        <p:spPr>
          <a:xfrm>
            <a:off x="493449" y="1821259"/>
            <a:ext cx="11594048" cy="4770098"/>
          </a:xfrm>
        </p:spPr>
        <p:txBody>
          <a:bodyPr/>
          <a:lstStyle/>
          <a:p>
            <a:pPr>
              <a:spcAft>
                <a:spcPts val="0"/>
              </a:spcAft>
            </a:pPr>
            <a:r>
              <a:rPr lang="en-US" dirty="0">
                <a:solidFill>
                  <a:srgbClr val="000000"/>
                </a:solidFill>
                <a:latin typeface="+mj-lt"/>
              </a:rPr>
              <a:t>theory of sustainable harvesting with application to saiga</a:t>
            </a:r>
            <a:endParaRPr lang="ru-RU" dirty="0">
              <a:solidFill>
                <a:srgbClr val="000000"/>
              </a:solidFill>
              <a:latin typeface="+mj-lt"/>
            </a:endParaRPr>
          </a:p>
          <a:p>
            <a:pPr marL="0" indent="0">
              <a:spcBef>
                <a:spcPts val="0"/>
              </a:spcBef>
              <a:spcAft>
                <a:spcPts val="0"/>
              </a:spcAft>
              <a:buNone/>
            </a:pPr>
            <a:r>
              <a:rPr lang="ru-RU" sz="1800" b="0" i="0" u="none" strike="noStrike" baseline="0" dirty="0">
                <a:solidFill>
                  <a:srgbClr val="000000"/>
                </a:solidFill>
                <a:latin typeface="+mj-lt"/>
              </a:rPr>
              <a:t>    </a:t>
            </a:r>
            <a:r>
              <a:rPr lang="ru-RU" sz="1800" b="0" i="1" u="none" strike="noStrike" baseline="0" dirty="0">
                <a:solidFill>
                  <a:srgbClr val="000000"/>
                </a:solidFill>
                <a:latin typeface="+mj-lt"/>
              </a:rPr>
              <a:t>теории устойчивой добычи применительно к сайгаку</a:t>
            </a:r>
            <a:r>
              <a:rPr lang="ru-RU" i="1" dirty="0">
                <a:solidFill>
                  <a:srgbClr val="000000"/>
                </a:solidFill>
                <a:latin typeface="+mj-lt"/>
              </a:rPr>
              <a:t>;</a:t>
            </a:r>
          </a:p>
          <a:p>
            <a:pPr marL="0" indent="0">
              <a:spcBef>
                <a:spcPts val="0"/>
              </a:spcBef>
              <a:spcAft>
                <a:spcPts val="0"/>
              </a:spcAft>
              <a:buNone/>
            </a:pPr>
            <a:endParaRPr lang="ru-RU" i="1" dirty="0">
              <a:solidFill>
                <a:srgbClr val="000000"/>
              </a:solidFill>
              <a:latin typeface="+mj-lt"/>
            </a:endParaRPr>
          </a:p>
          <a:p>
            <a:pPr>
              <a:spcBef>
                <a:spcPts val="0"/>
              </a:spcBef>
              <a:spcAft>
                <a:spcPts val="0"/>
              </a:spcAft>
            </a:pPr>
            <a:r>
              <a:rPr lang="en-US" dirty="0">
                <a:solidFill>
                  <a:srgbClr val="000000"/>
                </a:solidFill>
                <a:latin typeface="+mj-lt"/>
              </a:rPr>
              <a:t>potential management structures for saiga harvesting</a:t>
            </a:r>
            <a:endParaRPr lang="ru-RU" dirty="0">
              <a:solidFill>
                <a:srgbClr val="000000"/>
              </a:solidFill>
              <a:latin typeface="+mj-lt"/>
            </a:endParaRPr>
          </a:p>
          <a:p>
            <a:pPr marL="0" indent="0">
              <a:spcBef>
                <a:spcPts val="0"/>
              </a:spcBef>
              <a:spcAft>
                <a:spcPts val="0"/>
              </a:spcAft>
              <a:buNone/>
            </a:pPr>
            <a:r>
              <a:rPr lang="ru-RU" sz="1800" b="0" i="0" u="none" strike="noStrike" baseline="0" dirty="0">
                <a:solidFill>
                  <a:srgbClr val="000000"/>
                </a:solidFill>
                <a:latin typeface="+mj-lt"/>
              </a:rPr>
              <a:t>    </a:t>
            </a:r>
            <a:r>
              <a:rPr lang="ru-RU" sz="1800" b="0" i="1" u="none" strike="noStrike" baseline="0" dirty="0">
                <a:solidFill>
                  <a:srgbClr val="000000"/>
                </a:solidFill>
                <a:latin typeface="+mj-lt"/>
              </a:rPr>
              <a:t>потенциальные структуры управления добычей сайгака;</a:t>
            </a:r>
          </a:p>
          <a:p>
            <a:pPr marL="0" indent="0">
              <a:spcBef>
                <a:spcPts val="0"/>
              </a:spcBef>
              <a:spcAft>
                <a:spcPts val="0"/>
              </a:spcAft>
              <a:buNone/>
            </a:pPr>
            <a:endParaRPr lang="ru-RU" sz="1800" b="0" i="1" u="none" strike="noStrike" baseline="0" dirty="0">
              <a:solidFill>
                <a:srgbClr val="000000"/>
              </a:solidFill>
              <a:latin typeface="+mj-lt"/>
            </a:endParaRPr>
          </a:p>
          <a:p>
            <a:pPr>
              <a:spcBef>
                <a:spcPts val="0"/>
              </a:spcBef>
              <a:spcAft>
                <a:spcPts val="0"/>
              </a:spcAft>
            </a:pPr>
            <a:r>
              <a:rPr lang="en-US" dirty="0">
                <a:solidFill>
                  <a:srgbClr val="000000"/>
                </a:solidFill>
                <a:latin typeface="+mj-lt"/>
              </a:rPr>
              <a:t>population-specific considerations</a:t>
            </a:r>
            <a:endParaRPr lang="ru-RU" dirty="0">
              <a:solidFill>
                <a:srgbClr val="000000"/>
              </a:solidFill>
              <a:latin typeface="+mj-lt"/>
            </a:endParaRPr>
          </a:p>
          <a:p>
            <a:pPr marL="0" indent="0">
              <a:spcBef>
                <a:spcPts val="0"/>
              </a:spcBef>
              <a:spcAft>
                <a:spcPts val="0"/>
              </a:spcAft>
              <a:buNone/>
            </a:pPr>
            <a:r>
              <a:rPr lang="ru-RU" sz="1800" b="0" i="0" u="none" strike="noStrike" baseline="0" dirty="0">
                <a:solidFill>
                  <a:srgbClr val="000000"/>
                </a:solidFill>
                <a:latin typeface="+mj-lt"/>
              </a:rPr>
              <a:t>    </a:t>
            </a:r>
            <a:r>
              <a:rPr lang="ru-RU" sz="1800" b="0" i="1" u="none" strike="noStrike" baseline="0" dirty="0">
                <a:solidFill>
                  <a:srgbClr val="000000"/>
                </a:solidFill>
                <a:latin typeface="+mj-lt"/>
              </a:rPr>
              <a:t>специфические особенности для популяций; </a:t>
            </a:r>
          </a:p>
          <a:p>
            <a:pPr marL="0" indent="0">
              <a:spcBef>
                <a:spcPts val="0"/>
              </a:spcBef>
              <a:spcAft>
                <a:spcPts val="0"/>
              </a:spcAft>
              <a:buNone/>
            </a:pPr>
            <a:endParaRPr lang="ru-RU" sz="1800" b="0" i="0" u="none" strike="noStrike" baseline="0" dirty="0">
              <a:solidFill>
                <a:srgbClr val="000000"/>
              </a:solidFill>
              <a:latin typeface="+mj-lt"/>
            </a:endParaRPr>
          </a:p>
          <a:p>
            <a:pPr>
              <a:spcBef>
                <a:spcPts val="0"/>
              </a:spcBef>
              <a:spcAft>
                <a:spcPts val="0"/>
              </a:spcAft>
            </a:pPr>
            <a:r>
              <a:rPr lang="en-US" dirty="0">
                <a:solidFill>
                  <a:srgbClr val="000000"/>
                </a:solidFill>
                <a:latin typeface="+mj-lt"/>
              </a:rPr>
              <a:t>a view from China as a major consumer nation and former range state</a:t>
            </a:r>
            <a:endParaRPr lang="ru-RU" dirty="0">
              <a:solidFill>
                <a:srgbClr val="000000"/>
              </a:solidFill>
              <a:latin typeface="+mj-lt"/>
            </a:endParaRPr>
          </a:p>
          <a:p>
            <a:pPr marL="0" indent="0">
              <a:spcBef>
                <a:spcPts val="0"/>
              </a:spcBef>
              <a:spcAft>
                <a:spcPts val="0"/>
              </a:spcAft>
              <a:buNone/>
            </a:pPr>
            <a:r>
              <a:rPr lang="ru-RU" dirty="0">
                <a:solidFill>
                  <a:srgbClr val="000000"/>
                </a:solidFill>
                <a:latin typeface="+mj-lt"/>
              </a:rPr>
              <a:t>    </a:t>
            </a:r>
            <a:r>
              <a:rPr lang="ru-RU" sz="1800" b="0" i="1" u="none" strike="noStrike" baseline="0" dirty="0">
                <a:solidFill>
                  <a:srgbClr val="000000"/>
                </a:solidFill>
                <a:latin typeface="+mj-lt"/>
              </a:rPr>
              <a:t>рассмотрение Китая как основной страны-потребителя и бывшего ареала сайгака; </a:t>
            </a:r>
          </a:p>
          <a:p>
            <a:pPr marL="0" indent="0">
              <a:spcBef>
                <a:spcPts val="0"/>
              </a:spcBef>
              <a:spcAft>
                <a:spcPts val="0"/>
              </a:spcAft>
              <a:buNone/>
            </a:pPr>
            <a:endParaRPr lang="ru-RU" sz="1800" b="0" i="1" u="none" strike="noStrike" baseline="0" dirty="0">
              <a:solidFill>
                <a:srgbClr val="000000"/>
              </a:solidFill>
              <a:latin typeface="+mj-lt"/>
            </a:endParaRPr>
          </a:p>
          <a:p>
            <a:pPr>
              <a:spcBef>
                <a:spcPts val="0"/>
              </a:spcBef>
              <a:spcAft>
                <a:spcPts val="0"/>
              </a:spcAft>
            </a:pPr>
            <a:r>
              <a:rPr lang="en-US" dirty="0">
                <a:solidFill>
                  <a:srgbClr val="000000"/>
                </a:solidFill>
                <a:latin typeface="+mj-lt"/>
              </a:rPr>
              <a:t>information on the international trade in saiga products and its status under CITES </a:t>
            </a:r>
            <a:endParaRPr lang="ru-RU" dirty="0">
              <a:solidFill>
                <a:srgbClr val="000000"/>
              </a:solidFill>
              <a:latin typeface="+mj-lt"/>
            </a:endParaRPr>
          </a:p>
          <a:p>
            <a:pPr marL="0" indent="0">
              <a:spcBef>
                <a:spcPts val="0"/>
              </a:spcBef>
              <a:spcAft>
                <a:spcPts val="0"/>
              </a:spcAft>
              <a:buNone/>
            </a:pPr>
            <a:r>
              <a:rPr lang="ru-RU" sz="1800" b="0" i="1" u="none" strike="noStrike" baseline="0" dirty="0">
                <a:solidFill>
                  <a:srgbClr val="000000"/>
                </a:solidFill>
                <a:latin typeface="+mj-lt"/>
              </a:rPr>
              <a:t>    информация о международной торговле продукцией, получаемой из сайгака и ее статусе в </a:t>
            </a:r>
          </a:p>
          <a:p>
            <a:pPr marL="0" indent="0">
              <a:spcBef>
                <a:spcPts val="0"/>
              </a:spcBef>
              <a:spcAft>
                <a:spcPts val="0"/>
              </a:spcAft>
              <a:buNone/>
            </a:pPr>
            <a:r>
              <a:rPr lang="ru-RU" i="1" dirty="0">
                <a:solidFill>
                  <a:srgbClr val="000000"/>
                </a:solidFill>
                <a:latin typeface="+mj-lt"/>
              </a:rPr>
              <a:t>    </a:t>
            </a:r>
            <a:r>
              <a:rPr lang="ru-RU" sz="1800" b="0" i="1" u="none" strike="noStrike" baseline="0" dirty="0">
                <a:solidFill>
                  <a:srgbClr val="000000"/>
                </a:solidFill>
                <a:latin typeface="+mj-lt"/>
              </a:rPr>
              <a:t>соответствии с СИТЕС.</a:t>
            </a:r>
          </a:p>
        </p:txBody>
      </p:sp>
    </p:spTree>
    <p:extLst>
      <p:ext uri="{BB962C8B-B14F-4D97-AF65-F5344CB8AC3E}">
        <p14:creationId xmlns:p14="http://schemas.microsoft.com/office/powerpoint/2010/main" val="2486211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FCCCE7-E32F-47BF-9CF7-51629702990A}"/>
              </a:ext>
            </a:extLst>
          </p:cNvPr>
          <p:cNvSpPr>
            <a:spLocks noGrp="1"/>
          </p:cNvSpPr>
          <p:nvPr>
            <p:ph type="title"/>
          </p:nvPr>
        </p:nvSpPr>
        <p:spPr>
          <a:xfrm>
            <a:off x="446315" y="1100290"/>
            <a:ext cx="11174186" cy="590931"/>
          </a:xfrm>
        </p:spPr>
        <p:txBody>
          <a:bodyPr wrap="square" anchor="ctr">
            <a:noAutofit/>
          </a:bodyPr>
          <a:lstStyle/>
          <a:p>
            <a:r>
              <a:rPr lang="en-US" sz="2800" u="none" strike="noStrike" baseline="0" dirty="0"/>
              <a:t>Population trends over time for each of the five saiga populations/</a:t>
            </a:r>
            <a:br>
              <a:rPr lang="en-US" sz="2800" u="none" strike="noStrike" baseline="0" dirty="0"/>
            </a:br>
            <a:r>
              <a:rPr lang="ru-RU" sz="2800" u="none" strike="noStrike" baseline="0" dirty="0"/>
              <a:t>Динамика численности для пяти популяций</a:t>
            </a:r>
            <a:endParaRPr lang="ru-RU" sz="2800" dirty="0"/>
          </a:p>
        </p:txBody>
      </p:sp>
      <p:graphicFrame>
        <p:nvGraphicFramePr>
          <p:cNvPr id="5" name="Диаграмма 4">
            <a:extLst>
              <a:ext uri="{FF2B5EF4-FFF2-40B4-BE49-F238E27FC236}">
                <a16:creationId xmlns:a16="http://schemas.microsoft.com/office/drawing/2014/main" id="{E43B8B53-C8D3-4E44-942D-DB74327D642F}"/>
              </a:ext>
            </a:extLst>
          </p:cNvPr>
          <p:cNvGraphicFramePr>
            <a:graphicFrameLocks/>
          </p:cNvGraphicFramePr>
          <p:nvPr>
            <p:extLst>
              <p:ext uri="{D42A27DB-BD31-4B8C-83A1-F6EECF244321}">
                <p14:modId xmlns:p14="http://schemas.microsoft.com/office/powerpoint/2010/main" val="3182544451"/>
              </p:ext>
            </p:extLst>
          </p:nvPr>
        </p:nvGraphicFramePr>
        <p:xfrm>
          <a:off x="446316" y="1910686"/>
          <a:ext cx="8547560" cy="449645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B1E1D1FC-4A1A-4B68-AABA-49DE44723305}"/>
              </a:ext>
            </a:extLst>
          </p:cNvPr>
          <p:cNvSpPr txBox="1"/>
          <p:nvPr/>
        </p:nvSpPr>
        <p:spPr>
          <a:xfrm>
            <a:off x="9184445" y="2713817"/>
            <a:ext cx="3007555" cy="3908762"/>
          </a:xfrm>
          <a:prstGeom prst="rect">
            <a:avLst/>
          </a:prstGeom>
          <a:noFill/>
        </p:spPr>
        <p:txBody>
          <a:bodyPr wrap="none" rtlCol="0">
            <a:spAutoFit/>
          </a:bodyPr>
          <a:lstStyle/>
          <a:p>
            <a:pPr>
              <a:lnSpc>
                <a:spcPct val="200000"/>
              </a:lnSpc>
            </a:pPr>
            <a:r>
              <a:rPr lang="en-US" dirty="0">
                <a:solidFill>
                  <a:srgbClr val="00B050"/>
                </a:solidFill>
              </a:rPr>
              <a:t>Ural – 545 000</a:t>
            </a:r>
          </a:p>
          <a:p>
            <a:pPr>
              <a:lnSpc>
                <a:spcPct val="200000"/>
              </a:lnSpc>
            </a:pPr>
            <a:r>
              <a:rPr lang="en-US" dirty="0" err="1">
                <a:solidFill>
                  <a:srgbClr val="FF0000"/>
                </a:solidFill>
              </a:rPr>
              <a:t>Betpak-Dala</a:t>
            </a:r>
            <a:r>
              <a:rPr lang="en-US" dirty="0">
                <a:solidFill>
                  <a:srgbClr val="FF0000"/>
                </a:solidFill>
              </a:rPr>
              <a:t> – 285 000</a:t>
            </a:r>
          </a:p>
          <a:p>
            <a:pPr>
              <a:lnSpc>
                <a:spcPct val="200000"/>
              </a:lnSpc>
            </a:pPr>
            <a:r>
              <a:rPr lang="en-US" dirty="0" err="1">
                <a:solidFill>
                  <a:srgbClr val="FF0000"/>
                </a:solidFill>
              </a:rPr>
              <a:t>Ustyurt</a:t>
            </a:r>
            <a:r>
              <a:rPr lang="en-US" dirty="0">
                <a:solidFill>
                  <a:srgbClr val="FF0000"/>
                </a:solidFill>
              </a:rPr>
              <a:t> – 12 000</a:t>
            </a:r>
          </a:p>
          <a:p>
            <a:pPr>
              <a:lnSpc>
                <a:spcPct val="200000"/>
              </a:lnSpc>
            </a:pPr>
            <a:r>
              <a:rPr lang="en-US" dirty="0">
                <a:solidFill>
                  <a:srgbClr val="FF0000"/>
                </a:solidFill>
              </a:rPr>
              <a:t>N-w Pre-Caspian – 10 000</a:t>
            </a:r>
          </a:p>
          <a:p>
            <a:pPr>
              <a:lnSpc>
                <a:spcPct val="200000"/>
              </a:lnSpc>
            </a:pPr>
            <a:r>
              <a:rPr lang="en-US" dirty="0">
                <a:solidFill>
                  <a:srgbClr val="FF0000"/>
                </a:solidFill>
              </a:rPr>
              <a:t>Mongolia – 8 500</a:t>
            </a:r>
          </a:p>
          <a:p>
            <a:endParaRPr lang="en-US" dirty="0"/>
          </a:p>
          <a:p>
            <a:r>
              <a:rPr lang="en-US" sz="1600" dirty="0"/>
              <a:t>All population has </a:t>
            </a:r>
          </a:p>
          <a:p>
            <a:r>
              <a:rPr lang="en-US" sz="1600" dirty="0"/>
              <a:t>a positive trend</a:t>
            </a:r>
          </a:p>
          <a:p>
            <a:endParaRPr lang="ru-RU" dirty="0"/>
          </a:p>
        </p:txBody>
      </p:sp>
      <p:sp>
        <p:nvSpPr>
          <p:cNvPr id="6" name="TextBox 5">
            <a:extLst>
              <a:ext uri="{FF2B5EF4-FFF2-40B4-BE49-F238E27FC236}">
                <a16:creationId xmlns:a16="http://schemas.microsoft.com/office/drawing/2014/main" id="{78BA906D-FB15-4D71-A1CF-4249FF706ACA}"/>
              </a:ext>
            </a:extLst>
          </p:cNvPr>
          <p:cNvSpPr txBox="1"/>
          <p:nvPr/>
        </p:nvSpPr>
        <p:spPr>
          <a:xfrm>
            <a:off x="9184445" y="1801503"/>
            <a:ext cx="2746265" cy="923330"/>
          </a:xfrm>
          <a:prstGeom prst="rect">
            <a:avLst/>
          </a:prstGeom>
          <a:noFill/>
        </p:spPr>
        <p:txBody>
          <a:bodyPr wrap="none" rtlCol="0">
            <a:spAutoFit/>
          </a:bodyPr>
          <a:lstStyle/>
          <a:p>
            <a:r>
              <a:rPr lang="en-US" b="1" dirty="0"/>
              <a:t>Recent number/ </a:t>
            </a:r>
            <a:endParaRPr lang="ru-RU" b="1" dirty="0"/>
          </a:p>
          <a:p>
            <a:r>
              <a:rPr lang="ru-RU" b="1" dirty="0"/>
              <a:t>Последняя цифра по </a:t>
            </a:r>
          </a:p>
          <a:p>
            <a:r>
              <a:rPr lang="ru-RU" b="1" dirty="0"/>
              <a:t>численности</a:t>
            </a:r>
          </a:p>
        </p:txBody>
      </p:sp>
    </p:spTree>
    <p:extLst>
      <p:ext uri="{BB962C8B-B14F-4D97-AF65-F5344CB8AC3E}">
        <p14:creationId xmlns:p14="http://schemas.microsoft.com/office/powerpoint/2010/main" val="2115818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78E13437-AC7B-4F34-869B-476133DF6E27}"/>
              </a:ext>
            </a:extLst>
          </p:cNvPr>
          <p:cNvSpPr>
            <a:spLocks noGrp="1"/>
          </p:cNvSpPr>
          <p:nvPr>
            <p:ph type="title"/>
          </p:nvPr>
        </p:nvSpPr>
        <p:spPr>
          <a:xfrm>
            <a:off x="455023" y="1110658"/>
            <a:ext cx="11174186" cy="867930"/>
          </a:xfrm>
        </p:spPr>
        <p:txBody>
          <a:bodyPr/>
          <a:lstStyle/>
          <a:p>
            <a:r>
              <a:rPr lang="en-US" sz="2800" b="1" i="0" u="none" strike="noStrike" baseline="0" dirty="0">
                <a:solidFill>
                  <a:srgbClr val="000000"/>
                </a:solidFill>
              </a:rPr>
              <a:t>Main messages: biological considerations/</a:t>
            </a:r>
            <a:br>
              <a:rPr lang="en-US" sz="2800" b="1" i="0" u="none" strike="noStrike" baseline="0" dirty="0">
                <a:solidFill>
                  <a:srgbClr val="000000"/>
                </a:solidFill>
              </a:rPr>
            </a:br>
            <a:r>
              <a:rPr lang="ru-RU" sz="2800" b="1" i="0" u="none" strike="noStrike" baseline="0" dirty="0">
                <a:solidFill>
                  <a:srgbClr val="000000"/>
                </a:solidFill>
              </a:rPr>
              <a:t>Основные выводы: биологические соображения </a:t>
            </a:r>
            <a:endParaRPr lang="en-US" sz="2800" dirty="0"/>
          </a:p>
        </p:txBody>
      </p:sp>
      <p:sp>
        <p:nvSpPr>
          <p:cNvPr id="7" name="Content Placeholder 12">
            <a:extLst>
              <a:ext uri="{FF2B5EF4-FFF2-40B4-BE49-F238E27FC236}">
                <a16:creationId xmlns:a16="http://schemas.microsoft.com/office/drawing/2014/main" id="{C8FD35EC-E425-46BF-8F9F-D2BCB782CE0F}"/>
              </a:ext>
            </a:extLst>
          </p:cNvPr>
          <p:cNvSpPr>
            <a:spLocks noGrp="1"/>
          </p:cNvSpPr>
          <p:nvPr>
            <p:ph idx="1"/>
          </p:nvPr>
        </p:nvSpPr>
        <p:spPr>
          <a:xfrm>
            <a:off x="446314" y="1959428"/>
            <a:ext cx="11745685" cy="4273709"/>
          </a:xfrm>
        </p:spPr>
        <p:txBody>
          <a:bodyPr/>
          <a:lstStyle/>
          <a:p>
            <a:pPr>
              <a:spcBef>
                <a:spcPts val="0"/>
              </a:spcBef>
              <a:spcAft>
                <a:spcPts val="0"/>
              </a:spcAft>
            </a:pPr>
            <a:r>
              <a:rPr lang="en-US" sz="1800" b="0" i="0" u="none" strike="noStrike" baseline="0" dirty="0">
                <a:solidFill>
                  <a:srgbClr val="000000"/>
                </a:solidFill>
              </a:rPr>
              <a:t>No mass-hunting of populations below 50% of carrying capacity </a:t>
            </a:r>
          </a:p>
          <a:p>
            <a:pPr marL="269875" indent="0">
              <a:spcBef>
                <a:spcPts val="0"/>
              </a:spcBef>
              <a:spcAft>
                <a:spcPts val="600"/>
              </a:spcAft>
              <a:buNone/>
            </a:pPr>
            <a:r>
              <a:rPr lang="ru-RU" sz="1800" b="0" i="1" u="none" strike="noStrike" baseline="0" dirty="0">
                <a:solidFill>
                  <a:srgbClr val="000000"/>
                </a:solidFill>
              </a:rPr>
              <a:t>Запрещается массовая охота в популяциях с численностью менее 50% потенциальной</a:t>
            </a:r>
            <a:r>
              <a:rPr lang="en-US" sz="1800" b="0" i="1" u="none" strike="noStrike" baseline="0" dirty="0">
                <a:solidFill>
                  <a:srgbClr val="000000"/>
                </a:solidFill>
              </a:rPr>
              <a:t> </a:t>
            </a:r>
            <a:r>
              <a:rPr lang="ru-RU" i="1" dirty="0">
                <a:solidFill>
                  <a:srgbClr val="000000"/>
                </a:solidFill>
              </a:rPr>
              <a:t>    </a:t>
            </a:r>
            <a:r>
              <a:rPr lang="ru-RU" sz="1800" b="0" i="1" u="none" strike="noStrike" baseline="0" dirty="0">
                <a:solidFill>
                  <a:srgbClr val="000000"/>
                </a:solidFill>
              </a:rPr>
              <a:t>емкости</a:t>
            </a:r>
            <a:r>
              <a:rPr lang="en-US" i="1" dirty="0">
                <a:solidFill>
                  <a:srgbClr val="000000"/>
                </a:solidFill>
              </a:rPr>
              <a:t>;</a:t>
            </a:r>
            <a:endParaRPr lang="en-US" sz="1800" b="0" i="1" u="none" strike="noStrike" baseline="0" dirty="0">
              <a:solidFill>
                <a:srgbClr val="000000"/>
              </a:solidFill>
            </a:endParaRPr>
          </a:p>
          <a:p>
            <a:pPr>
              <a:spcBef>
                <a:spcPts val="0"/>
              </a:spcBef>
              <a:spcAft>
                <a:spcPts val="0"/>
              </a:spcAft>
            </a:pPr>
            <a:r>
              <a:rPr lang="en-US" sz="1800" b="0" i="0" u="none" strike="noStrike" baseline="0" dirty="0">
                <a:solidFill>
                  <a:srgbClr val="000000"/>
                </a:solidFill>
              </a:rPr>
              <a:t>Harvesting to only take place in good years. </a:t>
            </a:r>
          </a:p>
          <a:p>
            <a:pPr marL="0" indent="0">
              <a:spcBef>
                <a:spcPts val="0"/>
              </a:spcBef>
              <a:spcAft>
                <a:spcPts val="600"/>
              </a:spcAft>
              <a:buNone/>
            </a:pPr>
            <a:r>
              <a:rPr lang="en-US" i="1" dirty="0">
                <a:solidFill>
                  <a:srgbClr val="000000"/>
                </a:solidFill>
              </a:rPr>
              <a:t>     </a:t>
            </a:r>
            <a:r>
              <a:rPr lang="ru-RU" i="1" dirty="0">
                <a:solidFill>
                  <a:srgbClr val="000000"/>
                </a:solidFill>
              </a:rPr>
              <a:t>Изъятие должно производиться только в хорошие годы</a:t>
            </a:r>
            <a:r>
              <a:rPr lang="en-US" i="1" dirty="0">
                <a:solidFill>
                  <a:srgbClr val="000000"/>
                </a:solidFill>
              </a:rPr>
              <a:t>;</a:t>
            </a:r>
          </a:p>
          <a:p>
            <a:pPr>
              <a:spcBef>
                <a:spcPts val="0"/>
              </a:spcBef>
              <a:spcAft>
                <a:spcPts val="0"/>
              </a:spcAft>
            </a:pPr>
            <a:r>
              <a:rPr lang="en-US" sz="1800" b="0" i="0" u="none" strike="noStrike" baseline="0" dirty="0">
                <a:solidFill>
                  <a:srgbClr val="000000"/>
                </a:solidFill>
              </a:rPr>
              <a:t>Harvest quotas to be calculated on an annual basis</a:t>
            </a:r>
          </a:p>
          <a:p>
            <a:pPr marL="0" indent="0">
              <a:spcBef>
                <a:spcPts val="0"/>
              </a:spcBef>
              <a:spcAft>
                <a:spcPts val="600"/>
              </a:spcAft>
              <a:buNone/>
            </a:pPr>
            <a:r>
              <a:rPr lang="en-US" i="1" dirty="0">
                <a:solidFill>
                  <a:srgbClr val="000000"/>
                </a:solidFill>
              </a:rPr>
              <a:t>     </a:t>
            </a:r>
            <a:r>
              <a:rPr lang="ru-RU" sz="1800" b="0" i="1" u="none" strike="noStrike" baseline="0" dirty="0">
                <a:solidFill>
                  <a:srgbClr val="000000"/>
                </a:solidFill>
              </a:rPr>
              <a:t>Квоты добычи рассчитываются на ежегодной основе</a:t>
            </a:r>
            <a:r>
              <a:rPr lang="en-US" sz="1800" b="0" i="1" u="none" strike="noStrike" baseline="0" dirty="0">
                <a:solidFill>
                  <a:srgbClr val="000000"/>
                </a:solidFill>
              </a:rPr>
              <a:t>;</a:t>
            </a:r>
          </a:p>
          <a:p>
            <a:pPr>
              <a:spcBef>
                <a:spcPts val="0"/>
              </a:spcBef>
              <a:spcAft>
                <a:spcPts val="0"/>
              </a:spcAft>
            </a:pPr>
            <a:r>
              <a:rPr lang="en-US" sz="1800" b="0" i="0" u="none" strike="noStrike" baseline="0" dirty="0">
                <a:solidFill>
                  <a:srgbClr val="000000"/>
                </a:solidFill>
              </a:rPr>
              <a:t>Harvest composition to be biased towards the less productive components of the population </a:t>
            </a:r>
          </a:p>
          <a:p>
            <a:pPr marL="0" indent="0">
              <a:spcBef>
                <a:spcPts val="0"/>
              </a:spcBef>
              <a:spcAft>
                <a:spcPts val="600"/>
              </a:spcAft>
              <a:buNone/>
            </a:pPr>
            <a:r>
              <a:rPr lang="en-US" sz="1800" b="0" i="1" u="none" strike="noStrike" baseline="0" dirty="0">
                <a:solidFill>
                  <a:srgbClr val="000000"/>
                </a:solidFill>
              </a:rPr>
              <a:t>     </a:t>
            </a:r>
            <a:r>
              <a:rPr lang="ru-RU" sz="1800" b="0" i="1" u="none" strike="noStrike" baseline="0" dirty="0">
                <a:solidFill>
                  <a:srgbClr val="000000"/>
                </a:solidFill>
              </a:rPr>
              <a:t>Состав изъятия должен быть смещен в сторону менее продуктивных особей популяции</a:t>
            </a:r>
            <a:r>
              <a:rPr lang="en-US" sz="1800" b="0" i="1" u="none" strike="noStrike" baseline="0" dirty="0">
                <a:solidFill>
                  <a:srgbClr val="000000"/>
                </a:solidFill>
              </a:rPr>
              <a:t>;</a:t>
            </a:r>
            <a:endParaRPr lang="en-US" i="1" dirty="0">
              <a:solidFill>
                <a:srgbClr val="000000"/>
              </a:solidFill>
            </a:endParaRPr>
          </a:p>
          <a:p>
            <a:pPr>
              <a:spcBef>
                <a:spcPts val="0"/>
              </a:spcBef>
              <a:spcAft>
                <a:spcPts val="0"/>
              </a:spcAft>
            </a:pPr>
            <a:r>
              <a:rPr lang="en-US" sz="1800" b="0" i="0" u="none" strike="noStrike" baseline="0" dirty="0">
                <a:solidFill>
                  <a:srgbClr val="000000"/>
                </a:solidFill>
              </a:rPr>
              <a:t>Harvesting should only take place in autumn </a:t>
            </a:r>
          </a:p>
          <a:p>
            <a:pPr marL="0" indent="0">
              <a:spcBef>
                <a:spcPts val="0"/>
              </a:spcBef>
              <a:spcAft>
                <a:spcPts val="600"/>
              </a:spcAft>
              <a:buNone/>
            </a:pPr>
            <a:r>
              <a:rPr lang="en-US" sz="1800" b="0" i="1" u="none" strike="noStrike" baseline="0" dirty="0">
                <a:solidFill>
                  <a:srgbClr val="000000"/>
                </a:solidFill>
              </a:rPr>
              <a:t>     </a:t>
            </a:r>
            <a:r>
              <a:rPr lang="ru-RU" sz="1800" b="0" i="1" u="none" strike="noStrike" baseline="0" dirty="0">
                <a:solidFill>
                  <a:srgbClr val="000000"/>
                </a:solidFill>
              </a:rPr>
              <a:t>Добыча должна осуществляться только осенью</a:t>
            </a:r>
            <a:r>
              <a:rPr lang="en-US" sz="1800" b="0" i="1" u="none" strike="noStrike" baseline="0" dirty="0">
                <a:solidFill>
                  <a:srgbClr val="000000"/>
                </a:solidFill>
              </a:rPr>
              <a:t>;</a:t>
            </a:r>
          </a:p>
          <a:p>
            <a:pPr>
              <a:spcBef>
                <a:spcPts val="0"/>
              </a:spcBef>
              <a:spcAft>
                <a:spcPts val="0"/>
              </a:spcAft>
            </a:pPr>
            <a:r>
              <a:rPr lang="en-US" sz="1800" b="0" i="0" u="none" strike="noStrike" baseline="0" dirty="0">
                <a:solidFill>
                  <a:srgbClr val="000000"/>
                </a:solidFill>
              </a:rPr>
              <a:t>Harvest quotas must be adjusted to reflect poaching rates </a:t>
            </a:r>
          </a:p>
          <a:p>
            <a:pPr marL="0" indent="0">
              <a:spcBef>
                <a:spcPts val="0"/>
              </a:spcBef>
              <a:spcAft>
                <a:spcPts val="600"/>
              </a:spcAft>
              <a:buNone/>
            </a:pPr>
            <a:r>
              <a:rPr lang="en-US" sz="1800" b="0" i="1" u="none" strike="noStrike" baseline="0" dirty="0">
                <a:solidFill>
                  <a:srgbClr val="000000"/>
                </a:solidFill>
              </a:rPr>
              <a:t>     </a:t>
            </a:r>
            <a:r>
              <a:rPr lang="ru-RU" sz="1800" b="0" i="1" u="none" strike="noStrike" baseline="0" dirty="0">
                <a:solidFill>
                  <a:srgbClr val="000000"/>
                </a:solidFill>
              </a:rPr>
              <a:t>Квоты на добычу должны быть скорректированы с учетом уровня браконьерства</a:t>
            </a:r>
            <a:r>
              <a:rPr lang="en-US" sz="1800" b="0" i="1" u="none" strike="noStrike" baseline="0" dirty="0">
                <a:solidFill>
                  <a:srgbClr val="000000"/>
                </a:solidFill>
              </a:rPr>
              <a:t>;</a:t>
            </a:r>
            <a:endParaRPr lang="en-US" i="1" dirty="0">
              <a:solidFill>
                <a:srgbClr val="000000"/>
              </a:solidFill>
            </a:endParaRPr>
          </a:p>
          <a:p>
            <a:pPr>
              <a:spcBef>
                <a:spcPts val="0"/>
              </a:spcBef>
              <a:spcAft>
                <a:spcPts val="0"/>
              </a:spcAft>
            </a:pPr>
            <a:r>
              <a:rPr lang="en-US" sz="1800" b="0" i="0" u="none" strike="noStrike" baseline="0" dirty="0">
                <a:solidFill>
                  <a:srgbClr val="000000"/>
                </a:solidFill>
              </a:rPr>
              <a:t>Adaptive management should be instituted </a:t>
            </a:r>
          </a:p>
          <a:p>
            <a:pPr marL="0" indent="0">
              <a:spcBef>
                <a:spcPts val="0"/>
              </a:spcBef>
              <a:spcAft>
                <a:spcPts val="0"/>
              </a:spcAft>
              <a:buNone/>
            </a:pPr>
            <a:r>
              <a:rPr lang="en-US" sz="1800" b="0" i="1" u="none" strike="noStrike" baseline="0" dirty="0">
                <a:solidFill>
                  <a:srgbClr val="000000"/>
                </a:solidFill>
              </a:rPr>
              <a:t>     </a:t>
            </a:r>
            <a:r>
              <a:rPr lang="ru-RU" sz="1800" b="0" i="1" u="none" strike="noStrike" baseline="0" dirty="0">
                <a:solidFill>
                  <a:srgbClr val="000000"/>
                </a:solidFill>
              </a:rPr>
              <a:t>Должно быть введено адаптивное управление. </a:t>
            </a:r>
            <a:endParaRPr lang="en-US" i="1" dirty="0">
              <a:solidFill>
                <a:schemeClr val="tx1"/>
              </a:solidFill>
            </a:endParaRPr>
          </a:p>
        </p:txBody>
      </p:sp>
    </p:spTree>
    <p:extLst>
      <p:ext uri="{BB962C8B-B14F-4D97-AF65-F5344CB8AC3E}">
        <p14:creationId xmlns:p14="http://schemas.microsoft.com/office/powerpoint/2010/main" val="365809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78E13437-AC7B-4F34-869B-476133DF6E27}"/>
              </a:ext>
            </a:extLst>
          </p:cNvPr>
          <p:cNvSpPr>
            <a:spLocks noGrp="1"/>
          </p:cNvSpPr>
          <p:nvPr>
            <p:ph type="title"/>
          </p:nvPr>
        </p:nvSpPr>
        <p:spPr>
          <a:xfrm>
            <a:off x="455023" y="1110658"/>
            <a:ext cx="11174186" cy="867930"/>
          </a:xfrm>
        </p:spPr>
        <p:txBody>
          <a:bodyPr/>
          <a:lstStyle/>
          <a:p>
            <a:r>
              <a:rPr lang="en-US" sz="2800" b="1" i="0" u="none" strike="noStrike" baseline="0" dirty="0">
                <a:solidFill>
                  <a:srgbClr val="000000"/>
                </a:solidFill>
              </a:rPr>
              <a:t>Main messages: social considerations/</a:t>
            </a:r>
            <a:br>
              <a:rPr lang="en-US" sz="2800" b="1" i="0" u="none" strike="noStrike" baseline="0" dirty="0">
                <a:solidFill>
                  <a:srgbClr val="000000"/>
                </a:solidFill>
              </a:rPr>
            </a:br>
            <a:r>
              <a:rPr lang="ru-RU" sz="2800" b="1" i="0" u="none" strike="noStrike" baseline="0" dirty="0">
                <a:solidFill>
                  <a:srgbClr val="000000"/>
                </a:solidFill>
              </a:rPr>
              <a:t>Основные выводы: социальные аспекты </a:t>
            </a:r>
            <a:endParaRPr lang="en-US" sz="2800" dirty="0"/>
          </a:p>
        </p:txBody>
      </p:sp>
      <p:sp>
        <p:nvSpPr>
          <p:cNvPr id="7" name="Content Placeholder 12">
            <a:extLst>
              <a:ext uri="{FF2B5EF4-FFF2-40B4-BE49-F238E27FC236}">
                <a16:creationId xmlns:a16="http://schemas.microsoft.com/office/drawing/2014/main" id="{C8FD35EC-E425-46BF-8F9F-D2BCB782CE0F}"/>
              </a:ext>
            </a:extLst>
          </p:cNvPr>
          <p:cNvSpPr>
            <a:spLocks noGrp="1"/>
          </p:cNvSpPr>
          <p:nvPr>
            <p:ph idx="1"/>
          </p:nvPr>
        </p:nvSpPr>
        <p:spPr>
          <a:xfrm>
            <a:off x="455023" y="2203269"/>
            <a:ext cx="11266714" cy="3787914"/>
          </a:xfrm>
        </p:spPr>
        <p:txBody>
          <a:bodyPr/>
          <a:lstStyle/>
          <a:p>
            <a:pPr>
              <a:spcBef>
                <a:spcPts val="0"/>
              </a:spcBef>
              <a:spcAft>
                <a:spcPts val="0"/>
              </a:spcAft>
            </a:pPr>
            <a:r>
              <a:rPr lang="en-US" sz="1800" b="0" i="0" u="none" strike="noStrike" baseline="0" dirty="0">
                <a:solidFill>
                  <a:srgbClr val="000000"/>
                </a:solidFill>
              </a:rPr>
              <a:t>Local residents must feel positive towards saigas and sustainable use</a:t>
            </a:r>
            <a:endParaRPr lang="ru-RU" sz="1800" b="0" i="0" u="none" strike="noStrike" baseline="0" dirty="0">
              <a:solidFill>
                <a:srgbClr val="000000"/>
              </a:solidFill>
            </a:endParaRPr>
          </a:p>
          <a:p>
            <a:pPr marL="0" indent="0">
              <a:spcBef>
                <a:spcPts val="0"/>
              </a:spcBef>
              <a:spcAft>
                <a:spcPts val="0"/>
              </a:spcAft>
              <a:buNone/>
            </a:pPr>
            <a:r>
              <a:rPr lang="ru-RU" sz="1800" b="0" i="1" u="none" strike="noStrike" baseline="0" dirty="0">
                <a:solidFill>
                  <a:srgbClr val="000000"/>
                </a:solidFill>
              </a:rPr>
              <a:t>     Необходимо положительное отношение местных жителей к сайгаку и его устойчивому испол</a:t>
            </a:r>
            <a:r>
              <a:rPr lang="ru-RU" i="1" dirty="0">
                <a:solidFill>
                  <a:srgbClr val="000000"/>
                </a:solidFill>
              </a:rPr>
              <a:t>ьзованию;</a:t>
            </a:r>
            <a:endParaRPr lang="ru-RU" sz="1800" b="0" i="1" u="none" strike="noStrike" baseline="0" dirty="0">
              <a:solidFill>
                <a:srgbClr val="000000"/>
              </a:solidFill>
            </a:endParaRPr>
          </a:p>
          <a:p>
            <a:pPr marL="0" indent="0">
              <a:spcBef>
                <a:spcPts val="0"/>
              </a:spcBef>
              <a:spcAft>
                <a:spcPts val="0"/>
              </a:spcAft>
              <a:buNone/>
            </a:pPr>
            <a:endParaRPr lang="ru-RU" sz="1800" b="0" i="1" u="none" strike="noStrike" baseline="0" dirty="0">
              <a:solidFill>
                <a:srgbClr val="000000"/>
              </a:solidFill>
            </a:endParaRPr>
          </a:p>
          <a:p>
            <a:pPr>
              <a:spcBef>
                <a:spcPts val="0"/>
              </a:spcBef>
              <a:spcAft>
                <a:spcPts val="0"/>
              </a:spcAft>
            </a:pPr>
            <a:r>
              <a:rPr lang="en-US" sz="1800" b="0" i="0" u="none" strike="noStrike" baseline="0" dirty="0">
                <a:solidFill>
                  <a:srgbClr val="000000"/>
                </a:solidFill>
              </a:rPr>
              <a:t>Spatial structure must be accounted for</a:t>
            </a:r>
            <a:endParaRPr lang="ru-RU" sz="1800" b="0" i="0" u="none" strike="noStrike" baseline="0" dirty="0">
              <a:solidFill>
                <a:srgbClr val="000000"/>
              </a:solidFill>
            </a:endParaRPr>
          </a:p>
          <a:p>
            <a:pPr marL="0" indent="0">
              <a:spcBef>
                <a:spcPts val="0"/>
              </a:spcBef>
              <a:spcAft>
                <a:spcPts val="0"/>
              </a:spcAft>
              <a:buNone/>
            </a:pPr>
            <a:r>
              <a:rPr lang="ru-RU" sz="1800" b="0" i="1" u="none" strike="noStrike" baseline="0" dirty="0">
                <a:solidFill>
                  <a:srgbClr val="000000"/>
                </a:solidFill>
              </a:rPr>
              <a:t>     Необходимо учитывать пространственную структуру;</a:t>
            </a:r>
          </a:p>
          <a:p>
            <a:pPr marL="0" indent="0">
              <a:spcBef>
                <a:spcPts val="0"/>
              </a:spcBef>
              <a:spcAft>
                <a:spcPts val="0"/>
              </a:spcAft>
              <a:buNone/>
            </a:pPr>
            <a:endParaRPr lang="ru-RU" dirty="0">
              <a:solidFill>
                <a:srgbClr val="000000"/>
              </a:solidFill>
            </a:endParaRPr>
          </a:p>
          <a:p>
            <a:pPr>
              <a:spcBef>
                <a:spcPts val="0"/>
              </a:spcBef>
              <a:spcAft>
                <a:spcPts val="0"/>
              </a:spcAft>
            </a:pPr>
            <a:r>
              <a:rPr lang="en-US" sz="1800" b="0" i="0" u="none" strike="noStrike" baseline="0" dirty="0">
                <a:solidFill>
                  <a:srgbClr val="000000"/>
                </a:solidFill>
              </a:rPr>
              <a:t>Cross-scale institutions will be required</a:t>
            </a:r>
            <a:endParaRPr lang="ru-RU" sz="1800" b="0" i="0" u="none" strike="noStrike" baseline="0" dirty="0">
              <a:solidFill>
                <a:srgbClr val="000000"/>
              </a:solidFill>
            </a:endParaRPr>
          </a:p>
          <a:p>
            <a:pPr marL="0" indent="0">
              <a:spcBef>
                <a:spcPts val="0"/>
              </a:spcBef>
              <a:spcAft>
                <a:spcPts val="0"/>
              </a:spcAft>
              <a:buNone/>
            </a:pPr>
            <a:r>
              <a:rPr lang="ru-RU" sz="1800" b="0" i="1" u="none" strike="noStrike" baseline="0" dirty="0">
                <a:solidFill>
                  <a:srgbClr val="000000"/>
                </a:solidFill>
              </a:rPr>
              <a:t>     Потребуется взаимодействие различных учреждений.</a:t>
            </a:r>
            <a:endParaRPr lang="en-US" sz="1800" b="0" i="1" u="none" strike="noStrike" baseline="0" dirty="0">
              <a:solidFill>
                <a:srgbClr val="000000"/>
              </a:solidFill>
            </a:endParaRPr>
          </a:p>
        </p:txBody>
      </p:sp>
    </p:spTree>
    <p:extLst>
      <p:ext uri="{BB962C8B-B14F-4D97-AF65-F5344CB8AC3E}">
        <p14:creationId xmlns:p14="http://schemas.microsoft.com/office/powerpoint/2010/main" val="3300422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EDD39CA1-D485-4ED9-82F6-091E2988117B}"/>
              </a:ext>
            </a:extLst>
          </p:cNvPr>
          <p:cNvSpPr>
            <a:spLocks noGrp="1"/>
          </p:cNvSpPr>
          <p:nvPr>
            <p:ph type="title" idx="4294967295"/>
          </p:nvPr>
        </p:nvSpPr>
        <p:spPr>
          <a:xfrm>
            <a:off x="578662" y="987885"/>
            <a:ext cx="11174186" cy="867930"/>
          </a:xfrm>
        </p:spPr>
        <p:txBody>
          <a:bodyPr/>
          <a:lstStyle/>
          <a:p>
            <a:r>
              <a:rPr lang="en-US" sz="2800" b="1" i="0" u="none" strike="noStrike" baseline="0" dirty="0">
                <a:solidFill>
                  <a:srgbClr val="000000"/>
                </a:solidFill>
              </a:rPr>
              <a:t>Future research and policy needs </a:t>
            </a:r>
            <a:br>
              <a:rPr lang="ru-RU" sz="2800" dirty="0">
                <a:solidFill>
                  <a:srgbClr val="000000"/>
                </a:solidFill>
              </a:rPr>
            </a:br>
            <a:r>
              <a:rPr lang="ru-RU" sz="2800" dirty="0">
                <a:solidFill>
                  <a:srgbClr val="000000"/>
                </a:solidFill>
              </a:rPr>
              <a:t>Н</a:t>
            </a:r>
            <a:r>
              <a:rPr lang="ru-RU" sz="2800" b="1" i="0" u="none" strike="noStrike" baseline="0" dirty="0">
                <a:solidFill>
                  <a:srgbClr val="000000"/>
                </a:solidFill>
              </a:rPr>
              <a:t>еобходимость будущих исследований и правил </a:t>
            </a:r>
            <a:endParaRPr lang="en-US" sz="2800" dirty="0"/>
          </a:p>
        </p:txBody>
      </p:sp>
      <p:sp>
        <p:nvSpPr>
          <p:cNvPr id="4" name="Content Placeholder 12">
            <a:extLst>
              <a:ext uri="{FF2B5EF4-FFF2-40B4-BE49-F238E27FC236}">
                <a16:creationId xmlns:a16="http://schemas.microsoft.com/office/drawing/2014/main" id="{93183F06-4123-4E31-92E1-8356CF7D66AC}"/>
              </a:ext>
            </a:extLst>
          </p:cNvPr>
          <p:cNvSpPr>
            <a:spLocks noGrp="1"/>
          </p:cNvSpPr>
          <p:nvPr>
            <p:ph idx="1"/>
          </p:nvPr>
        </p:nvSpPr>
        <p:spPr>
          <a:xfrm>
            <a:off x="578663" y="1950720"/>
            <a:ext cx="11174185" cy="4584422"/>
          </a:xfrm>
        </p:spPr>
        <p:txBody>
          <a:bodyPr/>
          <a:lstStyle/>
          <a:p>
            <a:pPr marL="269875" indent="-269875">
              <a:spcBef>
                <a:spcPts val="0"/>
              </a:spcBef>
              <a:spcAft>
                <a:spcPts val="600"/>
              </a:spcAft>
              <a:buAutoNum type="arabicParenR"/>
            </a:pPr>
            <a:r>
              <a:rPr lang="en-US" dirty="0">
                <a:solidFill>
                  <a:srgbClr val="000000"/>
                </a:solidFill>
              </a:rPr>
              <a:t>The development of a comprehensive population dynamics model for each population, that can explore harvesting options. </a:t>
            </a:r>
            <a:endParaRPr lang="ru-RU" dirty="0">
              <a:solidFill>
                <a:srgbClr val="000000"/>
              </a:solidFill>
            </a:endParaRPr>
          </a:p>
          <a:p>
            <a:pPr marL="357188" indent="0">
              <a:spcBef>
                <a:spcPts val="0"/>
              </a:spcBef>
              <a:buNone/>
            </a:pPr>
            <a:r>
              <a:rPr lang="ru-RU" sz="1800" b="0" i="1" u="none" strike="noStrike" baseline="0" dirty="0">
                <a:solidFill>
                  <a:srgbClr val="000000"/>
                </a:solidFill>
              </a:rPr>
              <a:t>Разработка отдельной комплексной модели динамики каждой популяции, которая может исследовать возможности изъятия. </a:t>
            </a:r>
          </a:p>
          <a:p>
            <a:pPr marL="0" indent="0">
              <a:spcBef>
                <a:spcPts val="0"/>
              </a:spcBef>
              <a:spcAft>
                <a:spcPts val="600"/>
              </a:spcAft>
              <a:buNone/>
            </a:pPr>
            <a:r>
              <a:rPr lang="ru-RU" sz="1800" b="0" i="0" u="none" strike="noStrike" baseline="0" dirty="0">
                <a:solidFill>
                  <a:srgbClr val="1A1A1A"/>
                </a:solidFill>
              </a:rPr>
              <a:t>2) </a:t>
            </a:r>
            <a:r>
              <a:rPr lang="en-US" dirty="0">
                <a:solidFill>
                  <a:srgbClr val="1A1A1A"/>
                </a:solidFill>
              </a:rPr>
              <a:t>Exploration of the economic feasibility of different options for sustainable management. </a:t>
            </a:r>
            <a:endParaRPr lang="ru-RU" dirty="0">
              <a:solidFill>
                <a:srgbClr val="1A1A1A"/>
              </a:solidFill>
            </a:endParaRPr>
          </a:p>
          <a:p>
            <a:pPr marL="357188" indent="0">
              <a:spcBef>
                <a:spcPts val="0"/>
              </a:spcBef>
              <a:buNone/>
            </a:pPr>
            <a:r>
              <a:rPr lang="ru-RU" sz="1800" b="0" i="1" u="none" strike="noStrike" baseline="0" dirty="0">
                <a:solidFill>
                  <a:srgbClr val="1A1A1A"/>
                </a:solidFill>
              </a:rPr>
              <a:t>Исследование экономической целесообразности различных вариантов устойчивого управления. </a:t>
            </a:r>
            <a:endParaRPr lang="ru-RU" sz="1800" b="0" i="1" u="none" strike="noStrike" baseline="0" dirty="0">
              <a:solidFill>
                <a:srgbClr val="000000"/>
              </a:solidFill>
            </a:endParaRPr>
          </a:p>
          <a:p>
            <a:pPr marL="0" indent="0">
              <a:spcBef>
                <a:spcPts val="0"/>
              </a:spcBef>
              <a:spcAft>
                <a:spcPts val="600"/>
              </a:spcAft>
              <a:buNone/>
            </a:pPr>
            <a:r>
              <a:rPr lang="ru-RU" sz="1800" b="0" i="0" u="none" strike="noStrike" baseline="0" dirty="0">
                <a:solidFill>
                  <a:srgbClr val="1A1A1A"/>
                </a:solidFill>
              </a:rPr>
              <a:t>3) </a:t>
            </a:r>
            <a:r>
              <a:rPr lang="en-US" dirty="0">
                <a:solidFill>
                  <a:srgbClr val="1A1A1A"/>
                </a:solidFill>
              </a:rPr>
              <a:t>Consultation with local residents to understand their </a:t>
            </a:r>
            <a:r>
              <a:rPr lang="en-US" dirty="0" err="1">
                <a:solidFill>
                  <a:srgbClr val="1A1A1A"/>
                </a:solidFill>
              </a:rPr>
              <a:t>behaviours</a:t>
            </a:r>
            <a:r>
              <a:rPr lang="en-US" dirty="0">
                <a:solidFill>
                  <a:srgbClr val="1A1A1A"/>
                </a:solidFill>
              </a:rPr>
              <a:t> and perspectives. </a:t>
            </a:r>
            <a:endParaRPr lang="ru-RU" dirty="0">
              <a:solidFill>
                <a:srgbClr val="1A1A1A"/>
              </a:solidFill>
            </a:endParaRPr>
          </a:p>
          <a:p>
            <a:pPr marL="0" indent="357188">
              <a:spcBef>
                <a:spcPts val="0"/>
              </a:spcBef>
              <a:buNone/>
            </a:pPr>
            <a:r>
              <a:rPr lang="ru-RU" sz="1800" b="0" i="1" u="none" strike="noStrike" baseline="0" dirty="0">
                <a:solidFill>
                  <a:srgbClr val="1A1A1A"/>
                </a:solidFill>
              </a:rPr>
              <a:t>Консультации с местными жителями с целью понимания их поведения и взглядов</a:t>
            </a:r>
            <a:r>
              <a:rPr lang="ru-RU" sz="1800" b="0" i="0" u="none" strike="noStrike" baseline="0" dirty="0">
                <a:solidFill>
                  <a:srgbClr val="1A1A1A"/>
                </a:solidFill>
              </a:rPr>
              <a:t>. </a:t>
            </a:r>
            <a:endParaRPr lang="ru-RU" sz="1800" b="0" i="0" u="none" strike="noStrike" baseline="0" dirty="0">
              <a:solidFill>
                <a:srgbClr val="000000"/>
              </a:solidFill>
            </a:endParaRPr>
          </a:p>
          <a:p>
            <a:pPr marL="0" indent="0">
              <a:spcBef>
                <a:spcPts val="0"/>
              </a:spcBef>
              <a:spcAft>
                <a:spcPts val="600"/>
              </a:spcAft>
              <a:buNone/>
            </a:pPr>
            <a:r>
              <a:rPr lang="ru-RU" sz="1800" b="0" i="0" u="none" strike="noStrike" baseline="0" dirty="0">
                <a:solidFill>
                  <a:srgbClr val="1A1A1A"/>
                </a:solidFill>
              </a:rPr>
              <a:t>4) </a:t>
            </a:r>
            <a:r>
              <a:rPr lang="en-US" dirty="0">
                <a:solidFill>
                  <a:srgbClr val="1A1A1A"/>
                </a:solidFill>
              </a:rPr>
              <a:t>Development of a plan for adaptive management at the population level. </a:t>
            </a:r>
            <a:endParaRPr lang="ru-RU" dirty="0">
              <a:solidFill>
                <a:srgbClr val="1A1A1A"/>
              </a:solidFill>
            </a:endParaRPr>
          </a:p>
          <a:p>
            <a:pPr marL="0" indent="357188">
              <a:spcBef>
                <a:spcPts val="0"/>
              </a:spcBef>
              <a:buNone/>
            </a:pPr>
            <a:r>
              <a:rPr lang="ru-RU" sz="1800" b="0" i="1" u="none" strike="noStrike" baseline="0" dirty="0">
                <a:solidFill>
                  <a:srgbClr val="1A1A1A"/>
                </a:solidFill>
              </a:rPr>
              <a:t>Разработка плана адаптивного управления на популяционном уровне.</a:t>
            </a:r>
            <a:endParaRPr lang="ru-RU" sz="1800" b="0" i="1" u="none" strike="noStrike" baseline="0" dirty="0">
              <a:solidFill>
                <a:srgbClr val="000000"/>
              </a:solidFill>
            </a:endParaRPr>
          </a:p>
        </p:txBody>
      </p:sp>
    </p:spTree>
    <p:extLst>
      <p:ext uri="{BB962C8B-B14F-4D97-AF65-F5344CB8AC3E}">
        <p14:creationId xmlns:p14="http://schemas.microsoft.com/office/powerpoint/2010/main" val="29334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32A09555-5C4B-40EB-ABAC-4E3E7B516F03}"/>
              </a:ext>
            </a:extLst>
          </p:cNvPr>
          <p:cNvSpPr>
            <a:spLocks noGrp="1"/>
          </p:cNvSpPr>
          <p:nvPr>
            <p:ph idx="1"/>
          </p:nvPr>
        </p:nvSpPr>
        <p:spPr>
          <a:xfrm>
            <a:off x="446315" y="1463040"/>
            <a:ext cx="11231879" cy="4770098"/>
          </a:xfrm>
        </p:spPr>
        <p:txBody>
          <a:bodyPr/>
          <a:lstStyle/>
          <a:p>
            <a:pPr marL="0" indent="0">
              <a:spcBef>
                <a:spcPts val="0"/>
              </a:spcBef>
              <a:spcAft>
                <a:spcPts val="600"/>
              </a:spcAft>
              <a:buNone/>
            </a:pPr>
            <a:r>
              <a:rPr lang="ru-RU" sz="1800" b="0" i="0" u="none" strike="noStrike" baseline="0" dirty="0">
                <a:solidFill>
                  <a:srgbClr val="1A1A1A"/>
                </a:solidFill>
              </a:rPr>
              <a:t>5) </a:t>
            </a:r>
            <a:r>
              <a:rPr lang="en-US" dirty="0">
                <a:solidFill>
                  <a:srgbClr val="1A1A1A"/>
                </a:solidFill>
              </a:rPr>
              <a:t>Deciding on a suitable legislative and regulatory structure</a:t>
            </a:r>
            <a:r>
              <a:rPr lang="ru-RU" dirty="0">
                <a:solidFill>
                  <a:srgbClr val="1A1A1A"/>
                </a:solidFill>
              </a:rPr>
              <a:t>.</a:t>
            </a:r>
          </a:p>
          <a:p>
            <a:pPr marL="0" indent="357188">
              <a:spcBef>
                <a:spcPts val="0"/>
              </a:spcBef>
              <a:buNone/>
            </a:pPr>
            <a:r>
              <a:rPr lang="ru-RU" sz="1800" b="0" i="1" u="none" strike="noStrike" baseline="0" dirty="0">
                <a:solidFill>
                  <a:srgbClr val="1A1A1A"/>
                </a:solidFill>
              </a:rPr>
              <a:t>Выбор подходящей законодательной и регулирующей структуры. </a:t>
            </a:r>
            <a:endParaRPr lang="ru-RU" sz="1800" b="0" i="1" u="none" strike="noStrike" baseline="0" dirty="0">
              <a:solidFill>
                <a:srgbClr val="000000"/>
              </a:solidFill>
            </a:endParaRPr>
          </a:p>
          <a:p>
            <a:pPr marL="0" indent="0">
              <a:spcBef>
                <a:spcPts val="0"/>
              </a:spcBef>
              <a:spcAft>
                <a:spcPts val="600"/>
              </a:spcAft>
              <a:buNone/>
            </a:pPr>
            <a:r>
              <a:rPr lang="ru-RU" sz="1800" b="0" i="0" u="none" strike="noStrike" baseline="0" dirty="0">
                <a:solidFill>
                  <a:srgbClr val="1A1A1A"/>
                </a:solidFill>
              </a:rPr>
              <a:t>6) </a:t>
            </a:r>
            <a:r>
              <a:rPr lang="en-US" dirty="0">
                <a:solidFill>
                  <a:srgbClr val="1A1A1A"/>
                </a:solidFill>
              </a:rPr>
              <a:t>Continued investment in ongoing monitoring of the system.</a:t>
            </a:r>
            <a:endParaRPr lang="ru-RU" dirty="0">
              <a:solidFill>
                <a:srgbClr val="1A1A1A"/>
              </a:solidFill>
            </a:endParaRPr>
          </a:p>
          <a:p>
            <a:pPr marL="0" indent="357188">
              <a:spcBef>
                <a:spcPts val="0"/>
              </a:spcBef>
              <a:buNone/>
            </a:pPr>
            <a:r>
              <a:rPr lang="ru-RU" sz="1800" b="0" i="1" u="none" strike="noStrike" baseline="0" dirty="0">
                <a:solidFill>
                  <a:srgbClr val="1A1A1A"/>
                </a:solidFill>
              </a:rPr>
              <a:t>Регулярные инвестиции в постоянный мониторинг системы. </a:t>
            </a:r>
            <a:endParaRPr lang="ru-RU" sz="1800" b="0" i="1" u="none" strike="noStrike" baseline="0" dirty="0">
              <a:solidFill>
                <a:srgbClr val="000000"/>
              </a:solidFill>
            </a:endParaRPr>
          </a:p>
          <a:p>
            <a:pPr marL="0" indent="0">
              <a:spcBef>
                <a:spcPts val="0"/>
              </a:spcBef>
              <a:buNone/>
            </a:pPr>
            <a:r>
              <a:rPr lang="ru-RU" sz="1800" b="0" i="0" u="none" strike="noStrike" baseline="0" dirty="0">
                <a:solidFill>
                  <a:srgbClr val="1A1A1A"/>
                </a:solidFill>
              </a:rPr>
              <a:t>7) </a:t>
            </a:r>
            <a:r>
              <a:rPr lang="en-US" dirty="0">
                <a:solidFill>
                  <a:srgbClr val="1A1A1A"/>
                </a:solidFill>
              </a:rPr>
              <a:t>Understanding and control of demand for saiga products </a:t>
            </a:r>
            <a:endParaRPr lang="ru-RU" dirty="0">
              <a:solidFill>
                <a:srgbClr val="1A1A1A"/>
              </a:solidFill>
            </a:endParaRPr>
          </a:p>
          <a:p>
            <a:pPr marL="0" indent="357188">
              <a:spcBef>
                <a:spcPts val="0"/>
              </a:spcBef>
              <a:buNone/>
            </a:pPr>
            <a:r>
              <a:rPr lang="ru-RU" sz="1800" b="0" i="1" u="none" strike="noStrike" baseline="0" dirty="0">
                <a:solidFill>
                  <a:srgbClr val="1A1A1A"/>
                </a:solidFill>
              </a:rPr>
              <a:t>Понимание и контроль спроса на продукцию из сайгака. </a:t>
            </a:r>
            <a:endParaRPr lang="ru-RU" sz="1800" b="0" i="1" u="none" strike="noStrike" baseline="0" dirty="0">
              <a:solidFill>
                <a:srgbClr val="000000"/>
              </a:solidFill>
            </a:endParaRPr>
          </a:p>
          <a:p>
            <a:pPr marL="0" indent="0">
              <a:spcBef>
                <a:spcPts val="0"/>
              </a:spcBef>
              <a:spcAft>
                <a:spcPts val="600"/>
              </a:spcAft>
              <a:buNone/>
            </a:pPr>
            <a:r>
              <a:rPr lang="ru-RU" sz="1800" b="0" i="0" u="none" strike="noStrike" baseline="0" dirty="0">
                <a:solidFill>
                  <a:srgbClr val="1A1A1A"/>
                </a:solidFill>
              </a:rPr>
              <a:t>8) </a:t>
            </a:r>
            <a:r>
              <a:rPr lang="en-US" dirty="0">
                <a:solidFill>
                  <a:srgbClr val="1A1A1A"/>
                </a:solidFill>
              </a:rPr>
              <a:t>Control of stockpiles in consumer countries</a:t>
            </a:r>
            <a:r>
              <a:rPr lang="ru-RU" dirty="0">
                <a:solidFill>
                  <a:srgbClr val="1A1A1A"/>
                </a:solidFill>
              </a:rPr>
              <a:t>.</a:t>
            </a:r>
          </a:p>
          <a:p>
            <a:pPr marL="0" indent="357188">
              <a:spcBef>
                <a:spcPts val="0"/>
              </a:spcBef>
              <a:buNone/>
            </a:pPr>
            <a:r>
              <a:rPr lang="ru-RU" sz="1800" b="0" i="1" u="none" strike="noStrike" baseline="0" dirty="0">
                <a:solidFill>
                  <a:srgbClr val="1A1A1A"/>
                </a:solidFill>
              </a:rPr>
              <a:t>Контроль запасов в странах-потребителях. </a:t>
            </a:r>
            <a:endParaRPr lang="ru-RU" sz="1800" b="0" i="1" u="none" strike="noStrike" baseline="0" dirty="0">
              <a:solidFill>
                <a:srgbClr val="000000"/>
              </a:solidFill>
            </a:endParaRPr>
          </a:p>
          <a:p>
            <a:pPr marL="0" indent="0">
              <a:spcBef>
                <a:spcPts val="0"/>
              </a:spcBef>
              <a:spcAft>
                <a:spcPts val="600"/>
              </a:spcAft>
              <a:buNone/>
            </a:pPr>
            <a:r>
              <a:rPr lang="ru-RU" sz="1800" b="0" i="0" u="none" strike="noStrike" baseline="0" dirty="0">
                <a:solidFill>
                  <a:srgbClr val="1A1A1A"/>
                </a:solidFill>
              </a:rPr>
              <a:t>9) </a:t>
            </a:r>
            <a:r>
              <a:rPr lang="en-US" dirty="0">
                <a:solidFill>
                  <a:srgbClr val="1A1A1A"/>
                </a:solidFill>
              </a:rPr>
              <a:t>Investigation of the potential for non-consumptive sustainable uses.</a:t>
            </a:r>
            <a:endParaRPr lang="ru-RU" dirty="0">
              <a:solidFill>
                <a:srgbClr val="1A1A1A"/>
              </a:solidFill>
            </a:endParaRPr>
          </a:p>
          <a:p>
            <a:pPr marL="0" indent="357188">
              <a:spcBef>
                <a:spcPts val="0"/>
              </a:spcBef>
              <a:buNone/>
            </a:pPr>
            <a:r>
              <a:rPr lang="ru-RU" sz="1800" b="0" i="1" u="none" strike="noStrike" baseline="0" dirty="0">
                <a:solidFill>
                  <a:srgbClr val="1A1A1A"/>
                </a:solidFill>
              </a:rPr>
              <a:t>Исследование потенциала непотребительского устойчивого использования. </a:t>
            </a:r>
            <a:endParaRPr lang="ru-RU" sz="1800" b="0" i="1" u="none" strike="noStrike" baseline="0" dirty="0">
              <a:solidFill>
                <a:srgbClr val="000000"/>
              </a:solidFill>
            </a:endParaRPr>
          </a:p>
          <a:p>
            <a:endParaRPr lang="ru-RU" dirty="0"/>
          </a:p>
        </p:txBody>
      </p:sp>
    </p:spTree>
    <p:extLst>
      <p:ext uri="{BB962C8B-B14F-4D97-AF65-F5344CB8AC3E}">
        <p14:creationId xmlns:p14="http://schemas.microsoft.com/office/powerpoint/2010/main" val="13549481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5e13aee6-a166-4273-bf9d-0067cd857b5d"/>
</p:tagLst>
</file>

<file path=ppt/theme/theme1.xml><?xml version="1.0" encoding="utf-8"?>
<a:theme xmlns:a="http://schemas.openxmlformats.org/drawingml/2006/main" name="Office Theme">
  <a:themeElements>
    <a:clrScheme name="MSFT_01">
      <a:dk1>
        <a:sysClr val="windowText" lastClr="000000"/>
      </a:dk1>
      <a:lt1>
        <a:sysClr val="window" lastClr="FFFFFF"/>
      </a:lt1>
      <a:dk2>
        <a:srgbClr val="3F3F3F"/>
      </a:dk2>
      <a:lt2>
        <a:srgbClr val="FFFFFF"/>
      </a:lt2>
      <a:accent1>
        <a:srgbClr val="01C6FD"/>
      </a:accent1>
      <a:accent2>
        <a:srgbClr val="067F9C"/>
      </a:accent2>
      <a:accent3>
        <a:srgbClr val="014E52"/>
      </a:accent3>
      <a:accent4>
        <a:srgbClr val="ED7D31"/>
      </a:accent4>
      <a:accent5>
        <a:srgbClr val="79AE02"/>
      </a:accent5>
      <a:accent6>
        <a:srgbClr val="0070C0"/>
      </a:accent6>
      <a:hlink>
        <a:srgbClr val="01C6FD"/>
      </a:hlink>
      <a:folHlink>
        <a:srgbClr val="954F72"/>
      </a:folHlink>
    </a:clrScheme>
    <a:fontScheme name="MSFT_01">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Minimalist_Template_03_CA - v7" id="{215D63C3-B139-4AD7-9F60-51396BC82D2C}" vid="{FAE53EBD-DCD0-4C4A-8B10-EB06EA2364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7D8A4B1-1036-4F2B-9C1A-A86F68D314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0439D9-8631-4FC1-BCE0-1BDB23425EE1}">
  <ds:schemaRefs>
    <ds:schemaRef ds:uri="http://schemas.microsoft.com/office/2006/documentManagement/types"/>
    <ds:schemaRef ds:uri="http://purl.org/dc/elements/1.1/"/>
    <ds:schemaRef ds:uri="http://purl.org/dc/dcmitype/"/>
    <ds:schemaRef ds:uri="6dc4bcd6-49db-4c07-9060-8acfc67cef9f"/>
    <ds:schemaRef ds:uri="http://schemas.microsoft.com/sharepoint/v3"/>
    <ds:schemaRef ds:uri="http://purl.org/dc/terms/"/>
    <ds:schemaRef ds:uri="http://schemas.microsoft.com/office/2006/metadata/properties"/>
    <ds:schemaRef ds:uri="fb0879af-3eba-417a-a55a-ffe6dcd6ca77"/>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723BE856-B6C2-4675-AE16-47A27D415D4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Ocean presentation</Template>
  <TotalTime>0</TotalTime>
  <Words>1014</Words>
  <Application>Microsoft Office PowerPoint</Application>
  <PresentationFormat>Широкоэкранный</PresentationFormat>
  <Paragraphs>125</Paragraphs>
  <Slides>10</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Century Gothic</vt:lpstr>
      <vt:lpstr>Tahoma</vt:lpstr>
      <vt:lpstr>Office Theme</vt:lpstr>
      <vt:lpstr>Презентация PowerPoint</vt:lpstr>
      <vt:lpstr>List of authors and organizations/Список авторов и организаций</vt:lpstr>
      <vt:lpstr>Aim/Цель</vt:lpstr>
      <vt:lpstr>Chapters/Главы</vt:lpstr>
      <vt:lpstr>Population trends over time for each of the five saiga populations/ Динамика численности для пяти популяций</vt:lpstr>
      <vt:lpstr>Main messages: biological considerations/ Основные выводы: биологические соображения </vt:lpstr>
      <vt:lpstr>Main messages: social considerations/ Основные выводы: социальные аспекты </vt:lpstr>
      <vt:lpstr>Future research and policy needs  Необходимость будущих исследований и правил </vt:lpstr>
      <vt:lpstr>Презентация PowerPoint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2018-09-07T09:26:58Z</dcterms:created>
  <dcterms:modified xsi:type="dcterms:W3CDTF">2021-09-29T07:57:32Z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