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1"/>
  </p:notesMasterIdLst>
  <p:handoutMasterIdLst>
    <p:handoutMasterId r:id="rId12"/>
  </p:handoutMasterIdLst>
  <p:sldIdLst>
    <p:sldId id="256" r:id="rId5"/>
    <p:sldId id="429" r:id="rId6"/>
    <p:sldId id="295" r:id="rId7"/>
    <p:sldId id="300" r:id="rId8"/>
    <p:sldId id="430" r:id="rId9"/>
    <p:sldId id="269" r:id="rId10"/>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56"/>
            <p14:sldId id="429"/>
            <p14:sldId id="295"/>
            <p14:sldId id="300"/>
            <p14:sldId id="430"/>
            <p14:sldId id="2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72"/>
    <a:srgbClr val="79AE02"/>
    <a:srgbClr val="01C6FD"/>
    <a:srgbClr val="0D5601"/>
    <a:srgbClr val="014493"/>
    <a:srgbClr val="067F9C"/>
    <a:srgbClr val="014E52"/>
    <a:srgbClr val="0C596D"/>
    <a:srgbClr val="03556D"/>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92" autoAdjust="0"/>
    <p:restoredTop sz="99655" autoAdjust="0"/>
  </p:normalViewPr>
  <p:slideViewPr>
    <p:cSldViewPr snapToGrid="0">
      <p:cViewPr varScale="1">
        <p:scale>
          <a:sx n="200" d="100"/>
          <a:sy n="200" d="100"/>
        </p:scale>
        <p:origin x="1472" y="160"/>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gs" Target="tags/tag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9/26/21</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26/09/2021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IOSEA Marine Turtle MOU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 regional meetings of the Marine Turtle Task Forces are instrumental in the implementation of the MOU.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of the 4 MTTFs met in 2017 and 2018. The report for the NIO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CITES Secretariat in close cooperation with CMS IOSEA secretariat and Advisory Committee compiled and analyzed data on legal and illegal trade international and domestic trade in marine turtles. The process was supported by implementing agencies, such as TRAFFIC and WWF with the financial support from Australia via CMS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The preliminary report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report should be available on November 23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2018.</a:t>
            </a:r>
          </a:p>
          <a:p>
            <a:endParaRPr lang="en-US" dirty="0"/>
          </a:p>
          <a:p>
            <a:endParaRPr lang="en-US" b="1" dirty="0"/>
          </a:p>
          <a:p>
            <a:r>
              <a:rPr lang="en-US" b="1" dirty="0"/>
              <a:t>Dugong MOU – IKI project </a:t>
            </a:r>
          </a:p>
          <a:p>
            <a:pPr marL="171450" indent="-171450">
              <a:buFont typeface="Arial" panose="020B0604020202020204" pitchFamily="34" charset="0"/>
              <a:buChar char="•"/>
            </a:pPr>
            <a:r>
              <a:rPr lang="en-US" dirty="0"/>
              <a:t>Continuing to revise IKI project based on feedback. </a:t>
            </a:r>
          </a:p>
          <a:p>
            <a:pPr marL="628650" lvl="1" indent="-171450">
              <a:buFont typeface="Arial" panose="020B0604020202020204" pitchFamily="34" charset="0"/>
              <a:buChar char="•"/>
            </a:pPr>
            <a:r>
              <a:rPr lang="en-US" dirty="0"/>
              <a:t>Don’t anticipate any major revisions.</a:t>
            </a:r>
          </a:p>
          <a:p>
            <a:pPr marL="628650" lvl="1" indent="-171450">
              <a:buFont typeface="Arial" panose="020B0604020202020204" pitchFamily="34" charset="0"/>
              <a:buChar char="•"/>
            </a:pPr>
            <a:r>
              <a:rPr lang="en-US" dirty="0"/>
              <a:t>Hope to have submitted to BMU for final approval before the end of this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GB"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DE" dirty="0"/>
          </a:p>
        </p:txBody>
      </p:sp>
      <p:sp>
        <p:nvSpPr>
          <p:cNvPr id="4" name="Slide Number Placeholder 3"/>
          <p:cNvSpPr>
            <a:spLocks noGrp="1"/>
          </p:cNvSpPr>
          <p:nvPr>
            <p:ph type="sldNum" sz="quarter" idx="10"/>
          </p:nvPr>
        </p:nvSpPr>
        <p:spPr/>
        <p:txBody>
          <a:bodyPr/>
          <a:lstStyle/>
          <a:p>
            <a:fld id="{F6DE8F2A-B3D4-43F2-B39B-CD77F64A1950}" type="slidenum">
              <a:rPr lang="en-GB" smtClean="0"/>
              <a:t>3</a:t>
            </a:fld>
            <a:endParaRPr lang="en-GB" dirty="0"/>
          </a:p>
        </p:txBody>
      </p:sp>
    </p:spTree>
    <p:extLst>
      <p:ext uri="{BB962C8B-B14F-4D97-AF65-F5344CB8AC3E}">
        <p14:creationId xmlns:p14="http://schemas.microsoft.com/office/powerpoint/2010/main" val="323045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4" name="Picture 13">
            <a:extLst>
              <a:ext uri="{FF2B5EF4-FFF2-40B4-BE49-F238E27FC236}">
                <a16:creationId xmlns:a16="http://schemas.microsoft.com/office/drawing/2014/main" id="{2087A7A0-38B1-4663-9678-2D53D7F95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DD011EFA-0164-4A1F-9E12-4E60D14506A0}"/>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id="{31C4B7CC-6249-41CD-8E4C-AF3541184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5" name="Text Placeholder 3">
            <a:extLst>
              <a:ext uri="{FF2B5EF4-FFF2-40B4-BE49-F238E27FC236}">
                <a16:creationId xmlns:a16="http://schemas.microsoft.com/office/drawing/2014/main" id="{FD03AF12-1335-4D5B-B8C0-FDB18AD87429}"/>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6" name="Picture 15">
            <a:extLst>
              <a:ext uri="{FF2B5EF4-FFF2-40B4-BE49-F238E27FC236}">
                <a16:creationId xmlns:a16="http://schemas.microsoft.com/office/drawing/2014/main" id="{AEC0B9D2-B814-442D-8DE0-4E88313D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7488839A-F86E-471C-8C39-6DC6714EBEA5}"/>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67DC2A-CB3D-4FC9-8B3F-E5E573CAF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7" name="Text Placeholder 3">
            <a:extLst>
              <a:ext uri="{FF2B5EF4-FFF2-40B4-BE49-F238E27FC236}">
                <a16:creationId xmlns:a16="http://schemas.microsoft.com/office/drawing/2014/main" id="{6F449F3D-3704-4755-ACF6-EA5D84EA30BC}"/>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Second Meeting of the Signatories to the Bukhara Deer MOU (MOS2)</a:t>
            </a:r>
          </a:p>
          <a:p>
            <a:pPr>
              <a:spcBef>
                <a:spcPts val="0"/>
              </a:spcBef>
            </a:pPr>
            <a:r>
              <a:rPr lang="en-US" sz="2000" b="0" dirty="0">
                <a:solidFill>
                  <a:srgbClr val="0D5601"/>
                </a:solidFill>
              </a:rPr>
              <a:t>19-22 October 2020 </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1" name="Picture 10">
            <a:extLst>
              <a:ext uri="{FF2B5EF4-FFF2-40B4-BE49-F238E27FC236}">
                <a16:creationId xmlns:a16="http://schemas.microsoft.com/office/drawing/2014/main" id="{8771FD7F-33C1-4AD5-9005-F793B3907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8" name="Text Placeholder 3">
            <a:extLst>
              <a:ext uri="{FF2B5EF4-FFF2-40B4-BE49-F238E27FC236}">
                <a16:creationId xmlns:a16="http://schemas.microsoft.com/office/drawing/2014/main" id="{3ABCE1A3-DA03-41EA-8D9A-37CC4C2F6CE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7539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id="{28B34C0F-55D9-4E59-AEA3-6DC2A75C739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pic>
        <p:nvPicPr>
          <p:cNvPr id="6" name="Picture 5">
            <a:extLst>
              <a:ext uri="{FF2B5EF4-FFF2-40B4-BE49-F238E27FC236}">
                <a16:creationId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6791B8EB-102F-45CD-9CA6-614808B73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6" name="Text Placeholder 3">
            <a:extLst>
              <a:ext uri="{FF2B5EF4-FFF2-40B4-BE49-F238E27FC236}">
                <a16:creationId xmlns:a16="http://schemas.microsoft.com/office/drawing/2014/main" id="{140D2545-11AF-4A51-8595-C39D260EC901}"/>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to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pic>
        <p:nvPicPr>
          <p:cNvPr id="17" name="Picture 16">
            <a:extLst>
              <a:ext uri="{FF2B5EF4-FFF2-40B4-BE49-F238E27FC236}">
                <a16:creationId xmlns:a16="http://schemas.microsoft.com/office/drawing/2014/main" id="{58937490-E5FE-4FC9-9541-A10D40E43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1" name="Text Placeholder 3">
            <a:extLst>
              <a:ext uri="{FF2B5EF4-FFF2-40B4-BE49-F238E27FC236}">
                <a16:creationId xmlns:a16="http://schemas.microsoft.com/office/drawing/2014/main" id="{8B3D77BF-D7FB-491A-87A9-BD0B92EBDC28}"/>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8A80946A-EC31-40BC-91D6-2ED57B30103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id="{F5119C55-615E-4295-A0E6-41D0922A6D9B}"/>
              </a:ext>
            </a:extLst>
          </p:cNvPr>
          <p:cNvPicPr>
            <a:picLocks noChangeAspect="1"/>
          </p:cNvPicPr>
          <p:nvPr userDrawn="1"/>
        </p:nvPicPr>
        <p:blipFill>
          <a:blip r:embed="rId24"/>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62F374-1ED9-4D27-A55B-F7F03A27DC7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106878" y="0"/>
            <a:ext cx="12409714" cy="4504195"/>
          </a:xfrm>
        </p:spPr>
      </p:pic>
      <p:sp>
        <p:nvSpPr>
          <p:cNvPr id="5" name="Title 2">
            <a:extLst>
              <a:ext uri="{FF2B5EF4-FFF2-40B4-BE49-F238E27FC236}">
                <a16:creationId xmlns:a16="http://schemas.microsoft.com/office/drawing/2014/main" id="{EB9EFBF6-8BD5-452F-88C7-42D5F2D2DEDC}"/>
              </a:ext>
            </a:extLst>
          </p:cNvPr>
          <p:cNvSpPr txBox="1">
            <a:spLocks/>
          </p:cNvSpPr>
          <p:nvPr/>
        </p:nvSpPr>
        <p:spPr>
          <a:xfrm>
            <a:off x="292929" y="278648"/>
            <a:ext cx="9666514" cy="7017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r>
              <a:rPr lang="en-US" dirty="0">
                <a:solidFill>
                  <a:schemeClr val="bg1"/>
                </a:solidFill>
              </a:rPr>
              <a:t>Convention on Migratory Species</a:t>
            </a:r>
          </a:p>
        </p:txBody>
      </p:sp>
      <p:sp>
        <p:nvSpPr>
          <p:cNvPr id="6" name="Text Placeholder 3">
            <a:extLst>
              <a:ext uri="{FF2B5EF4-FFF2-40B4-BE49-F238E27FC236}">
                <a16:creationId xmlns:a16="http://schemas.microsoft.com/office/drawing/2014/main" id="{B38AD1B8-4957-43BC-82A0-35BB897DBD35}"/>
              </a:ext>
            </a:extLst>
          </p:cNvPr>
          <p:cNvSpPr txBox="1">
            <a:spLocks/>
          </p:cNvSpPr>
          <p:nvPr/>
        </p:nvSpPr>
        <p:spPr>
          <a:xfrm>
            <a:off x="328547" y="1025851"/>
            <a:ext cx="12093043" cy="82022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700" b="1" dirty="0">
                <a:solidFill>
                  <a:schemeClr val="bg1"/>
                </a:solidFill>
              </a:rPr>
              <a:t>The Fourth Meeting of Signatories to the Saiga MOU</a:t>
            </a:r>
          </a:p>
          <a:p>
            <a:pPr>
              <a:spcBef>
                <a:spcPts val="600"/>
              </a:spcBef>
            </a:pPr>
            <a:r>
              <a:rPr lang="en-US" sz="2000" b="1" dirty="0">
                <a:solidFill>
                  <a:schemeClr val="bg1"/>
                </a:solidFill>
              </a:rPr>
              <a:t>28-29 September 2021, Russian Federation, online meeting</a:t>
            </a:r>
            <a:endParaRPr lang="en-US" dirty="0">
              <a:solidFill>
                <a:schemeClr val="bg1"/>
              </a:solidFill>
            </a:endParaRPr>
          </a:p>
        </p:txBody>
      </p:sp>
      <p:sp>
        <p:nvSpPr>
          <p:cNvPr id="9" name="Title 50">
            <a:extLst>
              <a:ext uri="{FF2B5EF4-FFF2-40B4-BE49-F238E27FC236}">
                <a16:creationId xmlns:a16="http://schemas.microsoft.com/office/drawing/2014/main" id="{EFB3D109-19B9-4DC1-8A61-C197536D3F16}"/>
              </a:ext>
            </a:extLst>
          </p:cNvPr>
          <p:cNvSpPr txBox="1">
            <a:spLocks/>
          </p:cNvSpPr>
          <p:nvPr/>
        </p:nvSpPr>
        <p:spPr>
          <a:xfrm>
            <a:off x="642801" y="4669252"/>
            <a:ext cx="10607040" cy="1292067"/>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GB" sz="4000" dirty="0"/>
              <a:t>CONSERVATION STATUS AND MOU IMPLEMENTATION: OVERVIEW</a:t>
            </a:r>
            <a:endParaRPr lang="en-US" sz="4000" dirty="0"/>
          </a:p>
        </p:txBody>
      </p:sp>
      <p:sp>
        <p:nvSpPr>
          <p:cNvPr id="8" name="Line 8">
            <a:extLst>
              <a:ext uri="{FF2B5EF4-FFF2-40B4-BE49-F238E27FC236}">
                <a16:creationId xmlns:a16="http://schemas.microsoft.com/office/drawing/2014/main" id="{D30BBA71-C6C4-4735-AA6D-8E84D608AF93}"/>
              </a:ext>
            </a:extLst>
          </p:cNvPr>
          <p:cNvSpPr>
            <a:spLocks noChangeShapeType="1"/>
          </p:cNvSpPr>
          <p:nvPr/>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FB5524CF-3975-49A1-919C-28BF3EEE0366}"/>
              </a:ext>
            </a:extLst>
          </p:cNvPr>
          <p:cNvSpPr>
            <a:spLocks noChangeShapeType="1"/>
          </p:cNvSpPr>
          <p:nvPr/>
        </p:nvSpPr>
        <p:spPr bwMode="auto">
          <a:xfrm>
            <a:off x="9430419" y="6554919"/>
            <a:ext cx="543760"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9B409A09-B66C-416D-B0CB-877B8CC4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3" name="Picture 2" descr="A close up of a logo&#10;&#10;Description automatically generated">
            <a:extLst>
              <a:ext uri="{FF2B5EF4-FFF2-40B4-BE49-F238E27FC236}">
                <a16:creationId xmlns:a16="http://schemas.microsoft.com/office/drawing/2014/main" id="{36EF8499-560C-451F-B56C-A18E188624AA}"/>
              </a:ext>
            </a:extLst>
          </p:cNvPr>
          <p:cNvPicPr>
            <a:picLocks noChangeAspect="1"/>
          </p:cNvPicPr>
          <p:nvPr/>
        </p:nvPicPr>
        <p:blipFill>
          <a:blip r:embed="rId4"/>
          <a:stretch>
            <a:fillRect/>
          </a:stretch>
        </p:blipFill>
        <p:spPr>
          <a:xfrm>
            <a:off x="10076892" y="6340647"/>
            <a:ext cx="481257" cy="481257"/>
          </a:xfrm>
          <a:prstGeom prst="rect">
            <a:avLst/>
          </a:prstGeom>
        </p:spPr>
      </p:pic>
      <p:sp>
        <p:nvSpPr>
          <p:cNvPr id="2" name="Rectangle 1">
            <a:extLst>
              <a:ext uri="{FF2B5EF4-FFF2-40B4-BE49-F238E27FC236}">
                <a16:creationId xmlns:a16="http://schemas.microsoft.com/office/drawing/2014/main" id="{B786C591-E71B-004C-8685-BF92D5E4A1E7}"/>
              </a:ext>
            </a:extLst>
          </p:cNvPr>
          <p:cNvSpPr/>
          <p:nvPr/>
        </p:nvSpPr>
        <p:spPr>
          <a:xfrm>
            <a:off x="642801" y="5890522"/>
            <a:ext cx="11260485" cy="430887"/>
          </a:xfrm>
          <a:prstGeom prst="rect">
            <a:avLst/>
          </a:prstGeom>
        </p:spPr>
        <p:txBody>
          <a:bodyPr wrap="square">
            <a:spAutoFit/>
          </a:bodyPr>
          <a:lstStyle/>
          <a:p>
            <a:r>
              <a:rPr lang="en-GB" sz="2200" b="1" dirty="0"/>
              <a:t>B. Buuveibaatar, Wildlife Conservation Society / Saiga Conservation Alliance</a:t>
            </a:r>
            <a:endParaRPr lang="en-US" sz="2200" b="1" dirty="0"/>
          </a:p>
        </p:txBody>
      </p:sp>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noChangeAspect="1"/>
          </p:cNvPicPr>
          <p:nvPr/>
        </p:nvPicPr>
        <p:blipFill rotWithShape="1">
          <a:blip r:embed="rId2">
            <a:extLst>
              <a:ext uri="{28A0092B-C50C-407E-A947-70E740481C1C}">
                <a14:useLocalDpi xmlns:a14="http://schemas.microsoft.com/office/drawing/2010/main" val="0"/>
              </a:ext>
            </a:extLst>
          </a:blip>
          <a:srcRect l="5000" t="10396" r="8333" b="21801"/>
          <a:stretch/>
        </p:blipFill>
        <p:spPr>
          <a:xfrm>
            <a:off x="370248" y="1767814"/>
            <a:ext cx="8782812" cy="4915791"/>
          </a:xfrm>
          <a:prstGeom prst="rect">
            <a:avLst/>
          </a:prstGeom>
        </p:spPr>
      </p:pic>
      <p:sp>
        <p:nvSpPr>
          <p:cNvPr id="5" name="Rectangle 13"/>
          <p:cNvSpPr>
            <a:spLocks noChangeArrowheads="1"/>
          </p:cNvSpPr>
          <p:nvPr/>
        </p:nvSpPr>
        <p:spPr bwMode="auto">
          <a:xfrm>
            <a:off x="6937096" y="5530780"/>
            <a:ext cx="1909112"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b="1" dirty="0">
                <a:solidFill>
                  <a:schemeClr val="bg1"/>
                </a:solidFill>
                <a:latin typeface="Cambria" pitchFamily="18" charset="0"/>
              </a:rPr>
              <a:t> </a:t>
            </a:r>
            <a:r>
              <a:rPr lang="en-US" altLang="en-US" sz="2000" b="1" i="1" dirty="0">
                <a:solidFill>
                  <a:schemeClr val="bg1"/>
                </a:solidFill>
                <a:latin typeface="Cambria" pitchFamily="18" charset="0"/>
              </a:rPr>
              <a:t>Saiga borealis</a:t>
            </a:r>
            <a:endParaRPr lang="en-US" altLang="en-US" sz="2000" b="1" dirty="0">
              <a:solidFill>
                <a:schemeClr val="bg1"/>
              </a:solidFill>
              <a:latin typeface="Cambria" pitchFamily="18" charset="0"/>
            </a:endParaRPr>
          </a:p>
        </p:txBody>
      </p:sp>
      <p:sp>
        <p:nvSpPr>
          <p:cNvPr id="6" name="Rectangle 25"/>
          <p:cNvSpPr>
            <a:spLocks noChangeArrowheads="1"/>
          </p:cNvSpPr>
          <p:nvPr/>
        </p:nvSpPr>
        <p:spPr bwMode="auto">
          <a:xfrm>
            <a:off x="800268" y="1826499"/>
            <a:ext cx="2029493" cy="400110"/>
          </a:xfrm>
          <a:prstGeom prst="rect">
            <a:avLst/>
          </a:prstGeom>
          <a:solidFill>
            <a:srgbClr val="3333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000" b="1" dirty="0">
                <a:solidFill>
                  <a:schemeClr val="bg1"/>
                </a:solidFill>
                <a:latin typeface="Cambria" pitchFamily="18" charset="0"/>
              </a:rPr>
              <a:t> </a:t>
            </a:r>
            <a:r>
              <a:rPr lang="en-US" altLang="en-US" sz="2000" b="1" i="1" dirty="0">
                <a:solidFill>
                  <a:schemeClr val="bg1"/>
                </a:solidFill>
                <a:latin typeface="Cambria" pitchFamily="18" charset="0"/>
              </a:rPr>
              <a:t>Saiga </a:t>
            </a:r>
            <a:r>
              <a:rPr lang="en-US" altLang="en-US" sz="2000" b="1" i="1" dirty="0" err="1">
                <a:solidFill>
                  <a:schemeClr val="bg1"/>
                </a:solidFill>
                <a:latin typeface="Cambria" pitchFamily="18" charset="0"/>
              </a:rPr>
              <a:t>tatarica</a:t>
            </a:r>
            <a:endParaRPr lang="en-US" altLang="en-US" sz="2000" b="1" i="1" dirty="0">
              <a:solidFill>
                <a:schemeClr val="bg1"/>
              </a:solidFill>
              <a:latin typeface="Cambria" pitchFamily="18" charset="0"/>
            </a:endParaRPr>
          </a:p>
        </p:txBody>
      </p:sp>
      <p:sp>
        <p:nvSpPr>
          <p:cNvPr id="7" name="Oval 97"/>
          <p:cNvSpPr>
            <a:spLocks noChangeArrowheads="1"/>
          </p:cNvSpPr>
          <p:nvPr/>
        </p:nvSpPr>
        <p:spPr bwMode="auto">
          <a:xfrm rot="20625956">
            <a:off x="782820" y="4290716"/>
            <a:ext cx="327215" cy="6096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8" name="Oval 98"/>
          <p:cNvSpPr>
            <a:spLocks noChangeArrowheads="1"/>
          </p:cNvSpPr>
          <p:nvPr/>
        </p:nvSpPr>
        <p:spPr bwMode="auto">
          <a:xfrm rot="20625956">
            <a:off x="1085787" y="3515871"/>
            <a:ext cx="855668" cy="8890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9" name="Oval 99"/>
          <p:cNvSpPr>
            <a:spLocks noChangeArrowheads="1"/>
          </p:cNvSpPr>
          <p:nvPr/>
        </p:nvSpPr>
        <p:spPr bwMode="auto">
          <a:xfrm rot="21071191">
            <a:off x="2229204" y="3975975"/>
            <a:ext cx="584200" cy="144780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 name="Oval 100"/>
          <p:cNvSpPr>
            <a:spLocks noChangeArrowheads="1"/>
          </p:cNvSpPr>
          <p:nvPr/>
        </p:nvSpPr>
        <p:spPr bwMode="auto">
          <a:xfrm rot="19231828">
            <a:off x="3681502" y="3228998"/>
            <a:ext cx="1628775" cy="2353040"/>
          </a:xfrm>
          <a:prstGeom prst="ellipse">
            <a:avLst/>
          </a:prstGeom>
          <a:noFill/>
          <a:ln w="3810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1" name="Freeform 10"/>
          <p:cNvSpPr>
            <a:spLocks noChangeArrowheads="1"/>
          </p:cNvSpPr>
          <p:nvPr/>
        </p:nvSpPr>
        <p:spPr bwMode="auto">
          <a:xfrm rot="5400000">
            <a:off x="3206888" y="1829458"/>
            <a:ext cx="1174750" cy="1962583"/>
          </a:xfrm>
          <a:custGeom>
            <a:avLst/>
            <a:gdLst>
              <a:gd name="T0" fmla="*/ 0 w 1146412"/>
              <a:gd name="T1" fmla="*/ 1252538 h 755175"/>
              <a:gd name="T2" fmla="*/ 352546 w 1146412"/>
              <a:gd name="T3" fmla="*/ 165998 h 755175"/>
              <a:gd name="T4" fmla="*/ 925433 w 1146412"/>
              <a:gd name="T5" fmla="*/ 256543 h 755175"/>
              <a:gd name="T6" fmla="*/ 0 60000 65536"/>
              <a:gd name="T7" fmla="*/ 0 60000 65536"/>
              <a:gd name="T8" fmla="*/ 0 60000 65536"/>
              <a:gd name="T9" fmla="*/ 0 w 1146412"/>
              <a:gd name="T10" fmla="*/ 0 h 755175"/>
              <a:gd name="T11" fmla="*/ 1146412 w 1146412"/>
              <a:gd name="T12" fmla="*/ 755175 h 755175"/>
            </a:gdLst>
            <a:ahLst/>
            <a:cxnLst>
              <a:cxn ang="T6">
                <a:pos x="T0" y="T1"/>
              </a:cxn>
              <a:cxn ang="T7">
                <a:pos x="T2" y="T3"/>
              </a:cxn>
              <a:cxn ang="T8">
                <a:pos x="T4" y="T5"/>
              </a:cxn>
            </a:cxnLst>
            <a:rect l="T9" t="T10" r="T11" b="T12"/>
            <a:pathLst>
              <a:path w="1146412" h="755175">
                <a:moveTo>
                  <a:pt x="0" y="755175"/>
                </a:moveTo>
                <a:cubicBezTo>
                  <a:pt x="122829" y="477670"/>
                  <a:pt x="245659" y="200166"/>
                  <a:pt x="436728" y="100083"/>
                </a:cubicBezTo>
                <a:cubicBezTo>
                  <a:pt x="627797" y="0"/>
                  <a:pt x="1146412" y="154674"/>
                  <a:pt x="1146412" y="154674"/>
                </a:cubicBezTo>
              </a:path>
            </a:pathLst>
          </a:custGeom>
          <a:noFill/>
          <a:ln w="28575" algn="ctr">
            <a:solidFill>
              <a:srgbClr val="3333FF"/>
            </a:solidFill>
            <a:miter lim="800000"/>
            <a:headEnd/>
            <a:tailEnd type="triangle" w="med" len="med"/>
          </a:ln>
        </p:spPr>
        <p:txBody>
          <a:bodyPr rot="10800000" vert="eaVert" anchor="ctr"/>
          <a:lstStyle/>
          <a:p>
            <a:pPr algn="ctr">
              <a:defRPr/>
            </a:pPr>
            <a:endParaRPr lang="en-US"/>
          </a:p>
        </p:txBody>
      </p:sp>
      <p:cxnSp>
        <p:nvCxnSpPr>
          <p:cNvPr id="12" name="Straight Arrow Connector 11"/>
          <p:cNvCxnSpPr>
            <a:cxnSpLocks noChangeShapeType="1"/>
          </p:cNvCxnSpPr>
          <p:nvPr/>
        </p:nvCxnSpPr>
        <p:spPr bwMode="auto">
          <a:xfrm>
            <a:off x="856016" y="2223375"/>
            <a:ext cx="71438" cy="2049462"/>
          </a:xfrm>
          <a:prstGeom prst="straightConnector1">
            <a:avLst/>
          </a:prstGeom>
          <a:noFill/>
          <a:ln w="38100" algn="ctr">
            <a:solidFill>
              <a:srgbClr val="3333FF"/>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H="1">
            <a:off x="1410054" y="2223375"/>
            <a:ext cx="97443" cy="1312862"/>
          </a:xfrm>
          <a:prstGeom prst="straightConnector1">
            <a:avLst/>
          </a:prstGeom>
          <a:noFill/>
          <a:ln w="38100" algn="ctr">
            <a:solidFill>
              <a:srgbClr val="3333FF"/>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21"/>
          <p:cNvCxnSpPr>
            <a:cxnSpLocks noChangeShapeType="1"/>
          </p:cNvCxnSpPr>
          <p:nvPr/>
        </p:nvCxnSpPr>
        <p:spPr bwMode="auto">
          <a:xfrm>
            <a:off x="2430816" y="2223375"/>
            <a:ext cx="0" cy="1743076"/>
          </a:xfrm>
          <a:prstGeom prst="straightConnector1">
            <a:avLst/>
          </a:prstGeom>
          <a:noFill/>
          <a:ln w="28575" algn="ctr">
            <a:solidFill>
              <a:srgbClr val="3333FF"/>
            </a:solidFill>
            <a:round/>
            <a:headEnd/>
            <a:tailEnd type="arrow" w="med" len="med"/>
          </a:ln>
          <a:extLst>
            <a:ext uri="{909E8E84-426E-40DD-AFC4-6F175D3DCCD1}">
              <a14:hiddenFill xmlns:a14="http://schemas.microsoft.com/office/drawing/2010/main">
                <a:noFill/>
              </a14:hiddenFill>
            </a:ext>
          </a:extLst>
        </p:spPr>
      </p:cxnSp>
      <p:sp>
        <p:nvSpPr>
          <p:cNvPr id="15" name="Oval 118"/>
          <p:cNvSpPr>
            <a:spLocks noChangeArrowheads="1"/>
          </p:cNvSpPr>
          <p:nvPr/>
        </p:nvSpPr>
        <p:spPr bwMode="auto">
          <a:xfrm rot="19714978">
            <a:off x="8283836" y="3987463"/>
            <a:ext cx="575965" cy="75475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cxnSp>
        <p:nvCxnSpPr>
          <p:cNvPr id="16" name="Straight Arrow Connector 21"/>
          <p:cNvCxnSpPr>
            <a:cxnSpLocks noChangeShapeType="1"/>
          </p:cNvCxnSpPr>
          <p:nvPr/>
        </p:nvCxnSpPr>
        <p:spPr bwMode="auto">
          <a:xfrm flipV="1">
            <a:off x="7891652" y="4405518"/>
            <a:ext cx="336715" cy="1118302"/>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8" name="Titel 1">
            <a:extLst>
              <a:ext uri="{FF2B5EF4-FFF2-40B4-BE49-F238E27FC236}">
                <a16:creationId xmlns:a16="http://schemas.microsoft.com/office/drawing/2014/main" id="{53D42185-238B-CC49-B27E-25C8D45DC840}"/>
              </a:ext>
            </a:extLst>
          </p:cNvPr>
          <p:cNvSpPr txBox="1">
            <a:spLocks/>
          </p:cNvSpPr>
          <p:nvPr/>
        </p:nvSpPr>
        <p:spPr>
          <a:xfrm>
            <a:off x="370248" y="1106749"/>
            <a:ext cx="11174186" cy="507831"/>
          </a:xfrm>
          <a:prstGeom prst="rect">
            <a:avLst/>
          </a:prstGeom>
        </p:spPr>
        <p:txBody>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de-DE" sz="3000" dirty="0"/>
              <a:t>Global </a:t>
            </a:r>
            <a:r>
              <a:rPr lang="de-DE" sz="3000" dirty="0" err="1"/>
              <a:t>range</a:t>
            </a:r>
            <a:endParaRPr lang="de-DE" sz="3000" dirty="0"/>
          </a:p>
        </p:txBody>
      </p:sp>
    </p:spTree>
    <p:extLst>
      <p:ext uri="{BB962C8B-B14F-4D97-AF65-F5344CB8AC3E}">
        <p14:creationId xmlns:p14="http://schemas.microsoft.com/office/powerpoint/2010/main" val="171388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id="{C8FD35EC-E425-46BF-8F9F-D2BCB782CE0F}"/>
              </a:ext>
            </a:extLst>
          </p:cNvPr>
          <p:cNvSpPr>
            <a:spLocks noGrp="1"/>
          </p:cNvSpPr>
          <p:nvPr>
            <p:ph idx="1"/>
          </p:nvPr>
        </p:nvSpPr>
        <p:spPr>
          <a:xfrm>
            <a:off x="508907" y="1612710"/>
            <a:ext cx="11174185" cy="3632579"/>
          </a:xfrm>
        </p:spPr>
        <p:txBody>
          <a:bodyPr/>
          <a:lstStyle/>
          <a:p>
            <a:pPr marL="0" indent="0">
              <a:spcAft>
                <a:spcPts val="600"/>
              </a:spcAft>
              <a:buNone/>
            </a:pPr>
            <a:endParaRPr lang="en-US" sz="2000" dirty="0">
              <a:solidFill>
                <a:schemeClr val="tx1"/>
              </a:solidFill>
            </a:endParaRPr>
          </a:p>
          <a:p>
            <a:pPr marL="0" indent="0">
              <a:spcAft>
                <a:spcPts val="600"/>
              </a:spcAft>
              <a:buNone/>
            </a:pPr>
            <a:endParaRPr lang="en-US" sz="2000" dirty="0">
              <a:solidFill>
                <a:schemeClr val="tx1"/>
              </a:solidFill>
            </a:endParaRPr>
          </a:p>
          <a:p>
            <a:pPr marL="0" indent="0">
              <a:spcAft>
                <a:spcPts val="600"/>
              </a:spcAft>
              <a:buNone/>
            </a:pPr>
            <a:endParaRPr lang="en-US" sz="2000" dirty="0">
              <a:solidFill>
                <a:schemeClr val="tx1"/>
              </a:solidFill>
            </a:endParaRPr>
          </a:p>
          <a:p>
            <a:pPr marL="0" indent="0">
              <a:spcAft>
                <a:spcPts val="600"/>
              </a:spcAft>
              <a:buNone/>
            </a:pPr>
            <a:endParaRPr lang="en-US" sz="2000" dirty="0">
              <a:solidFill>
                <a:schemeClr val="tx1"/>
              </a:solidFill>
            </a:endParaRPr>
          </a:p>
          <a:p>
            <a:pPr marL="0" indent="0">
              <a:spcAft>
                <a:spcPts val="600"/>
              </a:spcAft>
              <a:buNone/>
            </a:pPr>
            <a:endParaRPr lang="en-US" sz="2000" dirty="0">
              <a:solidFill>
                <a:schemeClr val="tx1"/>
              </a:solidFill>
            </a:endParaRPr>
          </a:p>
        </p:txBody>
      </p:sp>
      <p:sp>
        <p:nvSpPr>
          <p:cNvPr id="4" name="Title 2">
            <a:extLst>
              <a:ext uri="{FF2B5EF4-FFF2-40B4-BE49-F238E27FC236}">
                <a16:creationId xmlns:a16="http://schemas.microsoft.com/office/drawing/2014/main" id="{78E13437-AC7B-4F34-869B-476133DF6E27}"/>
              </a:ext>
            </a:extLst>
          </p:cNvPr>
          <p:cNvSpPr>
            <a:spLocks noGrp="1"/>
          </p:cNvSpPr>
          <p:nvPr>
            <p:ph type="title"/>
          </p:nvPr>
        </p:nvSpPr>
        <p:spPr>
          <a:xfrm>
            <a:off x="508907" y="1060430"/>
            <a:ext cx="11174186" cy="507831"/>
          </a:xfrm>
        </p:spPr>
        <p:txBody>
          <a:bodyPr/>
          <a:lstStyle/>
          <a:p>
            <a:r>
              <a:rPr lang="en-US" sz="3000" dirty="0"/>
              <a:t>Population size in 2021</a:t>
            </a:r>
          </a:p>
        </p:txBody>
      </p:sp>
      <p:graphicFrame>
        <p:nvGraphicFramePr>
          <p:cNvPr id="2" name="Table 1">
            <a:extLst>
              <a:ext uri="{FF2B5EF4-FFF2-40B4-BE49-F238E27FC236}">
                <a16:creationId xmlns:a16="http://schemas.microsoft.com/office/drawing/2014/main" id="{221411C5-FDA0-F446-A7AA-305CC05F81D8}"/>
              </a:ext>
            </a:extLst>
          </p:cNvPr>
          <p:cNvGraphicFramePr>
            <a:graphicFrameLocks noGrp="1"/>
          </p:cNvGraphicFramePr>
          <p:nvPr>
            <p:extLst>
              <p:ext uri="{D42A27DB-BD31-4B8C-83A1-F6EECF244321}">
                <p14:modId xmlns:p14="http://schemas.microsoft.com/office/powerpoint/2010/main" val="922654546"/>
              </p:ext>
            </p:extLst>
          </p:nvPr>
        </p:nvGraphicFramePr>
        <p:xfrm>
          <a:off x="458064" y="2941068"/>
          <a:ext cx="11378295" cy="3089830"/>
        </p:xfrm>
        <a:graphic>
          <a:graphicData uri="http://schemas.openxmlformats.org/drawingml/2006/table">
            <a:tbl>
              <a:tblPr>
                <a:tableStyleId>{5C22544A-7EE6-4342-B048-85BDC9FD1C3A}</a:tableStyleId>
              </a:tblPr>
              <a:tblGrid>
                <a:gridCol w="2335251">
                  <a:extLst>
                    <a:ext uri="{9D8B030D-6E8A-4147-A177-3AD203B41FA5}">
                      <a16:colId xmlns:a16="http://schemas.microsoft.com/office/drawing/2014/main" val="1757504902"/>
                    </a:ext>
                  </a:extLst>
                </a:gridCol>
                <a:gridCol w="1964063">
                  <a:extLst>
                    <a:ext uri="{9D8B030D-6E8A-4147-A177-3AD203B41FA5}">
                      <a16:colId xmlns:a16="http://schemas.microsoft.com/office/drawing/2014/main" val="3465323733"/>
                    </a:ext>
                  </a:extLst>
                </a:gridCol>
                <a:gridCol w="1698696">
                  <a:extLst>
                    <a:ext uri="{9D8B030D-6E8A-4147-A177-3AD203B41FA5}">
                      <a16:colId xmlns:a16="http://schemas.microsoft.com/office/drawing/2014/main" val="329598681"/>
                    </a:ext>
                  </a:extLst>
                </a:gridCol>
                <a:gridCol w="1831380">
                  <a:extLst>
                    <a:ext uri="{9D8B030D-6E8A-4147-A177-3AD203B41FA5}">
                      <a16:colId xmlns:a16="http://schemas.microsoft.com/office/drawing/2014/main" val="4177293058"/>
                    </a:ext>
                  </a:extLst>
                </a:gridCol>
                <a:gridCol w="1488199">
                  <a:extLst>
                    <a:ext uri="{9D8B030D-6E8A-4147-A177-3AD203B41FA5}">
                      <a16:colId xmlns:a16="http://schemas.microsoft.com/office/drawing/2014/main" val="2143082475"/>
                    </a:ext>
                  </a:extLst>
                </a:gridCol>
                <a:gridCol w="2060706">
                  <a:extLst>
                    <a:ext uri="{9D8B030D-6E8A-4147-A177-3AD203B41FA5}">
                      <a16:colId xmlns:a16="http://schemas.microsoft.com/office/drawing/2014/main" val="2316328499"/>
                    </a:ext>
                  </a:extLst>
                </a:gridCol>
              </a:tblGrid>
              <a:tr h="441280">
                <a:tc>
                  <a:txBody>
                    <a:bodyPr/>
                    <a:lstStyle/>
                    <a:p>
                      <a:pPr marL="0" marR="0" algn="ctr">
                        <a:lnSpc>
                          <a:spcPct val="150000"/>
                        </a:lnSpc>
                        <a:spcBef>
                          <a:spcPts val="0"/>
                        </a:spcBef>
                        <a:spcAft>
                          <a:spcPts val="0"/>
                        </a:spcAft>
                      </a:pPr>
                      <a:r>
                        <a:rPr lang="en-GB" sz="1600" b="1" dirty="0">
                          <a:effectLst/>
                        </a:rPr>
                        <a:t>Population</a:t>
                      </a:r>
                    </a:p>
                  </a:txBody>
                  <a:tcPr marL="0" marR="0"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dirty="0">
                          <a:effectLst/>
                        </a:rPr>
                        <a:t>2006</a:t>
                      </a:r>
                      <a:endParaRPr lang="en-US" sz="1600" b="1" dirty="0">
                        <a:effectLst/>
                        <a:latin typeface="Times New Roman" panose="02020603050405020304" pitchFamily="18" charset="0"/>
                        <a:ea typeface="Times New Roman" panose="02020603050405020304" pitchFamily="18" charset="0"/>
                      </a:endParaRPr>
                    </a:p>
                  </a:txBody>
                  <a:tcPr marL="0" marR="0"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a:effectLst/>
                        </a:rPr>
                        <a:t>2010</a:t>
                      </a:r>
                      <a:endParaRPr lang="en-US" sz="1600" b="1">
                        <a:effectLst/>
                        <a:latin typeface="Times New Roman" panose="02020603050405020304" pitchFamily="18" charset="0"/>
                        <a:ea typeface="Times New Roman" panose="02020603050405020304" pitchFamily="18" charset="0"/>
                      </a:endParaRPr>
                    </a:p>
                  </a:txBody>
                  <a:tcPr marL="0" marR="0"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dirty="0">
                          <a:effectLst/>
                        </a:rPr>
                        <a:t>2015</a:t>
                      </a:r>
                      <a:endParaRPr lang="en-US" sz="1600" b="1" dirty="0">
                        <a:effectLst/>
                        <a:latin typeface="Times New Roman" panose="02020603050405020304" pitchFamily="18" charset="0"/>
                        <a:ea typeface="Times New Roman" panose="02020603050405020304" pitchFamily="18" charset="0"/>
                      </a:endParaRPr>
                    </a:p>
                  </a:txBody>
                  <a:tcPr marL="0" marR="0"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dirty="0">
                          <a:effectLst/>
                        </a:rPr>
                        <a:t>2021</a:t>
                      </a:r>
                      <a:endParaRPr lang="en-US" sz="1600" b="1" dirty="0">
                        <a:effectLst/>
                        <a:latin typeface="Times New Roman" panose="02020603050405020304" pitchFamily="18" charset="0"/>
                        <a:ea typeface="Times New Roman" panose="02020603050405020304" pitchFamily="18" charset="0"/>
                      </a:endParaRPr>
                    </a:p>
                  </a:txBody>
                  <a:tcPr marL="0" marR="0"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dirty="0">
                          <a:effectLst/>
                        </a:rPr>
                        <a:t>Trend in 2020</a:t>
                      </a:r>
                      <a:endParaRPr lang="en-US" sz="1600" b="1" dirty="0">
                        <a:effectLst/>
                        <a:latin typeface="Times New Roman" panose="02020603050405020304" pitchFamily="18" charset="0"/>
                        <a:ea typeface="Times New Roman" panose="02020603050405020304" pitchFamily="18" charset="0"/>
                      </a:endParaRPr>
                    </a:p>
                  </a:txBody>
                  <a:tcPr marL="36195" marR="36195" marT="0" marB="0" anchor="ctr">
                    <a:solidFill>
                      <a:schemeClr val="accent6">
                        <a:lumMod val="20000"/>
                        <a:lumOff val="80000"/>
                      </a:schemeClr>
                    </a:solidFill>
                  </a:tcPr>
                </a:tc>
                <a:extLst>
                  <a:ext uri="{0D108BD9-81ED-4DB2-BD59-A6C34878D82A}">
                    <a16:rowId xmlns:a16="http://schemas.microsoft.com/office/drawing/2014/main" val="849423540"/>
                  </a:ext>
                </a:extLst>
              </a:tr>
              <a:tr h="441454">
                <a:tc>
                  <a:txBody>
                    <a:bodyPr/>
                    <a:lstStyle/>
                    <a:p>
                      <a:pPr marL="0" marR="0">
                        <a:lnSpc>
                          <a:spcPct val="150000"/>
                        </a:lnSpc>
                        <a:spcBef>
                          <a:spcPts val="0"/>
                        </a:spcBef>
                        <a:spcAft>
                          <a:spcPts val="0"/>
                        </a:spcAft>
                      </a:pPr>
                      <a:r>
                        <a:rPr lang="en-GB" sz="1600" dirty="0">
                          <a:effectLst/>
                        </a:rPr>
                        <a:t>NW Pre-Caspian[RU]</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15,000-20,000</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10,000-20,000</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a:effectLst/>
                        </a:rPr>
                        <a:t>4,500-5,000</a:t>
                      </a:r>
                      <a:endParaRPr lang="en-US" sz="160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10,000</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dirty="0">
                          <a:effectLst/>
                        </a:rPr>
                        <a:t>Increasing</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extLst>
                  <a:ext uri="{0D108BD9-81ED-4DB2-BD59-A6C34878D82A}">
                    <a16:rowId xmlns:a16="http://schemas.microsoft.com/office/drawing/2014/main" val="1639114196"/>
                  </a:ext>
                </a:extLst>
              </a:tr>
              <a:tr h="441454">
                <a:tc>
                  <a:txBody>
                    <a:bodyPr/>
                    <a:lstStyle/>
                    <a:p>
                      <a:pPr marL="0" marR="0">
                        <a:lnSpc>
                          <a:spcPct val="150000"/>
                        </a:lnSpc>
                        <a:spcBef>
                          <a:spcPts val="0"/>
                        </a:spcBef>
                        <a:spcAft>
                          <a:spcPts val="0"/>
                        </a:spcAft>
                      </a:pPr>
                      <a:r>
                        <a:rPr lang="en-GB" sz="1600" dirty="0">
                          <a:effectLst/>
                        </a:rPr>
                        <a:t>Ural [KZ, RU]</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12,900</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27,140</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dirty="0">
                          <a:effectLst/>
                        </a:rPr>
                        <a:t>51,700</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545,000</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a:effectLst/>
                        </a:rPr>
                        <a:t>Increasing</a:t>
                      </a:r>
                      <a:endParaRPr lang="en-US" sz="1600">
                        <a:effectLst/>
                        <a:latin typeface="Times New Roman" panose="02020603050405020304" pitchFamily="18" charset="0"/>
                        <a:ea typeface="Times New Roman" panose="02020603050405020304" pitchFamily="18" charset="0"/>
                      </a:endParaRPr>
                    </a:p>
                  </a:txBody>
                  <a:tcPr marL="36195" marR="36195" marT="0" marB="0" anchor="ctr">
                    <a:noFill/>
                  </a:tcPr>
                </a:tc>
                <a:extLst>
                  <a:ext uri="{0D108BD9-81ED-4DB2-BD59-A6C34878D82A}">
                    <a16:rowId xmlns:a16="http://schemas.microsoft.com/office/drawing/2014/main" val="259075026"/>
                  </a:ext>
                </a:extLst>
              </a:tr>
              <a:tr h="441454">
                <a:tc>
                  <a:txBody>
                    <a:bodyPr/>
                    <a:lstStyle/>
                    <a:p>
                      <a:pPr marL="0" marR="0">
                        <a:lnSpc>
                          <a:spcPct val="150000"/>
                        </a:lnSpc>
                        <a:spcBef>
                          <a:spcPts val="0"/>
                        </a:spcBef>
                        <a:spcAft>
                          <a:spcPts val="0"/>
                        </a:spcAft>
                      </a:pPr>
                      <a:r>
                        <a:rPr lang="en-GB" sz="1600" dirty="0">
                          <a:effectLst/>
                        </a:rPr>
                        <a:t>Ustyurt [KZ, TM, UZ]</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17,800</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4,900</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dirty="0">
                          <a:effectLst/>
                        </a:rPr>
                        <a:t>1,270</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12,000</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dirty="0">
                          <a:effectLst/>
                        </a:rPr>
                        <a:t>Increasing</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extLst>
                  <a:ext uri="{0D108BD9-81ED-4DB2-BD59-A6C34878D82A}">
                    <a16:rowId xmlns:a16="http://schemas.microsoft.com/office/drawing/2014/main" val="595884225"/>
                  </a:ext>
                </a:extLst>
              </a:tr>
              <a:tr h="441454">
                <a:tc>
                  <a:txBody>
                    <a:bodyPr/>
                    <a:lstStyle/>
                    <a:p>
                      <a:pPr marL="0" marR="0">
                        <a:lnSpc>
                          <a:spcPct val="150000"/>
                        </a:lnSpc>
                        <a:spcBef>
                          <a:spcPts val="0"/>
                        </a:spcBef>
                        <a:spcAft>
                          <a:spcPts val="0"/>
                        </a:spcAft>
                      </a:pPr>
                      <a:r>
                        <a:rPr lang="en-GB" sz="1600" dirty="0">
                          <a:effectLst/>
                        </a:rPr>
                        <a:t>Betpak-dala [KZ]</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a:effectLst/>
                        </a:rPr>
                        <a:t>18,300</a:t>
                      </a:r>
                      <a:endParaRPr lang="en-US" sz="160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53,440</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dirty="0">
                          <a:effectLst/>
                        </a:rPr>
                        <a:t>31,300</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285,000</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dirty="0">
                          <a:effectLst/>
                        </a:rPr>
                        <a:t>Increasing</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extLst>
                  <a:ext uri="{0D108BD9-81ED-4DB2-BD59-A6C34878D82A}">
                    <a16:rowId xmlns:a16="http://schemas.microsoft.com/office/drawing/2014/main" val="3712352460"/>
                  </a:ext>
                </a:extLst>
              </a:tr>
              <a:tr h="441454">
                <a:tc>
                  <a:txBody>
                    <a:bodyPr/>
                    <a:lstStyle/>
                    <a:p>
                      <a:pPr marL="0" marR="0">
                        <a:lnSpc>
                          <a:spcPct val="150000"/>
                        </a:lnSpc>
                        <a:spcBef>
                          <a:spcPts val="0"/>
                        </a:spcBef>
                        <a:spcAft>
                          <a:spcPts val="0"/>
                        </a:spcAft>
                      </a:pPr>
                      <a:r>
                        <a:rPr lang="en-GB" sz="1600" dirty="0">
                          <a:effectLst/>
                        </a:rPr>
                        <a:t>Mongolia [MN]</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a:effectLst/>
                        </a:rPr>
                        <a:t>3,169</a:t>
                      </a:r>
                      <a:endParaRPr lang="en-US" sz="160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8,016 ± 1,656</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dirty="0">
                          <a:effectLst/>
                        </a:rPr>
                        <a:t>14,869</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tc>
                  <a:txBody>
                    <a:bodyPr/>
                    <a:lstStyle/>
                    <a:p>
                      <a:pPr marL="0" marR="0" algn="ctr">
                        <a:lnSpc>
                          <a:spcPct val="150000"/>
                        </a:lnSpc>
                        <a:spcBef>
                          <a:spcPts val="0"/>
                        </a:spcBef>
                        <a:spcAft>
                          <a:spcPts val="0"/>
                        </a:spcAft>
                      </a:pPr>
                      <a:r>
                        <a:rPr lang="en-GB" sz="1600" dirty="0">
                          <a:effectLst/>
                        </a:rPr>
                        <a:t>8,451</a:t>
                      </a:r>
                      <a:endParaRPr lang="en-US" sz="1600" dirty="0">
                        <a:effectLst/>
                        <a:latin typeface="Times New Roman" panose="02020603050405020304" pitchFamily="18" charset="0"/>
                        <a:ea typeface="Times New Roman" panose="02020603050405020304" pitchFamily="18" charset="0"/>
                      </a:endParaRPr>
                    </a:p>
                  </a:txBody>
                  <a:tcPr marL="0" marR="0" marT="0" marB="0" anchor="ctr">
                    <a:noFill/>
                  </a:tcPr>
                </a:tc>
                <a:tc>
                  <a:txBody>
                    <a:bodyPr/>
                    <a:lstStyle/>
                    <a:p>
                      <a:pPr marL="0" marR="0" algn="ctr">
                        <a:lnSpc>
                          <a:spcPct val="150000"/>
                        </a:lnSpc>
                        <a:spcBef>
                          <a:spcPts val="0"/>
                        </a:spcBef>
                        <a:spcAft>
                          <a:spcPts val="0"/>
                        </a:spcAft>
                      </a:pPr>
                      <a:r>
                        <a:rPr lang="en-GB" sz="1600" dirty="0">
                          <a:effectLst/>
                        </a:rPr>
                        <a:t>Increasing</a:t>
                      </a:r>
                      <a:endParaRPr lang="en-US" sz="1600" dirty="0">
                        <a:effectLst/>
                        <a:latin typeface="Times New Roman" panose="02020603050405020304" pitchFamily="18" charset="0"/>
                        <a:ea typeface="Times New Roman" panose="02020603050405020304" pitchFamily="18" charset="0"/>
                      </a:endParaRPr>
                    </a:p>
                  </a:txBody>
                  <a:tcPr marL="36195" marR="36195" marT="0" marB="0" anchor="ctr">
                    <a:noFill/>
                  </a:tcPr>
                </a:tc>
                <a:extLst>
                  <a:ext uri="{0D108BD9-81ED-4DB2-BD59-A6C34878D82A}">
                    <a16:rowId xmlns:a16="http://schemas.microsoft.com/office/drawing/2014/main" val="4214186780"/>
                  </a:ext>
                </a:extLst>
              </a:tr>
              <a:tr h="441280">
                <a:tc>
                  <a:txBody>
                    <a:bodyPr/>
                    <a:lstStyle/>
                    <a:p>
                      <a:pPr marL="0" marR="0" algn="ctr">
                        <a:lnSpc>
                          <a:spcPct val="150000"/>
                        </a:lnSpc>
                        <a:spcBef>
                          <a:spcPts val="0"/>
                        </a:spcBef>
                        <a:spcAft>
                          <a:spcPts val="0"/>
                        </a:spcAft>
                      </a:pPr>
                      <a:r>
                        <a:rPr lang="en-GB" sz="1600" b="1" dirty="0">
                          <a:effectLst/>
                        </a:rPr>
                        <a:t> Total</a:t>
                      </a:r>
                      <a:endParaRPr lang="en-US" sz="1600" b="1" dirty="0">
                        <a:effectLst/>
                      </a:endParaRPr>
                    </a:p>
                  </a:txBody>
                  <a:tcPr marL="36195" marR="36195"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dirty="0">
                          <a:effectLst/>
                        </a:rPr>
                        <a:t>67,169-72,169</a:t>
                      </a:r>
                    </a:p>
                  </a:txBody>
                  <a:tcPr marL="36195" marR="36195"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dirty="0">
                          <a:effectLst/>
                        </a:rPr>
                        <a:t>103,496-113,496 </a:t>
                      </a:r>
                      <a:endParaRPr lang="en-US" sz="1600" b="1" dirty="0">
                        <a:effectLst/>
                        <a:latin typeface="Times New Roman" panose="02020603050405020304" pitchFamily="18" charset="0"/>
                        <a:ea typeface="Times New Roman" panose="02020603050405020304" pitchFamily="18" charset="0"/>
                      </a:endParaRPr>
                    </a:p>
                  </a:txBody>
                  <a:tcPr marL="0" marR="0"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dirty="0">
                          <a:effectLst/>
                        </a:rPr>
                        <a:t>103,639-104,139</a:t>
                      </a:r>
                      <a:r>
                        <a:rPr lang="en-GB" sz="1600" b="1" dirty="0">
                          <a:effectLst/>
                          <a:highlight>
                            <a:srgbClr val="FFFF00"/>
                          </a:highlight>
                        </a:rPr>
                        <a:t> </a:t>
                      </a:r>
                      <a:endParaRPr lang="en-US" sz="1600" b="1" dirty="0">
                        <a:effectLst/>
                        <a:latin typeface="Times New Roman" panose="02020603050405020304" pitchFamily="18" charset="0"/>
                        <a:ea typeface="Times New Roman" panose="02020603050405020304" pitchFamily="18" charset="0"/>
                      </a:endParaRPr>
                    </a:p>
                  </a:txBody>
                  <a:tcPr marL="36195" marR="36195"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dirty="0">
                          <a:effectLst/>
                        </a:rPr>
                        <a:t>860,451 </a:t>
                      </a:r>
                      <a:endParaRPr lang="en-US" sz="1600" b="1" dirty="0">
                        <a:effectLst/>
                        <a:latin typeface="Times New Roman" panose="02020603050405020304" pitchFamily="18" charset="0"/>
                        <a:ea typeface="Times New Roman" panose="02020603050405020304" pitchFamily="18" charset="0"/>
                      </a:endParaRPr>
                    </a:p>
                  </a:txBody>
                  <a:tcPr marL="0" marR="0" marT="0" marB="0" anchor="ctr">
                    <a:solidFill>
                      <a:schemeClr val="accent6">
                        <a:lumMod val="20000"/>
                        <a:lumOff val="80000"/>
                      </a:schemeClr>
                    </a:solidFill>
                  </a:tcPr>
                </a:tc>
                <a:tc>
                  <a:txBody>
                    <a:bodyPr/>
                    <a:lstStyle/>
                    <a:p>
                      <a:pPr marL="0" marR="0" algn="ctr">
                        <a:lnSpc>
                          <a:spcPct val="150000"/>
                        </a:lnSpc>
                        <a:spcBef>
                          <a:spcPts val="0"/>
                        </a:spcBef>
                        <a:spcAft>
                          <a:spcPts val="0"/>
                        </a:spcAft>
                      </a:pPr>
                      <a:r>
                        <a:rPr lang="en-GB" sz="1600" b="1" dirty="0">
                          <a:effectLst/>
                        </a:rPr>
                        <a:t>Increasing</a:t>
                      </a:r>
                      <a:r>
                        <a:rPr lang="en-GB" sz="1600" b="1" dirty="0">
                          <a:effectLst/>
                          <a:highlight>
                            <a:srgbClr val="FFFF00"/>
                          </a:highlight>
                        </a:rPr>
                        <a:t> </a:t>
                      </a:r>
                      <a:endParaRPr lang="en-US" sz="1600" b="1" dirty="0">
                        <a:effectLst/>
                        <a:latin typeface="Times New Roman" panose="02020603050405020304" pitchFamily="18" charset="0"/>
                        <a:ea typeface="Times New Roman" panose="02020603050405020304" pitchFamily="18" charset="0"/>
                      </a:endParaRPr>
                    </a:p>
                  </a:txBody>
                  <a:tcPr marL="36195" marR="36195" marT="0" marB="0" anchor="ctr">
                    <a:solidFill>
                      <a:schemeClr val="accent6">
                        <a:lumMod val="20000"/>
                        <a:lumOff val="80000"/>
                      </a:schemeClr>
                    </a:solidFill>
                  </a:tcPr>
                </a:tc>
                <a:extLst>
                  <a:ext uri="{0D108BD9-81ED-4DB2-BD59-A6C34878D82A}">
                    <a16:rowId xmlns:a16="http://schemas.microsoft.com/office/drawing/2014/main" val="2345988152"/>
                  </a:ext>
                </a:extLst>
              </a:tr>
            </a:tbl>
          </a:graphicData>
        </a:graphic>
      </p:graphicFrame>
      <p:sp>
        <p:nvSpPr>
          <p:cNvPr id="8" name="Rectangle 7">
            <a:extLst>
              <a:ext uri="{FF2B5EF4-FFF2-40B4-BE49-F238E27FC236}">
                <a16:creationId xmlns:a16="http://schemas.microsoft.com/office/drawing/2014/main" id="{203E7DAC-FE9F-5C4D-A178-7FD0429E168A}"/>
              </a:ext>
            </a:extLst>
          </p:cNvPr>
          <p:cNvSpPr/>
          <p:nvPr/>
        </p:nvSpPr>
        <p:spPr>
          <a:xfrm>
            <a:off x="258470" y="1675942"/>
            <a:ext cx="11424622" cy="1015663"/>
          </a:xfrm>
          <a:prstGeom prst="rect">
            <a:avLst/>
          </a:prstGeom>
        </p:spPr>
        <p:txBody>
          <a:bodyPr wrap="square">
            <a:spAutoFit/>
          </a:bodyPr>
          <a:lstStyle/>
          <a:p>
            <a:pPr algn="just" fontAlgn="base" hangingPunct="0"/>
            <a:r>
              <a:rPr lang="en-GB" sz="2000" b="1" spc="-15" dirty="0">
                <a:solidFill>
                  <a:schemeClr val="accent5">
                    <a:lumMod val="50000"/>
                  </a:schemeClr>
                </a:solidFill>
                <a:ea typeface="Times New Roman" panose="02020603050405020304" pitchFamily="18" charset="0"/>
              </a:rPr>
              <a:t>	</a:t>
            </a:r>
            <a:r>
              <a:rPr lang="en-GB" sz="2000" b="1" u="sng" spc="-15" dirty="0">
                <a:solidFill>
                  <a:schemeClr val="accent5">
                    <a:lumMod val="50000"/>
                  </a:schemeClr>
                </a:solidFill>
                <a:ea typeface="Times New Roman" panose="02020603050405020304" pitchFamily="18" charset="0"/>
              </a:rPr>
              <a:t>Russia</a:t>
            </a:r>
            <a:r>
              <a:rPr lang="en-GB" sz="2000" b="1" spc="-15" dirty="0">
                <a:solidFill>
                  <a:schemeClr val="accent5">
                    <a:lumMod val="50000"/>
                  </a:schemeClr>
                </a:solidFill>
                <a:ea typeface="Times New Roman" panose="02020603050405020304" pitchFamily="18" charset="0"/>
              </a:rPr>
              <a:t>: </a:t>
            </a:r>
            <a:r>
              <a:rPr lang="en-GB" sz="2000" spc="-15" dirty="0">
                <a:solidFill>
                  <a:schemeClr val="accent5">
                    <a:lumMod val="50000"/>
                  </a:schemeClr>
                </a:solidFill>
                <a:ea typeface="Times New Roman" panose="02020603050405020304" pitchFamily="18" charset="0"/>
              </a:rPr>
              <a:t>10,000 		</a:t>
            </a:r>
            <a:r>
              <a:rPr lang="en-GB" sz="2000" b="1" u="sng" spc="-15" dirty="0">
                <a:solidFill>
                  <a:schemeClr val="accent5">
                    <a:lumMod val="50000"/>
                  </a:schemeClr>
                </a:solidFill>
                <a:ea typeface="Times New Roman" panose="02020603050405020304" pitchFamily="18" charset="0"/>
              </a:rPr>
              <a:t>Kazakhstan</a:t>
            </a:r>
            <a:r>
              <a:rPr lang="en-GB" sz="2000" b="1" spc="-15" dirty="0">
                <a:solidFill>
                  <a:schemeClr val="accent5">
                    <a:lumMod val="50000"/>
                  </a:schemeClr>
                </a:solidFill>
                <a:ea typeface="Times New Roman" panose="02020603050405020304" pitchFamily="18" charset="0"/>
              </a:rPr>
              <a:t>: </a:t>
            </a:r>
            <a:r>
              <a:rPr lang="en-GB" sz="2000" spc="-15" dirty="0">
                <a:solidFill>
                  <a:schemeClr val="accent5">
                    <a:lumMod val="50000"/>
                  </a:schemeClr>
                </a:solidFill>
                <a:ea typeface="Times New Roman" panose="02020603050405020304" pitchFamily="18" charset="0"/>
              </a:rPr>
              <a:t>842,000</a:t>
            </a:r>
          </a:p>
          <a:p>
            <a:pPr algn="just" fontAlgn="base" hangingPunct="0"/>
            <a:r>
              <a:rPr lang="en-GB" sz="2000" b="1" spc="-15" dirty="0">
                <a:solidFill>
                  <a:schemeClr val="accent5">
                    <a:lumMod val="50000"/>
                  </a:schemeClr>
                </a:solidFill>
                <a:ea typeface="Times New Roman" panose="02020603050405020304" pitchFamily="18" charset="0"/>
              </a:rPr>
              <a:t>	</a:t>
            </a:r>
            <a:r>
              <a:rPr lang="en-GB" sz="2000" b="1" u="sng" spc="-15" dirty="0">
                <a:solidFill>
                  <a:schemeClr val="accent5">
                    <a:lumMod val="50000"/>
                  </a:schemeClr>
                </a:solidFill>
                <a:ea typeface="Times New Roman" panose="02020603050405020304" pitchFamily="18" charset="0"/>
              </a:rPr>
              <a:t>Uzbekistan</a:t>
            </a:r>
            <a:r>
              <a:rPr lang="en-GB" sz="2000" b="1" spc="-15" dirty="0">
                <a:solidFill>
                  <a:schemeClr val="accent5">
                    <a:lumMod val="50000"/>
                  </a:schemeClr>
                </a:solidFill>
                <a:ea typeface="Times New Roman" panose="02020603050405020304" pitchFamily="18" charset="0"/>
              </a:rPr>
              <a:t>: </a:t>
            </a:r>
            <a:r>
              <a:rPr lang="en-GB" sz="2000" spc="-15" dirty="0">
                <a:solidFill>
                  <a:schemeClr val="accent5">
                    <a:lumMod val="50000"/>
                  </a:schemeClr>
                </a:solidFill>
                <a:ea typeface="Times New Roman" panose="02020603050405020304" pitchFamily="18" charset="0"/>
              </a:rPr>
              <a:t>150-200	</a:t>
            </a:r>
            <a:r>
              <a:rPr lang="en-GB" sz="2000" b="1" u="sng" spc="-15" dirty="0">
                <a:solidFill>
                  <a:schemeClr val="accent5">
                    <a:lumMod val="50000"/>
                  </a:schemeClr>
                </a:solidFill>
                <a:ea typeface="Times New Roman" panose="02020603050405020304" pitchFamily="18" charset="0"/>
              </a:rPr>
              <a:t>Turkmenistan</a:t>
            </a:r>
            <a:r>
              <a:rPr lang="en-GB" sz="2000" b="1" spc="-15" dirty="0">
                <a:solidFill>
                  <a:schemeClr val="accent5">
                    <a:lumMod val="50000"/>
                  </a:schemeClr>
                </a:solidFill>
                <a:ea typeface="Times New Roman" panose="02020603050405020304" pitchFamily="18" charset="0"/>
              </a:rPr>
              <a:t>: </a:t>
            </a:r>
            <a:r>
              <a:rPr lang="en-GB" sz="2000" spc="-15" dirty="0">
                <a:solidFill>
                  <a:schemeClr val="accent5">
                    <a:lumMod val="50000"/>
                  </a:schemeClr>
                </a:solidFill>
                <a:ea typeface="Times New Roman" panose="02020603050405020304" pitchFamily="18" charset="0"/>
              </a:rPr>
              <a:t>No saiga observed last 20 years</a:t>
            </a:r>
          </a:p>
          <a:p>
            <a:pPr algn="just" fontAlgn="base" hangingPunct="0"/>
            <a:r>
              <a:rPr lang="en-GB" sz="2000" b="1" spc="-15" dirty="0">
                <a:solidFill>
                  <a:schemeClr val="accent5">
                    <a:lumMod val="50000"/>
                  </a:schemeClr>
                </a:solidFill>
                <a:ea typeface="Times New Roman" panose="02020603050405020304" pitchFamily="18" charset="0"/>
              </a:rPr>
              <a:t>	</a:t>
            </a:r>
            <a:r>
              <a:rPr lang="en-GB" sz="2000" b="1" u="sng" spc="-15" dirty="0">
                <a:solidFill>
                  <a:schemeClr val="accent5">
                    <a:lumMod val="50000"/>
                  </a:schemeClr>
                </a:solidFill>
                <a:ea typeface="Times New Roman" panose="02020603050405020304" pitchFamily="18" charset="0"/>
              </a:rPr>
              <a:t>Mongolia</a:t>
            </a:r>
            <a:r>
              <a:rPr lang="en-GB" sz="2000" b="1" spc="-15" dirty="0">
                <a:solidFill>
                  <a:schemeClr val="accent5">
                    <a:lumMod val="50000"/>
                  </a:schemeClr>
                </a:solidFill>
                <a:ea typeface="Times New Roman" panose="02020603050405020304" pitchFamily="18" charset="0"/>
              </a:rPr>
              <a:t>:</a:t>
            </a:r>
            <a:r>
              <a:rPr lang="en-GB" sz="2000" spc="-15" dirty="0">
                <a:solidFill>
                  <a:schemeClr val="accent5">
                    <a:lumMod val="50000"/>
                  </a:schemeClr>
                </a:solidFill>
                <a:ea typeface="Times New Roman" panose="02020603050405020304" pitchFamily="18" charset="0"/>
              </a:rPr>
              <a:t> </a:t>
            </a:r>
            <a:r>
              <a:rPr lang="en-GB" sz="2000" dirty="0">
                <a:solidFill>
                  <a:schemeClr val="accent5">
                    <a:lumMod val="50000"/>
                  </a:schemeClr>
                </a:solidFill>
              </a:rPr>
              <a:t>8,451	</a:t>
            </a:r>
            <a:r>
              <a:rPr lang="en-GB" sz="2000" b="1" u="sng" dirty="0">
                <a:solidFill>
                  <a:schemeClr val="accent5">
                    <a:lumMod val="50000"/>
                  </a:schemeClr>
                </a:solidFill>
              </a:rPr>
              <a:t>Overall: 860,451saiga</a:t>
            </a:r>
            <a:endParaRPr lang="en-GB" sz="2000" b="1" u="sng" spc="-15" dirty="0">
              <a:solidFill>
                <a:schemeClr val="accent5">
                  <a:lumMod val="50000"/>
                </a:schemeClr>
              </a:solidFill>
              <a:ea typeface="Times New Roman" panose="02020603050405020304" pitchFamily="18" charset="0"/>
            </a:endParaRPr>
          </a:p>
        </p:txBody>
      </p:sp>
      <p:sp>
        <p:nvSpPr>
          <p:cNvPr id="3" name="Rectangle 2">
            <a:extLst>
              <a:ext uri="{FF2B5EF4-FFF2-40B4-BE49-F238E27FC236}">
                <a16:creationId xmlns:a16="http://schemas.microsoft.com/office/drawing/2014/main" id="{A75C6459-40AC-3B4C-A1EC-122AFE67460B}"/>
              </a:ext>
            </a:extLst>
          </p:cNvPr>
          <p:cNvSpPr/>
          <p:nvPr/>
        </p:nvSpPr>
        <p:spPr>
          <a:xfrm>
            <a:off x="258470" y="6217986"/>
            <a:ext cx="11320040" cy="400110"/>
          </a:xfrm>
          <a:prstGeom prst="rect">
            <a:avLst/>
          </a:prstGeom>
        </p:spPr>
        <p:txBody>
          <a:bodyPr wrap="square">
            <a:spAutoFit/>
          </a:bodyPr>
          <a:lstStyle/>
          <a:p>
            <a:pPr marR="0" lvl="0" fontAlgn="base" hangingPunct="0">
              <a:spcBef>
                <a:spcPts val="0"/>
              </a:spcBef>
              <a:spcAft>
                <a:spcPts val="0"/>
              </a:spcAft>
            </a:pPr>
            <a:r>
              <a:rPr lang="en-GB" sz="2000" spc="-15" dirty="0">
                <a:solidFill>
                  <a:schemeClr val="accent5">
                    <a:lumMod val="75000"/>
                  </a:schemeClr>
                </a:solidFill>
                <a:ea typeface="Times New Roman" panose="02020603050405020304" pitchFamily="18" charset="0"/>
              </a:rPr>
              <a:t>Saiga population has </a:t>
            </a:r>
            <a:r>
              <a:rPr lang="en-GB" sz="2000" b="1" spc="-15" dirty="0">
                <a:solidFill>
                  <a:schemeClr val="accent5">
                    <a:lumMod val="75000"/>
                  </a:schemeClr>
                </a:solidFill>
                <a:ea typeface="Times New Roman" panose="02020603050405020304" pitchFamily="18" charset="0"/>
              </a:rPr>
              <a:t>increased in abundance</a:t>
            </a:r>
            <a:r>
              <a:rPr lang="en-GB" sz="2000" spc="-15" dirty="0">
                <a:solidFill>
                  <a:schemeClr val="accent5">
                    <a:lumMod val="75000"/>
                  </a:schemeClr>
                </a:solidFill>
                <a:ea typeface="Times New Roman" panose="02020603050405020304" pitchFamily="18" charset="0"/>
              </a:rPr>
              <a:t> across its range since 2015</a:t>
            </a:r>
            <a:endParaRPr lang="en-US" sz="2000" dirty="0">
              <a:solidFill>
                <a:schemeClr val="accent5">
                  <a:lumMod val="75000"/>
                </a:schemeClr>
              </a:solidFill>
              <a:ea typeface="Times New Roman" panose="02020603050405020304" pitchFamily="18" charset="0"/>
            </a:endParaRPr>
          </a:p>
        </p:txBody>
      </p:sp>
    </p:spTree>
    <p:extLst>
      <p:ext uri="{BB962C8B-B14F-4D97-AF65-F5344CB8AC3E}">
        <p14:creationId xmlns:p14="http://schemas.microsoft.com/office/powerpoint/2010/main" val="36580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6B30E-A38E-434D-B516-FF75C10C976B}"/>
              </a:ext>
            </a:extLst>
          </p:cNvPr>
          <p:cNvSpPr>
            <a:spLocks noGrp="1"/>
          </p:cNvSpPr>
          <p:nvPr>
            <p:ph type="title"/>
          </p:nvPr>
        </p:nvSpPr>
        <p:spPr>
          <a:xfrm>
            <a:off x="352047" y="1102195"/>
            <a:ext cx="11174186" cy="507831"/>
          </a:xfrm>
        </p:spPr>
        <p:txBody>
          <a:bodyPr/>
          <a:lstStyle/>
          <a:p>
            <a:r>
              <a:rPr lang="de-DE" sz="3000" dirty="0"/>
              <a:t>Threats</a:t>
            </a:r>
          </a:p>
        </p:txBody>
      </p:sp>
      <p:graphicFrame>
        <p:nvGraphicFramePr>
          <p:cNvPr id="4" name="Table 3">
            <a:extLst>
              <a:ext uri="{FF2B5EF4-FFF2-40B4-BE49-F238E27FC236}">
                <a16:creationId xmlns:a16="http://schemas.microsoft.com/office/drawing/2014/main" id="{298574A3-F54C-EE42-9A6A-9DE834F6D236}"/>
              </a:ext>
            </a:extLst>
          </p:cNvPr>
          <p:cNvGraphicFramePr>
            <a:graphicFrameLocks noGrp="1"/>
          </p:cNvGraphicFramePr>
          <p:nvPr>
            <p:extLst>
              <p:ext uri="{D42A27DB-BD31-4B8C-83A1-F6EECF244321}">
                <p14:modId xmlns:p14="http://schemas.microsoft.com/office/powerpoint/2010/main" val="1531680881"/>
              </p:ext>
            </p:extLst>
          </p:nvPr>
        </p:nvGraphicFramePr>
        <p:xfrm>
          <a:off x="409903" y="1662677"/>
          <a:ext cx="11584502" cy="4637991"/>
        </p:xfrm>
        <a:graphic>
          <a:graphicData uri="http://schemas.openxmlformats.org/drawingml/2006/table">
            <a:tbl>
              <a:tblPr firstRow="1" firstCol="1" lastRow="1" lastCol="1" bandRow="1" bandCol="1">
                <a:tableStyleId>{2D5ABB26-0587-4C30-8999-92F81FD0307C}</a:tableStyleId>
              </a:tblPr>
              <a:tblGrid>
                <a:gridCol w="2826439">
                  <a:extLst>
                    <a:ext uri="{9D8B030D-6E8A-4147-A177-3AD203B41FA5}">
                      <a16:colId xmlns:a16="http://schemas.microsoft.com/office/drawing/2014/main" val="520559174"/>
                    </a:ext>
                  </a:extLst>
                </a:gridCol>
                <a:gridCol w="1131398">
                  <a:extLst>
                    <a:ext uri="{9D8B030D-6E8A-4147-A177-3AD203B41FA5}">
                      <a16:colId xmlns:a16="http://schemas.microsoft.com/office/drawing/2014/main" val="2967476726"/>
                    </a:ext>
                  </a:extLst>
                </a:gridCol>
                <a:gridCol w="1624410">
                  <a:extLst>
                    <a:ext uri="{9D8B030D-6E8A-4147-A177-3AD203B41FA5}">
                      <a16:colId xmlns:a16="http://schemas.microsoft.com/office/drawing/2014/main" val="684109792"/>
                    </a:ext>
                  </a:extLst>
                </a:gridCol>
                <a:gridCol w="1985202">
                  <a:extLst>
                    <a:ext uri="{9D8B030D-6E8A-4147-A177-3AD203B41FA5}">
                      <a16:colId xmlns:a16="http://schemas.microsoft.com/office/drawing/2014/main" val="3513689992"/>
                    </a:ext>
                  </a:extLst>
                </a:gridCol>
                <a:gridCol w="1657078">
                  <a:extLst>
                    <a:ext uri="{9D8B030D-6E8A-4147-A177-3AD203B41FA5}">
                      <a16:colId xmlns:a16="http://schemas.microsoft.com/office/drawing/2014/main" val="2600668537"/>
                    </a:ext>
                  </a:extLst>
                </a:gridCol>
                <a:gridCol w="1153257">
                  <a:extLst>
                    <a:ext uri="{9D8B030D-6E8A-4147-A177-3AD203B41FA5}">
                      <a16:colId xmlns:a16="http://schemas.microsoft.com/office/drawing/2014/main" val="2986319245"/>
                    </a:ext>
                  </a:extLst>
                </a:gridCol>
                <a:gridCol w="1206718">
                  <a:extLst>
                    <a:ext uri="{9D8B030D-6E8A-4147-A177-3AD203B41FA5}">
                      <a16:colId xmlns:a16="http://schemas.microsoft.com/office/drawing/2014/main" val="3443943943"/>
                    </a:ext>
                  </a:extLst>
                </a:gridCol>
              </a:tblGrid>
              <a:tr h="295603">
                <a:tc>
                  <a:txBody>
                    <a:bodyPr/>
                    <a:lstStyle/>
                    <a:p>
                      <a:pPr marL="0" marR="0">
                        <a:spcBef>
                          <a:spcPts val="200"/>
                        </a:spcBef>
                        <a:spcAft>
                          <a:spcPts val="200"/>
                        </a:spcAft>
                      </a:pPr>
                      <a:r>
                        <a:rPr lang="en-US" sz="1400" b="1" dirty="0">
                          <a:effectLst/>
                        </a:rPr>
                        <a:t> </a:t>
                      </a:r>
                      <a:endParaRPr lang="en-US" sz="1400" b="1" dirty="0">
                        <a:effectLst/>
                        <a:latin typeface="Times New Roman" panose="02020603050405020304" pitchFamily="18"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spcBef>
                          <a:spcPts val="200"/>
                        </a:spcBef>
                        <a:spcAft>
                          <a:spcPts val="200"/>
                        </a:spcAft>
                      </a:pPr>
                      <a:r>
                        <a:rPr lang="en-US" sz="1400" b="1" dirty="0">
                          <a:effectLst/>
                        </a:rPr>
                        <a:t>Nil</a:t>
                      </a:r>
                      <a:endParaRPr lang="en-US" sz="1400" b="1" dirty="0">
                        <a:effectLst/>
                        <a:latin typeface="Times New Roman" panose="02020603050405020304" pitchFamily="18"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spcBef>
                          <a:spcPts val="200"/>
                        </a:spcBef>
                        <a:spcAft>
                          <a:spcPts val="200"/>
                        </a:spcAft>
                      </a:pPr>
                      <a:r>
                        <a:rPr lang="en-US" sz="1400" b="1" dirty="0">
                          <a:effectLst/>
                        </a:rPr>
                        <a:t>Low</a:t>
                      </a:r>
                      <a:endParaRPr lang="en-US" sz="1400" b="1" dirty="0">
                        <a:effectLst/>
                        <a:latin typeface="Times New Roman" panose="02020603050405020304" pitchFamily="18"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spcBef>
                          <a:spcPts val="200"/>
                        </a:spcBef>
                        <a:spcAft>
                          <a:spcPts val="200"/>
                        </a:spcAft>
                      </a:pPr>
                      <a:r>
                        <a:rPr lang="en-US" sz="1400" b="1" dirty="0">
                          <a:effectLst/>
                        </a:rPr>
                        <a:t>Medium</a:t>
                      </a:r>
                      <a:endParaRPr lang="en-US" sz="1400" b="1" dirty="0">
                        <a:effectLst/>
                        <a:latin typeface="Times New Roman" panose="02020603050405020304" pitchFamily="18"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spcBef>
                          <a:spcPts val="200"/>
                        </a:spcBef>
                        <a:spcAft>
                          <a:spcPts val="200"/>
                        </a:spcAft>
                      </a:pPr>
                      <a:r>
                        <a:rPr lang="en-US" sz="1400" b="1" dirty="0">
                          <a:effectLst/>
                        </a:rPr>
                        <a:t>High</a:t>
                      </a:r>
                      <a:endParaRPr lang="en-US" sz="1400" b="1" dirty="0">
                        <a:effectLst/>
                        <a:latin typeface="Times New Roman" panose="02020603050405020304" pitchFamily="18"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ctr">
                        <a:spcBef>
                          <a:spcPts val="200"/>
                        </a:spcBef>
                        <a:spcAft>
                          <a:spcPts val="200"/>
                        </a:spcAft>
                      </a:pPr>
                      <a:r>
                        <a:rPr lang="en-US" sz="1400" b="1" dirty="0">
                          <a:effectLst/>
                        </a:rPr>
                        <a:t>Very high</a:t>
                      </a:r>
                      <a:endParaRPr lang="en-US" sz="1400" b="1" dirty="0">
                        <a:effectLst/>
                        <a:latin typeface="Times New Roman" panose="02020603050405020304" pitchFamily="18" charset="0"/>
                        <a:ea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indent="-78105" algn="ctr">
                        <a:spcBef>
                          <a:spcPts val="200"/>
                        </a:spcBef>
                        <a:spcAft>
                          <a:spcPts val="200"/>
                        </a:spcAft>
                      </a:pPr>
                      <a:r>
                        <a:rPr lang="en-US" sz="1400" b="1" dirty="0">
                          <a:effectLst/>
                        </a:rPr>
                        <a:t>Unknown</a:t>
                      </a:r>
                      <a:endParaRPr lang="en-US" sz="1400" b="1" dirty="0">
                        <a:effectLst/>
                        <a:latin typeface="Times New Roman" panose="02020603050405020304" pitchFamily="18" charset="0"/>
                        <a:ea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0021155"/>
                  </a:ext>
                </a:extLst>
              </a:tr>
              <a:tr h="295603">
                <a:tc>
                  <a:txBody>
                    <a:bodyPr/>
                    <a:lstStyle/>
                    <a:p>
                      <a:pPr marL="0" marR="0">
                        <a:spcBef>
                          <a:spcPts val="200"/>
                        </a:spcBef>
                        <a:spcAft>
                          <a:spcPts val="200"/>
                        </a:spcAft>
                      </a:pPr>
                      <a:r>
                        <a:rPr lang="en-US" sz="1400" b="1" dirty="0">
                          <a:effectLst/>
                        </a:rPr>
                        <a:t>Illegal hunting for meat</a:t>
                      </a:r>
                    </a:p>
                  </a:txBody>
                  <a:tcPr marL="68580" marR="68580" marT="0" marB="0" anchor="ctr"/>
                </a:tc>
                <a:tc>
                  <a:txBody>
                    <a:bodyPr/>
                    <a:lstStyle/>
                    <a:p>
                      <a:pPr marL="0" marR="0" algn="ctr">
                        <a:spcBef>
                          <a:spcPts val="200"/>
                        </a:spcBef>
                        <a:spcAft>
                          <a:spcPts val="200"/>
                        </a:spcAft>
                      </a:pPr>
                      <a:r>
                        <a:rPr lang="en-US" sz="1400" dirty="0">
                          <a:effectLst/>
                        </a:rPr>
                        <a:t>Mongolia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Russia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Uzbekistan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25383739"/>
                  </a:ext>
                </a:extLst>
              </a:tr>
              <a:tr h="467049">
                <a:tc>
                  <a:txBody>
                    <a:bodyPr/>
                    <a:lstStyle/>
                    <a:p>
                      <a:pPr marL="0" marR="0">
                        <a:spcBef>
                          <a:spcPts val="200"/>
                        </a:spcBef>
                        <a:spcAft>
                          <a:spcPts val="200"/>
                        </a:spcAft>
                      </a:pPr>
                      <a:r>
                        <a:rPr lang="en-US" sz="1400" b="1" dirty="0">
                          <a:effectLst/>
                        </a:rPr>
                        <a:t>Illegal hunting for horns/trade</a:t>
                      </a: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Uzbekistan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Russia, Mongolia, 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465617955"/>
                  </a:ext>
                </a:extLst>
              </a:tr>
              <a:tr h="467049">
                <a:tc>
                  <a:txBody>
                    <a:bodyPr/>
                    <a:lstStyle/>
                    <a:p>
                      <a:pPr marL="0" marR="0">
                        <a:spcBef>
                          <a:spcPts val="200"/>
                        </a:spcBef>
                        <a:spcAft>
                          <a:spcPts val="200"/>
                        </a:spcAft>
                      </a:pPr>
                      <a:r>
                        <a:rPr lang="en-US" sz="1400" b="1" dirty="0">
                          <a:effectLst/>
                        </a:rPr>
                        <a:t>Habitat loss</a:t>
                      </a: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Uzbekistan, 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Russia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Russia, Mongolia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03049262"/>
                  </a:ext>
                </a:extLst>
              </a:tr>
              <a:tr h="295603">
                <a:tc>
                  <a:txBody>
                    <a:bodyPr/>
                    <a:lstStyle/>
                    <a:p>
                      <a:pPr marL="0" marR="0">
                        <a:spcBef>
                          <a:spcPts val="200"/>
                        </a:spcBef>
                        <a:spcAft>
                          <a:spcPts val="200"/>
                        </a:spcAft>
                      </a:pPr>
                      <a:r>
                        <a:rPr lang="en-US" sz="1400" b="1" dirty="0">
                          <a:effectLst/>
                        </a:rPr>
                        <a:t>Livestock competition</a:t>
                      </a: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Uzbekistan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Russia, 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Mongolia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186138214"/>
                  </a:ext>
                </a:extLst>
              </a:tr>
              <a:tr h="295603">
                <a:tc>
                  <a:txBody>
                    <a:bodyPr/>
                    <a:lstStyle/>
                    <a:p>
                      <a:pPr marL="0" marR="0">
                        <a:spcBef>
                          <a:spcPts val="200"/>
                        </a:spcBef>
                        <a:spcAft>
                          <a:spcPts val="200"/>
                        </a:spcAft>
                      </a:pPr>
                      <a:r>
                        <a:rPr lang="en-US" sz="1400" b="1" dirty="0">
                          <a:effectLst/>
                        </a:rPr>
                        <a:t>Disease</a:t>
                      </a:r>
                    </a:p>
                  </a:txBody>
                  <a:tcPr marL="68580" marR="68580" marT="0" marB="0" anchor="ctr"/>
                </a:tc>
                <a:tc>
                  <a:txBody>
                    <a:bodyPr/>
                    <a:lstStyle/>
                    <a:p>
                      <a:pPr marL="0" marR="0" algn="ctr">
                        <a:spcBef>
                          <a:spcPts val="200"/>
                        </a:spcBef>
                        <a:spcAft>
                          <a:spcPts val="200"/>
                        </a:spcAft>
                      </a:pPr>
                      <a:r>
                        <a:rPr lang="en-US" sz="1400" dirty="0">
                          <a:effectLst/>
                        </a:rPr>
                        <a:t>Uzbekistan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Russia, 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Russia, Mongolia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07740705"/>
                  </a:ext>
                </a:extLst>
              </a:tr>
              <a:tr h="467049">
                <a:tc>
                  <a:txBody>
                    <a:bodyPr/>
                    <a:lstStyle/>
                    <a:p>
                      <a:pPr marL="0" marR="0">
                        <a:spcBef>
                          <a:spcPts val="200"/>
                        </a:spcBef>
                        <a:spcAft>
                          <a:spcPts val="200"/>
                        </a:spcAft>
                      </a:pPr>
                      <a:r>
                        <a:rPr lang="en-US" sz="1400" b="1" dirty="0">
                          <a:effectLst/>
                        </a:rPr>
                        <a:t>Climate</a:t>
                      </a: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Uzbekistan, Russia, Mongolia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3695958397"/>
                  </a:ext>
                </a:extLst>
              </a:tr>
              <a:tr h="700574">
                <a:tc>
                  <a:txBody>
                    <a:bodyPr/>
                    <a:lstStyle/>
                    <a:p>
                      <a:pPr marL="0" marR="0">
                        <a:spcBef>
                          <a:spcPts val="200"/>
                        </a:spcBef>
                        <a:spcAft>
                          <a:spcPts val="200"/>
                        </a:spcAft>
                      </a:pPr>
                      <a:r>
                        <a:rPr lang="en-US" sz="1400" b="1" dirty="0">
                          <a:effectLst/>
                        </a:rPr>
                        <a:t>Predation</a:t>
                      </a: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Uzbekistan, Mongolia, 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Russia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44491343"/>
                  </a:ext>
                </a:extLst>
              </a:tr>
              <a:tr h="467049">
                <a:tc>
                  <a:txBody>
                    <a:bodyPr/>
                    <a:lstStyle/>
                    <a:p>
                      <a:pPr marL="0" marR="0">
                        <a:spcBef>
                          <a:spcPts val="200"/>
                        </a:spcBef>
                        <a:spcAft>
                          <a:spcPts val="200"/>
                        </a:spcAft>
                      </a:pPr>
                      <a:r>
                        <a:rPr lang="en-US" sz="1400" b="1" dirty="0">
                          <a:effectLst/>
                        </a:rPr>
                        <a:t>Fragmentation</a:t>
                      </a: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de-DE" sz="1400" dirty="0">
                          <a:effectLst/>
                        </a:rPr>
                        <a:t>Uzbekistan, Russia, 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Mongolia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602587122"/>
                  </a:ext>
                </a:extLst>
              </a:tr>
              <a:tr h="295603">
                <a:tc>
                  <a:txBody>
                    <a:bodyPr/>
                    <a:lstStyle/>
                    <a:p>
                      <a:pPr marL="0" marR="0">
                        <a:spcBef>
                          <a:spcPts val="200"/>
                        </a:spcBef>
                        <a:spcAft>
                          <a:spcPts val="200"/>
                        </a:spcAft>
                      </a:pPr>
                      <a:r>
                        <a:rPr lang="en-US" sz="1400" b="1" dirty="0">
                          <a:effectLst/>
                        </a:rPr>
                        <a:t>Demographic factors</a:t>
                      </a:r>
                    </a:p>
                  </a:txBody>
                  <a:tcPr marL="68580" marR="68580" marT="0" marB="0" anchor="ctr"/>
                </a:tc>
                <a:tc>
                  <a:txBody>
                    <a:bodyPr/>
                    <a:lstStyle/>
                    <a:p>
                      <a:pPr marL="0" marR="0" algn="ctr">
                        <a:spcBef>
                          <a:spcPts val="200"/>
                        </a:spcBef>
                        <a:spcAft>
                          <a:spcPts val="20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Mongolia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Russia, 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Uzbekistan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26727932"/>
                  </a:ext>
                </a:extLst>
              </a:tr>
              <a:tr h="295603">
                <a:tc>
                  <a:txBody>
                    <a:bodyPr/>
                    <a:lstStyle/>
                    <a:p>
                      <a:pPr marL="0" marR="0">
                        <a:spcBef>
                          <a:spcPts val="200"/>
                        </a:spcBef>
                        <a:spcAft>
                          <a:spcPts val="200"/>
                        </a:spcAft>
                      </a:pPr>
                      <a:r>
                        <a:rPr lang="en-US" sz="1400" b="1" dirty="0">
                          <a:effectLst/>
                        </a:rPr>
                        <a:t>Barriers to migration</a:t>
                      </a: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Russia, Kazakhstan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Russia, Mongolia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Uzbekistan</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3767084297"/>
                  </a:ext>
                </a:extLst>
              </a:tr>
              <a:tr h="295603">
                <a:tc>
                  <a:txBody>
                    <a:bodyPr/>
                    <a:lstStyle/>
                    <a:p>
                      <a:pPr marL="0" marR="0">
                        <a:spcBef>
                          <a:spcPts val="200"/>
                        </a:spcBef>
                        <a:spcAft>
                          <a:spcPts val="200"/>
                        </a:spcAft>
                      </a:pPr>
                      <a:r>
                        <a:rPr lang="en-US" sz="1400" b="1" dirty="0">
                          <a:effectLst/>
                        </a:rPr>
                        <a:t>Other</a:t>
                      </a:r>
                    </a:p>
                  </a:txBody>
                  <a:tcPr marL="68580" marR="68580" marT="0" marB="0" anchor="ctr"/>
                </a:tc>
                <a:tc>
                  <a:txBody>
                    <a:bodyPr/>
                    <a:lstStyle/>
                    <a:p>
                      <a:pPr marL="0" marR="0" algn="ctr">
                        <a:spcBef>
                          <a:spcPts val="200"/>
                        </a:spcBef>
                        <a:spcAft>
                          <a:spcPts val="20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Russia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Russia, Mongolia</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200"/>
                        </a:spcBef>
                        <a:spcAft>
                          <a:spcPts val="20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87524708"/>
                  </a:ext>
                </a:extLst>
              </a:tr>
            </a:tbl>
          </a:graphicData>
        </a:graphic>
      </p:graphicFrame>
    </p:spTree>
    <p:extLst>
      <p:ext uri="{BB962C8B-B14F-4D97-AF65-F5344CB8AC3E}">
        <p14:creationId xmlns:p14="http://schemas.microsoft.com/office/powerpoint/2010/main" val="3725316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5" name="Title 2">
            <a:extLst>
              <a:ext uri="{FF2B5EF4-FFF2-40B4-BE49-F238E27FC236}">
                <a16:creationId xmlns:a16="http://schemas.microsoft.com/office/drawing/2014/main" id="{95D6867E-B3C8-0841-BA73-648370162B85}"/>
              </a:ext>
            </a:extLst>
          </p:cNvPr>
          <p:cNvSpPr txBox="1">
            <a:spLocks/>
          </p:cNvSpPr>
          <p:nvPr/>
        </p:nvSpPr>
        <p:spPr>
          <a:xfrm>
            <a:off x="482410" y="1059585"/>
            <a:ext cx="11174186" cy="51552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3000" dirty="0"/>
              <a:t>Major concerns</a:t>
            </a:r>
          </a:p>
        </p:txBody>
      </p:sp>
      <p:sp>
        <p:nvSpPr>
          <p:cNvPr id="7" name="Rectangle 6">
            <a:extLst>
              <a:ext uri="{FF2B5EF4-FFF2-40B4-BE49-F238E27FC236}">
                <a16:creationId xmlns:a16="http://schemas.microsoft.com/office/drawing/2014/main" id="{77F7AB80-30FC-4E42-93B2-22F757A62E79}"/>
              </a:ext>
            </a:extLst>
          </p:cNvPr>
          <p:cNvSpPr/>
          <p:nvPr/>
        </p:nvSpPr>
        <p:spPr>
          <a:xfrm>
            <a:off x="617385" y="1853847"/>
            <a:ext cx="11012904" cy="4093428"/>
          </a:xfrm>
          <a:prstGeom prst="rect">
            <a:avLst/>
          </a:prstGeom>
        </p:spPr>
        <p:txBody>
          <a:bodyPr wrap="square">
            <a:spAutoFit/>
          </a:bodyPr>
          <a:lstStyle/>
          <a:p>
            <a:pPr marL="342900" marR="0" lvl="0" indent="-342900" algn="just" fontAlgn="base" hangingPunct="0">
              <a:spcBef>
                <a:spcPts val="0"/>
              </a:spcBef>
              <a:spcAft>
                <a:spcPts val="0"/>
              </a:spcAft>
              <a:buFont typeface="Symbol" pitchFamily="2" charset="2"/>
              <a:buChar char=""/>
            </a:pPr>
            <a:r>
              <a:rPr lang="en-GB" sz="2000" b="1" dirty="0"/>
              <a:t>Population sizes </a:t>
            </a:r>
            <a:r>
              <a:rPr lang="en-GB" sz="2000" dirty="0"/>
              <a:t>are still too low in three populations </a:t>
            </a:r>
          </a:p>
          <a:p>
            <a:pPr marL="342900" marR="0" lvl="0" indent="-342900" algn="just" fontAlgn="base" hangingPunct="0">
              <a:spcBef>
                <a:spcPts val="0"/>
              </a:spcBef>
              <a:spcAft>
                <a:spcPts val="0"/>
              </a:spcAft>
              <a:buFont typeface="Symbol" pitchFamily="2" charset="2"/>
              <a:buChar char=""/>
            </a:pPr>
            <a:r>
              <a:rPr lang="en-GB" sz="2000" b="1" dirty="0"/>
              <a:t>Poaching</a:t>
            </a:r>
            <a:r>
              <a:rPr lang="en-GB" sz="2000" dirty="0"/>
              <a:t> and trade in Saiga products is still happening </a:t>
            </a:r>
          </a:p>
          <a:p>
            <a:pPr marL="342900" marR="0" lvl="0" indent="-342900" algn="just" fontAlgn="base" hangingPunct="0">
              <a:spcBef>
                <a:spcPts val="0"/>
              </a:spcBef>
              <a:spcAft>
                <a:spcPts val="0"/>
              </a:spcAft>
              <a:buFont typeface="Symbol" pitchFamily="2" charset="2"/>
              <a:buChar char=""/>
            </a:pPr>
            <a:r>
              <a:rPr lang="en-GB" sz="2000" b="1" dirty="0"/>
              <a:t>Demand for Saiga products</a:t>
            </a:r>
            <a:r>
              <a:rPr lang="en-GB" sz="2000" dirty="0"/>
              <a:t> in consumer countries is still high </a:t>
            </a:r>
          </a:p>
          <a:p>
            <a:pPr marL="342900" marR="0" lvl="0" indent="-342900" algn="just" fontAlgn="base" hangingPunct="0">
              <a:spcBef>
                <a:spcPts val="0"/>
              </a:spcBef>
              <a:spcAft>
                <a:spcPts val="0"/>
              </a:spcAft>
              <a:buFont typeface="Symbol" pitchFamily="2" charset="2"/>
              <a:buChar char=""/>
            </a:pPr>
            <a:r>
              <a:rPr lang="en-GB" sz="2000" b="1" dirty="0"/>
              <a:t>Monitoring</a:t>
            </a:r>
            <a:r>
              <a:rPr lang="en-GB" sz="2000" dirty="0"/>
              <a:t> of trends in abundance is still inconsistent</a:t>
            </a:r>
          </a:p>
          <a:p>
            <a:pPr marL="342900" indent="-342900" fontAlgn="base" hangingPunct="0">
              <a:buFont typeface="Symbol" pitchFamily="2" charset="2"/>
              <a:buChar char=""/>
            </a:pPr>
            <a:r>
              <a:rPr lang="en-GB" sz="2000" b="1" dirty="0"/>
              <a:t>Linear infrastructure</a:t>
            </a:r>
            <a:r>
              <a:rPr lang="en-GB" sz="2000" dirty="0"/>
              <a:t> are impacting (particularly Ustyurt and Betpak-dala) </a:t>
            </a:r>
          </a:p>
          <a:p>
            <a:pPr marL="342900" indent="-342900" fontAlgn="base" hangingPunct="0">
              <a:buFont typeface="Symbol" pitchFamily="2" charset="2"/>
              <a:buChar char=""/>
            </a:pPr>
            <a:r>
              <a:rPr lang="en-GB" sz="2000" dirty="0"/>
              <a:t>Mass mortality from </a:t>
            </a:r>
            <a:r>
              <a:rPr lang="en-GB" sz="2000" b="1" dirty="0"/>
              <a:t>disease</a:t>
            </a:r>
            <a:r>
              <a:rPr lang="en-GB" sz="2000" dirty="0"/>
              <a:t> is still an issue</a:t>
            </a:r>
            <a:r>
              <a:rPr lang="en-US" sz="2000" dirty="0"/>
              <a:t> </a:t>
            </a:r>
          </a:p>
          <a:p>
            <a:pPr marL="342900" indent="-342900" fontAlgn="base" hangingPunct="0">
              <a:buFont typeface="Symbol" pitchFamily="2" charset="2"/>
              <a:buChar char=""/>
            </a:pPr>
            <a:r>
              <a:rPr lang="en-GB" sz="2000" b="1" dirty="0"/>
              <a:t>Conservation-focussed captive breeding</a:t>
            </a:r>
            <a:r>
              <a:rPr lang="en-GB" sz="2000" dirty="0"/>
              <a:t> facilities are not well organised </a:t>
            </a:r>
          </a:p>
          <a:p>
            <a:pPr marL="342900" indent="-342900" fontAlgn="base" hangingPunct="0">
              <a:buFont typeface="Symbol" pitchFamily="2" charset="2"/>
              <a:buChar char=""/>
            </a:pPr>
            <a:r>
              <a:rPr lang="en-GB" sz="2000" dirty="0"/>
              <a:t>Increasing threat of </a:t>
            </a:r>
            <a:r>
              <a:rPr lang="en-GB" sz="2000" b="1" dirty="0"/>
              <a:t>resentment of Saigas </a:t>
            </a:r>
            <a:r>
              <a:rPr lang="en-GB" sz="2000" dirty="0"/>
              <a:t>by local livestock herders, increasing competition for grazing and water </a:t>
            </a:r>
          </a:p>
          <a:p>
            <a:pPr marL="342900" indent="-342900" fontAlgn="base" hangingPunct="0">
              <a:buFont typeface="Symbol" pitchFamily="2" charset="2"/>
              <a:buChar char=""/>
            </a:pPr>
            <a:r>
              <a:rPr lang="en-GB" sz="2000" dirty="0"/>
              <a:t>The impacts of </a:t>
            </a:r>
            <a:r>
              <a:rPr lang="en-GB" sz="2000" b="1" dirty="0"/>
              <a:t>climate change</a:t>
            </a:r>
            <a:r>
              <a:rPr lang="en-GB" sz="2000" dirty="0"/>
              <a:t> on Saigas could be severe but are still poorly understood</a:t>
            </a:r>
          </a:p>
          <a:p>
            <a:pPr marL="342900" indent="-342900" fontAlgn="base" hangingPunct="0">
              <a:buFont typeface="Symbol" pitchFamily="2" charset="2"/>
              <a:buChar char=""/>
            </a:pPr>
            <a:r>
              <a:rPr lang="en-GB" sz="2000" b="1" dirty="0"/>
              <a:t>More substantial funding</a:t>
            </a:r>
            <a:r>
              <a:rPr lang="en-GB" sz="2000" dirty="0"/>
              <a:t> is required from international donors and from national governments</a:t>
            </a:r>
            <a:r>
              <a:rPr lang="en-US" sz="2000" dirty="0"/>
              <a:t>  </a:t>
            </a:r>
          </a:p>
        </p:txBody>
      </p:sp>
    </p:spTree>
    <p:extLst>
      <p:ext uri="{BB962C8B-B14F-4D97-AF65-F5344CB8AC3E}">
        <p14:creationId xmlns:p14="http://schemas.microsoft.com/office/powerpoint/2010/main" val="158506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2"/>
          <a:srcRect/>
          <a:stretch/>
        </p:blipFill>
        <p:spPr>
          <a:xfrm>
            <a:off x="5" y="-1269996"/>
            <a:ext cx="12191995" cy="8127996"/>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3082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5e13aee6-a166-4273-bf9d-0067cd857b5d"/>
</p:tagLst>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2.xml><?xml version="1.0" encoding="utf-8"?>
<ds:datastoreItem xmlns:ds="http://schemas.openxmlformats.org/officeDocument/2006/customXml" ds:itemID="{450439D9-8631-4FC1-BCE0-1BDB23425EE1}">
  <ds:schemaRefs>
    <ds:schemaRef ds:uri="http://schemas.microsoft.com/office/2006/documentManagement/types"/>
    <ds:schemaRef ds:uri="http://purl.org/dc/elements/1.1/"/>
    <ds:schemaRef ds:uri="http://purl.org/dc/dcmitype/"/>
    <ds:schemaRef ds:uri="6dc4bcd6-49db-4c07-9060-8acfc67cef9f"/>
    <ds:schemaRef ds:uri="http://schemas.microsoft.com/sharepoint/v3"/>
    <ds:schemaRef ds:uri="http://purl.org/dc/terms/"/>
    <ds:schemaRef ds:uri="http://schemas.microsoft.com/office/2006/metadata/properties"/>
    <ds:schemaRef ds:uri="fb0879af-3eba-417a-a55a-ffe6dcd6ca77"/>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554</Words>
  <Application>Microsoft Macintosh PowerPoint</Application>
  <PresentationFormat>Widescreen</PresentationFormat>
  <Paragraphs>174</Paragraphs>
  <Slides>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Cambria</vt:lpstr>
      <vt:lpstr>Century Gothic</vt:lpstr>
      <vt:lpstr>Symbol</vt:lpstr>
      <vt:lpstr>Times New Roman</vt:lpstr>
      <vt:lpstr>Office Theme</vt:lpstr>
      <vt:lpstr>PowerPoint Presentation</vt:lpstr>
      <vt:lpstr>PowerPoint Presentation</vt:lpstr>
      <vt:lpstr>Population size in 2021</vt:lpstr>
      <vt:lpstr>Threats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2021-09-28T11:55:38Z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