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handoutMasterIdLst>
    <p:handoutMasterId r:id="rId15"/>
  </p:handoutMasterIdLst>
  <p:sldIdLst>
    <p:sldId id="256" r:id="rId5"/>
    <p:sldId id="301" r:id="rId6"/>
    <p:sldId id="261" r:id="rId7"/>
    <p:sldId id="298" r:id="rId8"/>
    <p:sldId id="297" r:id="rId9"/>
    <p:sldId id="295" r:id="rId10"/>
    <p:sldId id="296" r:id="rId11"/>
    <p:sldId id="286"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301"/>
            <p14:sldId id="261"/>
            <p14:sldId id="298"/>
            <p14:sldId id="297"/>
            <p14:sldId id="295"/>
            <p14:sldId id="296"/>
            <p14:sldId id="286"/>
            <p14:sldId id="26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9655" autoAdjust="0"/>
  </p:normalViewPr>
  <p:slideViewPr>
    <p:cSldViewPr snapToGrid="0">
      <p:cViewPr>
        <p:scale>
          <a:sx n="60" d="100"/>
          <a:sy n="60" d="100"/>
        </p:scale>
        <p:origin x="-1362" y="-576"/>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9/23/2021</a:t>
            </a:fld>
            <a:endParaRPr lang="en-US" dirty="0"/>
          </a:p>
        </p:txBody>
      </p:sp>
      <p:sp>
        <p:nvSpPr>
          <p:cNvPr id="4" name="Footer Placeholder 3">
            <a:extLst>
              <a:ext uri="{FF2B5EF4-FFF2-40B4-BE49-F238E27FC236}">
                <a16:creationId xmlns:a16="http://schemas.microsoft.com/office/drawing/2014/main" xmlns=""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23/09/2021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x-none" dirty="0"/>
          </a:p>
        </p:txBody>
      </p:sp>
      <p:sp>
        <p:nvSpPr>
          <p:cNvPr id="4" name="Slide Number Placeholder 3"/>
          <p:cNvSpPr>
            <a:spLocks noGrp="1"/>
          </p:cNvSpPr>
          <p:nvPr>
            <p:ph type="sldNum" sz="quarter" idx="10"/>
          </p:nvPr>
        </p:nvSpPr>
        <p:spPr/>
        <p:txBody>
          <a:bodyPr/>
          <a:lstStyle/>
          <a:p>
            <a:fld id="{F6DE8F2A-B3D4-43F2-B39B-CD77F64A1950}" type="slidenum">
              <a:rPr lang="en-GB" smtClean="0"/>
              <a:t>6</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xmlns=""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xmlns=""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xmlns=""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xmlns=""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xmlns=""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xmlns=""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xmlns=""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xmlns=""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xmlns=""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xmlns=""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xmlns=""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xmlns=""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xmlns=""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xmlns=""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xmlns=""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xmlns=""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xmlns=""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xmlns=""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xmlns=""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xmlns=""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xmlns=""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xmlns=""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xmlns=""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xmlns=""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xmlns=""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xmlns="" id="{EFB3D109-19B9-4DC1-8A61-C197536D3F16}"/>
              </a:ext>
            </a:extLst>
          </p:cNvPr>
          <p:cNvSpPr txBox="1">
            <a:spLocks/>
          </p:cNvSpPr>
          <p:nvPr/>
        </p:nvSpPr>
        <p:spPr>
          <a:xfrm>
            <a:off x="694871" y="4689628"/>
            <a:ext cx="10607040" cy="1523603"/>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ru-RU" sz="3600" dirty="0" smtClean="0"/>
              <a:t>Кузнецов Евгений Алексеевич</a:t>
            </a:r>
          </a:p>
          <a:p>
            <a:r>
              <a:rPr lang="ru-RU" sz="2400" dirty="0" smtClean="0"/>
              <a:t>Главный специалист Центра научных исследований и разработок </a:t>
            </a:r>
          </a:p>
          <a:p>
            <a:r>
              <a:rPr lang="ru-RU" sz="2400" dirty="0" smtClean="0"/>
              <a:t>ФГБУ «ВНИИ Экология» Минприроды России</a:t>
            </a:r>
            <a:endParaRPr lang="es-ES" sz="2400" dirty="0"/>
          </a:p>
        </p:txBody>
      </p:sp>
      <p:sp>
        <p:nvSpPr>
          <p:cNvPr id="8" name="Line 8">
            <a:extLst>
              <a:ext uri="{FF2B5EF4-FFF2-40B4-BE49-F238E27FC236}">
                <a16:creationId xmlns:a16="http://schemas.microsoft.com/office/drawing/2014/main" xmlns=""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xmlns=""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xmlns=""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826B30E-A38E-434D-B516-FF75C10C976B}"/>
              </a:ext>
            </a:extLst>
          </p:cNvPr>
          <p:cNvSpPr>
            <a:spLocks noGrp="1"/>
          </p:cNvSpPr>
          <p:nvPr>
            <p:ph type="title"/>
          </p:nvPr>
        </p:nvSpPr>
        <p:spPr>
          <a:xfrm>
            <a:off x="316877" y="1151215"/>
            <a:ext cx="11174186" cy="480131"/>
          </a:xfrm>
        </p:spPr>
        <p:txBody>
          <a:bodyPr/>
          <a:lstStyle/>
          <a:p>
            <a:r>
              <a:rPr lang="ru-RU" sz="2800" dirty="0" smtClean="0"/>
              <a:t>   Исторический и современный ареал сайгака в Евразии</a:t>
            </a:r>
            <a:endParaRPr lang="de-DE" sz="2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9796" y="1639765"/>
            <a:ext cx="7613833" cy="473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714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xmlns=""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xmlns="" id="{BE0C7BEB-7CBB-4F0A-8A93-5FE486A71524}"/>
              </a:ext>
            </a:extLst>
          </p:cNvPr>
          <p:cNvSpPr>
            <a:spLocks noGrp="1"/>
          </p:cNvSpPr>
          <p:nvPr>
            <p:ph type="title" idx="4294967295"/>
          </p:nvPr>
        </p:nvSpPr>
        <p:spPr>
          <a:xfrm>
            <a:off x="482410" y="973014"/>
            <a:ext cx="11174186" cy="2168771"/>
          </a:xfrm>
        </p:spPr>
        <p:txBody>
          <a:bodyPr/>
          <a:lstStyle/>
          <a:p>
            <a:r>
              <a:rPr lang="ru-RU" sz="2400" dirty="0"/>
              <a:t>Текущие данные о популяциях сайгака в </a:t>
            </a:r>
            <a:r>
              <a:rPr lang="ru-RU" sz="2400" dirty="0" smtClean="0"/>
              <a:t>Российской Федерации:</a:t>
            </a:r>
            <a:br>
              <a:rPr lang="ru-RU" sz="2400" dirty="0" smtClean="0"/>
            </a:br>
            <a:r>
              <a:rPr lang="ru-RU" sz="2400" dirty="0" smtClean="0"/>
              <a:t/>
            </a:r>
            <a:br>
              <a:rPr lang="ru-RU" sz="2400" dirty="0" smtClean="0"/>
            </a:br>
            <a:r>
              <a:rPr lang="ru-RU" sz="2000" dirty="0" smtClean="0"/>
              <a:t>Численность популяции сайгака Северо-Западного </a:t>
            </a:r>
            <a:r>
              <a:rPr lang="ru-RU" sz="2000" dirty="0" err="1" smtClean="0"/>
              <a:t>Прикаспия</a:t>
            </a:r>
            <a:r>
              <a:rPr lang="ru-RU" sz="2000" dirty="0" smtClean="0"/>
              <a:t> с 2015 г. к 2020 г. увеличилась с 3500 до 10000 особей. Ежегодно отмечаются заходы сайгаков Волго-Уральской популяции с территории Казахстана. По разным оценкам численность может составлять от 30-50 тыс. особей до 100-200 тысяч.</a:t>
            </a:r>
            <a:r>
              <a:rPr lang="ru-RU" sz="2000" dirty="0"/>
              <a:t/>
            </a:r>
            <a:br>
              <a:rPr lang="ru-RU" sz="2000" dirty="0"/>
            </a:br>
            <a:r>
              <a:rPr lang="ru-RU" sz="2400" dirty="0" smtClean="0"/>
              <a:t>    </a:t>
            </a:r>
            <a:endParaRPr lang="en-US" sz="2400"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80" y="2819934"/>
            <a:ext cx="6575034" cy="314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xmlns=""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xmlns="" id="{BE0C7BEB-7CBB-4F0A-8A93-5FE486A71524}"/>
              </a:ext>
            </a:extLst>
          </p:cNvPr>
          <p:cNvSpPr>
            <a:spLocks noGrp="1"/>
          </p:cNvSpPr>
          <p:nvPr>
            <p:ph type="title" idx="4294967295"/>
          </p:nvPr>
        </p:nvSpPr>
        <p:spPr>
          <a:xfrm>
            <a:off x="482410" y="1606718"/>
            <a:ext cx="11174186" cy="701731"/>
          </a:xfrm>
        </p:spPr>
        <p:txBody>
          <a:bodyPr/>
          <a:lstStyle/>
          <a:p>
            <a:r>
              <a:rPr lang="ru-RU" sz="2000" dirty="0"/>
              <a:t/>
            </a:r>
            <a:br>
              <a:rPr lang="ru-RU" sz="2000" dirty="0"/>
            </a:br>
            <a:r>
              <a:rPr lang="ru-RU" sz="2400" dirty="0" smtClean="0"/>
              <a:t>    </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78" y="1008184"/>
            <a:ext cx="806547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7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826B30E-A38E-434D-B516-FF75C10C976B}"/>
              </a:ext>
            </a:extLst>
          </p:cNvPr>
          <p:cNvSpPr>
            <a:spLocks noGrp="1"/>
          </p:cNvSpPr>
          <p:nvPr>
            <p:ph type="title"/>
          </p:nvPr>
        </p:nvSpPr>
        <p:spPr>
          <a:xfrm>
            <a:off x="352047" y="1116046"/>
            <a:ext cx="11174186" cy="480131"/>
          </a:xfrm>
        </p:spPr>
        <p:txBody>
          <a:bodyPr/>
          <a:lstStyle/>
          <a:p>
            <a:r>
              <a:rPr lang="az-Cyrl-AZ" sz="2800" dirty="0"/>
              <a:t>Основные угрозы </a:t>
            </a:r>
            <a:r>
              <a:rPr lang="az-Cyrl-AZ" sz="2800" dirty="0" smtClean="0"/>
              <a:t>для </a:t>
            </a:r>
            <a:r>
              <a:rPr lang="az-Cyrl-AZ" sz="2800" dirty="0"/>
              <a:t>сайгака</a:t>
            </a:r>
            <a:r>
              <a:rPr lang="de-DE" sz="2800" dirty="0"/>
              <a:t> </a:t>
            </a:r>
            <a:r>
              <a:rPr lang="az-Cyrl-AZ" sz="2800" dirty="0"/>
              <a:t>в</a:t>
            </a:r>
            <a:r>
              <a:rPr lang="de-DE" sz="2800" dirty="0"/>
              <a:t> </a:t>
            </a:r>
            <a:r>
              <a:rPr lang="ru-RU" sz="2800" dirty="0" smtClean="0"/>
              <a:t>Российской Федерации</a:t>
            </a:r>
            <a:endParaRPr lang="de-DE"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2124" y="1699401"/>
            <a:ext cx="6892420" cy="477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21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xmlns="" id="{C8FD35EC-E425-46BF-8F9F-D2BCB782CE0F}"/>
              </a:ext>
            </a:extLst>
          </p:cNvPr>
          <p:cNvSpPr>
            <a:spLocks noGrp="1"/>
          </p:cNvSpPr>
          <p:nvPr>
            <p:ph idx="1"/>
          </p:nvPr>
        </p:nvSpPr>
        <p:spPr>
          <a:xfrm>
            <a:off x="508907" y="1066800"/>
            <a:ext cx="11174185" cy="4178489"/>
          </a:xfrm>
        </p:spPr>
        <p:txBody>
          <a:bodyPr/>
          <a:lstStyle/>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xmlns="" id="{78E13437-AC7B-4F34-869B-476133DF6E27}"/>
              </a:ext>
            </a:extLst>
          </p:cNvPr>
          <p:cNvSpPr>
            <a:spLocks noGrp="1"/>
          </p:cNvSpPr>
          <p:nvPr>
            <p:ph type="title"/>
          </p:nvPr>
        </p:nvSpPr>
        <p:spPr>
          <a:xfrm>
            <a:off x="508907" y="961101"/>
            <a:ext cx="11174186" cy="3471720"/>
          </a:xfrm>
        </p:spPr>
        <p:txBody>
          <a:bodyPr/>
          <a:lstStyle/>
          <a:p>
            <a:r>
              <a:rPr lang="ru-RU" sz="2400" dirty="0"/>
              <a:t>Примеры основных мер по сохранению сайгака за 2019-2021 гг</a:t>
            </a:r>
            <a:r>
              <a:rPr lang="ru-RU" sz="2400" dirty="0" smtClean="0"/>
              <a:t>.:</a:t>
            </a:r>
            <a:br>
              <a:rPr lang="ru-RU" sz="2400" dirty="0" smtClean="0"/>
            </a:br>
            <a:r>
              <a:rPr lang="en-US" sz="2000" dirty="0" smtClean="0"/>
              <a:t>- </a:t>
            </a:r>
            <a:r>
              <a:rPr lang="ru-RU" sz="2000" dirty="0" smtClean="0"/>
              <a:t>Включение сайгака в Красную книгу Российской Федерации</a:t>
            </a:r>
            <a:r>
              <a:rPr lang="en-US" sz="2000" dirty="0" smtClean="0"/>
              <a:t/>
            </a:r>
            <a:br>
              <a:rPr lang="en-US" sz="2000" dirty="0" smtClean="0"/>
            </a:br>
            <a:r>
              <a:rPr lang="ru-RU" sz="2000" dirty="0" smtClean="0"/>
              <a:t>- Разработка Стратегии сохранения и восстановления сайгака в РФ</a:t>
            </a:r>
            <a:r>
              <a:rPr lang="en-US" sz="2000" dirty="0"/>
              <a:t/>
            </a:r>
            <a:br>
              <a:rPr lang="en-US" sz="2000" dirty="0"/>
            </a:br>
            <a:r>
              <a:rPr lang="ru-RU" sz="2000" dirty="0" smtClean="0"/>
              <a:t>- Создание в Минприроды </a:t>
            </a:r>
            <a:r>
              <a:rPr lang="ru-RU" sz="2000" dirty="0"/>
              <a:t>России секции экспертов по сохранению и восстановлению </a:t>
            </a:r>
            <a:r>
              <a:rPr lang="ru-RU" sz="2000" dirty="0" smtClean="0"/>
              <a:t>сайгака Рабочей </a:t>
            </a:r>
            <a:r>
              <a:rPr lang="ru-RU" sz="2000" dirty="0"/>
              <a:t>группы по вопросам сохранения и восстановления редких и находящихся под угрозой исчезновения объектов животного мира в Российской Федерации</a:t>
            </a:r>
            <a:br>
              <a:rPr lang="ru-RU" sz="2000" dirty="0"/>
            </a:br>
            <a:r>
              <a:rPr lang="ru-RU" sz="2000" dirty="0" smtClean="0"/>
              <a:t>- Разработка Дорожной карты </a:t>
            </a:r>
            <a:r>
              <a:rPr lang="ru-RU" sz="2000" dirty="0"/>
              <a:t>по </a:t>
            </a:r>
            <a:r>
              <a:rPr lang="ru-RU" sz="2000" dirty="0" smtClean="0"/>
              <a:t>реализации </a:t>
            </a:r>
            <a:r>
              <a:rPr lang="ru-RU" sz="2000" dirty="0"/>
              <a:t>в рамках федерального проекта </a:t>
            </a:r>
            <a:r>
              <a:rPr lang="ru-RU" sz="2000" dirty="0" smtClean="0"/>
              <a:t>мероприятий, направленных на сохранение и восстановление сайгака в РФ до 2030 г. </a:t>
            </a:r>
            <a:br>
              <a:rPr lang="ru-RU" sz="2000" dirty="0" smtClean="0"/>
            </a:br>
            <a:r>
              <a:rPr lang="ru-RU" sz="2000" dirty="0" smtClean="0"/>
              <a:t>- Создание водопоев в оптимуме ареала популяции сайгака Сев.-Зап. </a:t>
            </a:r>
            <a:r>
              <a:rPr lang="ru-RU" sz="2000" dirty="0" err="1" smtClean="0"/>
              <a:t>Прикаспия</a:t>
            </a:r>
            <a:r>
              <a:rPr lang="en-US" sz="2000" dirty="0"/>
              <a:t/>
            </a:r>
            <a:br>
              <a:rPr lang="en-US" sz="2000" dirty="0"/>
            </a:br>
            <a:r>
              <a:rPr lang="ru-RU" sz="2000" dirty="0" smtClean="0"/>
              <a:t>- Усиление борьбы с браконьерством и активная работа с населением</a:t>
            </a:r>
            <a:br>
              <a:rPr lang="ru-RU" sz="2000" dirty="0" smtClean="0"/>
            </a:br>
            <a:endParaRPr 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39" y="4243756"/>
            <a:ext cx="9343292" cy="23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xmlns=""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xmlns="" id="{BE0C7BEB-7CBB-4F0A-8A93-5FE486A71524}"/>
              </a:ext>
            </a:extLst>
          </p:cNvPr>
          <p:cNvSpPr>
            <a:spLocks noGrp="1"/>
          </p:cNvSpPr>
          <p:nvPr>
            <p:ph type="title" idx="4294967295"/>
          </p:nvPr>
        </p:nvSpPr>
        <p:spPr>
          <a:xfrm>
            <a:off x="508907" y="894137"/>
            <a:ext cx="11174186" cy="4995214"/>
          </a:xfrm>
        </p:spPr>
        <p:txBody>
          <a:bodyPr/>
          <a:lstStyle/>
          <a:p>
            <a:r>
              <a:rPr lang="ru-RU" sz="3000" dirty="0"/>
              <a:t>Планы на будущее (5 приоритетных мероприятий на ближайшие 5 лет</a:t>
            </a:r>
            <a:r>
              <a:rPr lang="ru-RU" sz="3000" dirty="0" smtClean="0"/>
              <a:t>)</a:t>
            </a:r>
            <a:br>
              <a:rPr lang="ru-RU" sz="3000" dirty="0" smtClean="0"/>
            </a:br>
            <a:r>
              <a:rPr lang="ru-RU" sz="2400" dirty="0" smtClean="0"/>
              <a:t>1. Разработка  и утверждение методики учета численности сайгака и мониторинга его популяций</a:t>
            </a:r>
            <a:br>
              <a:rPr lang="ru-RU" sz="2400" dirty="0" smtClean="0"/>
            </a:br>
            <a:r>
              <a:rPr lang="ru-RU" sz="2400" dirty="0" smtClean="0"/>
              <a:t>2. Усиление борьбы с браконьерством путем увеличения численности инспекторского состава и улучшения его оснащения</a:t>
            </a:r>
            <a:br>
              <a:rPr lang="ru-RU" sz="2400" dirty="0" smtClean="0"/>
            </a:br>
            <a:r>
              <a:rPr lang="ru-RU" sz="2400" dirty="0" smtClean="0"/>
              <a:t>3. Внедрение генетической идентификации изъятых рогов для выявления источника их сбора/добычи</a:t>
            </a:r>
            <a:br>
              <a:rPr lang="ru-RU" sz="2400" dirty="0" smtClean="0"/>
            </a:br>
            <a:r>
              <a:rPr lang="ru-RU" sz="2400" dirty="0" smtClean="0"/>
              <a:t>4. Создание новых/расширение существующих особо-охраняемых природных территорий</a:t>
            </a:r>
            <a:br>
              <a:rPr lang="ru-RU" sz="2400" dirty="0" smtClean="0"/>
            </a:br>
            <a:r>
              <a:rPr lang="ru-RU" sz="2400" dirty="0" smtClean="0"/>
              <a:t>5. Оптимизация размещения линейных сооружений и других хозяйственных и промышленных объектов с учетом направлений миграций сайгака и мест его концентрации </a:t>
            </a:r>
            <a:r>
              <a:rPr lang="ru-RU" sz="3000" dirty="0" smtClean="0"/>
              <a:t/>
            </a:r>
            <a:br>
              <a:rPr lang="ru-RU" sz="3000" dirty="0" smtClean="0"/>
            </a:br>
            <a:r>
              <a:rPr lang="ru-RU" sz="3000" dirty="0" smtClean="0"/>
              <a:t>   </a:t>
            </a:r>
            <a:endParaRPr lang="en-US" sz="3000" dirty="0"/>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xmlns="" id="{EDD39CA1-D485-4ED9-82F6-091E2988117B}"/>
              </a:ext>
            </a:extLst>
          </p:cNvPr>
          <p:cNvSpPr>
            <a:spLocks noGrp="1"/>
          </p:cNvSpPr>
          <p:nvPr>
            <p:ph type="title" idx="4294967295"/>
          </p:nvPr>
        </p:nvSpPr>
        <p:spPr>
          <a:xfrm>
            <a:off x="482410" y="1059585"/>
            <a:ext cx="11174186" cy="515526"/>
          </a:xfrm>
        </p:spPr>
        <p:txBody>
          <a:bodyPr/>
          <a:lstStyle/>
          <a:p>
            <a:r>
              <a:rPr lang="ru-RU" sz="3000" dirty="0"/>
              <a:t>Национальный координатор по вопросам МОВ по сайге</a:t>
            </a:r>
            <a:endParaRPr lang="en-US" sz="3000" dirty="0"/>
          </a:p>
        </p:txBody>
      </p:sp>
      <p:sp>
        <p:nvSpPr>
          <p:cNvPr id="4" name="Content Placeholder 12">
            <a:extLst>
              <a:ext uri="{FF2B5EF4-FFF2-40B4-BE49-F238E27FC236}">
                <a16:creationId xmlns:a16="http://schemas.microsoft.com/office/drawing/2014/main" xmlns="" id="{93183F06-4123-4E31-92E1-8356CF7D66AC}"/>
              </a:ext>
            </a:extLst>
          </p:cNvPr>
          <p:cNvSpPr>
            <a:spLocks noGrp="1"/>
          </p:cNvSpPr>
          <p:nvPr>
            <p:ph idx="1"/>
          </p:nvPr>
        </p:nvSpPr>
        <p:spPr>
          <a:xfrm>
            <a:off x="578663" y="1765044"/>
            <a:ext cx="11174185" cy="4770098"/>
          </a:xfrm>
        </p:spPr>
        <p:txBody>
          <a:bodyPr/>
          <a:lstStyle/>
          <a:p>
            <a:pPr marL="0" indent="0">
              <a:spcAft>
                <a:spcPts val="800"/>
              </a:spcAft>
              <a:buNone/>
            </a:pPr>
            <a:r>
              <a:rPr lang="ru-RU" sz="3200" b="1" dirty="0">
                <a:solidFill>
                  <a:schemeClr val="tx1"/>
                </a:solidFill>
              </a:rPr>
              <a:t>Кузнецов Евгений Алексеевич</a:t>
            </a:r>
          </a:p>
          <a:p>
            <a:pPr marL="0" indent="0">
              <a:spcBef>
                <a:spcPts val="0"/>
              </a:spcBef>
              <a:spcAft>
                <a:spcPts val="0"/>
              </a:spcAft>
              <a:buNone/>
            </a:pPr>
            <a:r>
              <a:rPr lang="ru-RU" sz="2400" b="1" dirty="0">
                <a:solidFill>
                  <a:schemeClr val="tx1"/>
                </a:solidFill>
              </a:rPr>
              <a:t>Главный специалист Центра научных исследований и разработок </a:t>
            </a:r>
          </a:p>
          <a:p>
            <a:pPr marL="0" indent="0">
              <a:spcBef>
                <a:spcPts val="0"/>
              </a:spcBef>
              <a:spcAft>
                <a:spcPts val="0"/>
              </a:spcAft>
              <a:buNone/>
            </a:pPr>
            <a:r>
              <a:rPr lang="ru-RU" sz="2400" b="1" dirty="0">
                <a:solidFill>
                  <a:schemeClr val="tx1"/>
                </a:solidFill>
              </a:rPr>
              <a:t>ФГБУ «ВНИИ Экология» </a:t>
            </a:r>
            <a:r>
              <a:rPr lang="ru-RU" sz="2400" b="1" dirty="0" smtClean="0">
                <a:solidFill>
                  <a:schemeClr val="tx1"/>
                </a:solidFill>
              </a:rPr>
              <a:t>Министерства природных ресурсов и экологии Российской Федерации</a:t>
            </a:r>
          </a:p>
          <a:p>
            <a:pPr marL="0" indent="0">
              <a:spcBef>
                <a:spcPts val="0"/>
              </a:spcBef>
              <a:spcAft>
                <a:spcPts val="0"/>
              </a:spcAft>
              <a:buNone/>
            </a:pPr>
            <a:endParaRPr lang="ru-RU" sz="2400" b="1" dirty="0" smtClean="0">
              <a:solidFill>
                <a:schemeClr val="tx1"/>
              </a:solidFill>
            </a:endParaRPr>
          </a:p>
          <a:p>
            <a:pPr marL="0" indent="0">
              <a:spcBef>
                <a:spcPts val="0"/>
              </a:spcBef>
              <a:spcAft>
                <a:spcPts val="0"/>
              </a:spcAft>
              <a:buNone/>
            </a:pPr>
            <a:r>
              <a:rPr lang="ru-RU" sz="2400" b="1" dirty="0" smtClean="0">
                <a:solidFill>
                  <a:schemeClr val="tx1"/>
                </a:solidFill>
              </a:rPr>
              <a:t>Тел.: </a:t>
            </a:r>
            <a:r>
              <a:rPr lang="ru-RU" sz="2400" b="1" dirty="0" smtClean="0">
                <a:solidFill>
                  <a:schemeClr val="tx1"/>
                </a:solidFill>
              </a:rPr>
              <a:t>+7 (916) 533-51-04</a:t>
            </a:r>
            <a:endParaRPr lang="ru-RU" sz="2400" b="1" dirty="0">
              <a:solidFill>
                <a:schemeClr val="tx1"/>
              </a:solidFill>
            </a:endParaRPr>
          </a:p>
          <a:p>
            <a:pPr marL="0" indent="0">
              <a:spcBef>
                <a:spcPts val="0"/>
              </a:spcBef>
              <a:spcAft>
                <a:spcPts val="0"/>
              </a:spcAft>
              <a:buNone/>
            </a:pPr>
            <a:endParaRPr lang="ru-RU" sz="2400" b="1" dirty="0" smtClean="0">
              <a:solidFill>
                <a:schemeClr val="tx1"/>
              </a:solidFill>
            </a:endParaRPr>
          </a:p>
          <a:p>
            <a:pPr marL="0" indent="0">
              <a:spcBef>
                <a:spcPts val="0"/>
              </a:spcBef>
              <a:spcAft>
                <a:spcPts val="0"/>
              </a:spcAft>
              <a:buNone/>
            </a:pPr>
            <a:r>
              <a:rPr lang="en-US" sz="2400" b="1" dirty="0" smtClean="0">
                <a:solidFill>
                  <a:schemeClr val="tx1"/>
                </a:solidFill>
              </a:rPr>
              <a:t>E-mail:</a:t>
            </a:r>
            <a:r>
              <a:rPr lang="ru-RU" sz="2400" b="1" dirty="0" smtClean="0">
                <a:solidFill>
                  <a:schemeClr val="tx1"/>
                </a:solidFill>
              </a:rPr>
              <a:t> </a:t>
            </a:r>
            <a:r>
              <a:rPr lang="en-US" sz="2400" b="1" dirty="0" smtClean="0">
                <a:solidFill>
                  <a:schemeClr val="tx1"/>
                </a:solidFill>
              </a:rPr>
              <a:t>eak19</a:t>
            </a:r>
            <a:r>
              <a:rPr lang="ru-RU" sz="2400" b="1" dirty="0" smtClean="0">
                <a:solidFill>
                  <a:schemeClr val="tx1"/>
                </a:solidFill>
              </a:rPr>
              <a:t>5</a:t>
            </a:r>
            <a:r>
              <a:rPr lang="en-US" sz="2400" b="1" dirty="0" smtClean="0">
                <a:solidFill>
                  <a:schemeClr val="tx1"/>
                </a:solidFill>
              </a:rPr>
              <a:t>5@list.ru</a:t>
            </a:r>
            <a:endParaRPr lang="ru-RU" sz="2400" b="1" dirty="0">
              <a:solidFill>
                <a:schemeClr val="tx1"/>
              </a:solidFill>
            </a:endParaRPr>
          </a:p>
          <a:p>
            <a:pPr marL="0" indent="0">
              <a:spcAft>
                <a:spcPts val="800"/>
              </a:spcAft>
              <a:buNone/>
            </a:pPr>
            <a:endParaRPr lang="en-US" sz="2400" b="1" dirty="0">
              <a:solidFill>
                <a:schemeClr val="tx1"/>
              </a:solidFill>
            </a:endParaRPr>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xmlns=""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xmlns=""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xmlns=""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xmlns=""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0439D9-8631-4FC1-BCE0-1BDB23425EE1}">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fb0879af-3eba-417a-a55a-ffe6dcd6ca77"/>
    <ds:schemaRef ds:uri="6dc4bcd6-49db-4c07-9060-8acfc67cef9f"/>
    <ds:schemaRef ds:uri="http://www.w3.org/XML/1998/namespace"/>
  </ds:schemaRefs>
</ds:datastoreItem>
</file>

<file path=customXml/itemProps2.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276</Words>
  <Application>Microsoft Office PowerPoint</Application>
  <PresentationFormat>Произвольный</PresentationFormat>
  <Paragraphs>43</Paragraphs>
  <Slides>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Office Theme</vt:lpstr>
      <vt:lpstr>Презентация PowerPoint</vt:lpstr>
      <vt:lpstr>   Исторический и современный ареал сайгака в Евразии</vt:lpstr>
      <vt:lpstr>Текущие данные о популяциях сайгака в Российской Федерации:  Численность популяции сайгака Северо-Западного Прикаспия с 2015 г. к 2020 г. увеличилась с 3500 до 10000 особей. Ежегодно отмечаются заходы сайгаков Волго-Уральской популяции с территории Казахстана. По разным оценкам численность может составлять от 30-50 тыс. особей до 100-200 тысяч.     </vt:lpstr>
      <vt:lpstr>     </vt:lpstr>
      <vt:lpstr>Основные угрозы для сайгака в Российской Федерации</vt:lpstr>
      <vt:lpstr>Примеры основных мер по сохранению сайгака за 2019-2021 гг.: - Включение сайгака в Красную книгу Российской Федерации - Разработка Стратегии сохранения и восстановления сайгака в РФ - Создание в Минприроды России секции экспертов по сохранению и восстановлению сайгака Рабочей группы по вопросам сохранения и восстановления редких и находящихся под угрозой исчезновения объектов животного мира в Российской Федерации - Разработка Дорожной карты по реализации в рамках федерального проекта мероприятий, направленных на сохранение и восстановление сайгака в РФ до 2030 г.  - Создание водопоев в оптимуме ареала популяции сайгака Сев.-Зап. Прикаспия - Усиление борьбы с браконьерством и активная работа с населением </vt:lpstr>
      <vt:lpstr>Планы на будущее (5 приоритетных мероприятий на ближайшие 5 лет) 1. Разработка  и утверждение методики учета численности сайгака и мониторинга его популяций 2. Усиление борьбы с браконьерством путем увеличения численности инспекторского состава и улучшения его оснащения 3. Внедрение генетической идентификации изъятых рогов для выявления источника их сбора/добычи 4. Создание новых/расширение существующих особо-охраняемых природных территорий 5. Оптимизация размещения линейных сооружений и других хозяйственных и промышленных объектов с учетом направлений миграций сайгака и мест его концентрации     </vt:lpstr>
      <vt:lpstr>Национальный координатор по вопросам МОВ по сайге</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2018-09-07T09:26:58Z</dcterms:created>
  <dcterms:modified xsi:type="dcterms:W3CDTF">2021-09-23T12:37:57Z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