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3"/>
  </p:notesMasterIdLst>
  <p:handoutMasterIdLst>
    <p:handoutMasterId r:id="rId14"/>
  </p:handoutMasterIdLst>
  <p:sldIdLst>
    <p:sldId id="256" r:id="rId5"/>
    <p:sldId id="261" r:id="rId6"/>
    <p:sldId id="297" r:id="rId7"/>
    <p:sldId id="295" r:id="rId8"/>
    <p:sldId id="300" r:id="rId9"/>
    <p:sldId id="296" r:id="rId10"/>
    <p:sldId id="286"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56"/>
            <p14:sldId id="261"/>
            <p14:sldId id="297"/>
            <p14:sldId id="295"/>
            <p14:sldId id="300"/>
            <p14:sldId id="296"/>
            <p14:sldId id="286"/>
            <p14:sldId id="2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601"/>
    <a:srgbClr val="014493"/>
    <a:srgbClr val="01C6FD"/>
    <a:srgbClr val="79AE02"/>
    <a:srgbClr val="067F9C"/>
    <a:srgbClr val="014E52"/>
    <a:srgbClr val="0C596D"/>
    <a:srgbClr val="03556D"/>
    <a:srgbClr val="145C72"/>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9655" autoAdjust="0"/>
  </p:normalViewPr>
  <p:slideViewPr>
    <p:cSldViewPr snapToGrid="0">
      <p:cViewPr varScale="1">
        <p:scale>
          <a:sx n="67" d="100"/>
          <a:sy n="67" d="100"/>
        </p:scale>
        <p:origin x="568" y="44"/>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10/28/2021</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28/10/2021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IOSEA Marine Turtle MOU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 regional meetings of the Marine Turtle Task Forces are instrumental in the implementation of the MOU.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of the 4 MTTFs met in 2017 and 2018. The report for the NIO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CITES Secretariat in close cooperation with CMS IOSEA secretariat and Advisory Committee compiled and analyzed data on legal and illegal trade international and domestic trade in marine turtles. The process was supported by implementing agencies, such as TRAFFIC and WWF with the financial support from Australia via CMS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The preliminary report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report should be available on November 23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2018.</a:t>
            </a:r>
          </a:p>
          <a:p>
            <a:endParaRPr lang="en-US" dirty="0"/>
          </a:p>
          <a:p>
            <a:endParaRPr lang="en-US" b="1" dirty="0"/>
          </a:p>
          <a:p>
            <a:r>
              <a:rPr lang="en-US" b="1" dirty="0"/>
              <a:t>Dugong MOU – IKI project </a:t>
            </a:r>
          </a:p>
          <a:p>
            <a:pPr marL="171450" indent="-171450">
              <a:buFont typeface="Arial" panose="020B0604020202020204" pitchFamily="34" charset="0"/>
              <a:buChar char="•"/>
            </a:pPr>
            <a:r>
              <a:rPr lang="en-US" dirty="0"/>
              <a:t>Continuing to revise IKI project based on feedback. </a:t>
            </a:r>
          </a:p>
          <a:p>
            <a:pPr marL="628650" lvl="1" indent="-171450">
              <a:buFont typeface="Arial" panose="020B0604020202020204" pitchFamily="34" charset="0"/>
              <a:buChar char="•"/>
            </a:pPr>
            <a:r>
              <a:rPr lang="en-US" dirty="0"/>
              <a:t>Don’t anticipate any major revisions.</a:t>
            </a:r>
          </a:p>
          <a:p>
            <a:pPr marL="628650" lvl="1" indent="-171450">
              <a:buFont typeface="Arial" panose="020B0604020202020204" pitchFamily="34" charset="0"/>
              <a:buChar char="•"/>
            </a:pPr>
            <a:r>
              <a:rPr lang="en-US" dirty="0"/>
              <a:t>Hope to have submitted to BMU for final approval before the end of this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GB" sz="1200" kern="1200" dirty="0">
                <a:solidFill>
                  <a:schemeClr val="tx1"/>
                </a:solidFill>
                <a:effectLst/>
                <a:latin typeface="+mn-lt"/>
                <a:ea typeface="+mn-ea"/>
                <a:cs typeface="+mn-cs"/>
              </a:rPr>
              <a:t> </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x-none" dirty="0"/>
          </a:p>
        </p:txBody>
      </p:sp>
      <p:sp>
        <p:nvSpPr>
          <p:cNvPr id="4" name="Slide Number Placeholder 3"/>
          <p:cNvSpPr>
            <a:spLocks noGrp="1"/>
          </p:cNvSpPr>
          <p:nvPr>
            <p:ph type="sldNum" sz="quarter" idx="10"/>
          </p:nvPr>
        </p:nvSpPr>
        <p:spPr/>
        <p:txBody>
          <a:bodyPr/>
          <a:lstStyle/>
          <a:p>
            <a:fld id="{F6DE8F2A-B3D4-43F2-B39B-CD77F64A1950}" type="slidenum">
              <a:rPr lang="en-GB" smtClean="0"/>
              <a:t>4</a:t>
            </a:fld>
            <a:endParaRPr lang="en-GB" dirty="0"/>
          </a:p>
        </p:txBody>
      </p:sp>
    </p:spTree>
    <p:extLst>
      <p:ext uri="{BB962C8B-B14F-4D97-AF65-F5344CB8AC3E}">
        <p14:creationId xmlns:p14="http://schemas.microsoft.com/office/powerpoint/2010/main" val="323045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IOSEA Marine Turtle MOU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 regional meetings of the Marine Turtle Task Forces are instrumental in the implementation of the MOU.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of the 4 MTTFs met in 2017 and 2018. The report for the NIO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CITES Secretariat in close cooperation with CMS IOSEA secretariat and Advisory Committee compiled and analyzed data on legal and illegal trade international and domestic trade in marine turtles. The process was supported by implementing agencies, such as TRAFFIC and WWF with the financial support from Australia via CMS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The preliminary report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report should be available on November 23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2018.</a:t>
            </a:r>
          </a:p>
          <a:p>
            <a:endParaRPr lang="en-US" dirty="0"/>
          </a:p>
          <a:p>
            <a:endParaRPr lang="en-US" b="1" dirty="0"/>
          </a:p>
          <a:p>
            <a:r>
              <a:rPr lang="en-US" b="1" dirty="0"/>
              <a:t>Dugong MOU – IKI project </a:t>
            </a:r>
          </a:p>
          <a:p>
            <a:pPr marL="171450" indent="-171450">
              <a:buFont typeface="Arial" panose="020B0604020202020204" pitchFamily="34" charset="0"/>
              <a:buChar char="•"/>
            </a:pPr>
            <a:r>
              <a:rPr lang="en-US" dirty="0"/>
              <a:t>Continuing to revise IKI project based on feedback. </a:t>
            </a:r>
          </a:p>
          <a:p>
            <a:pPr marL="628650" lvl="1" indent="-171450">
              <a:buFont typeface="Arial" panose="020B0604020202020204" pitchFamily="34" charset="0"/>
              <a:buChar char="•"/>
            </a:pPr>
            <a:r>
              <a:rPr lang="en-US" dirty="0"/>
              <a:t>Don’t anticipate any major revisions.</a:t>
            </a:r>
          </a:p>
          <a:p>
            <a:pPr marL="628650" lvl="1" indent="-171450">
              <a:buFont typeface="Arial" panose="020B0604020202020204" pitchFamily="34" charset="0"/>
              <a:buChar char="•"/>
            </a:pPr>
            <a:r>
              <a:rPr lang="en-US" dirty="0"/>
              <a:t>Hope to have submitted to BMU for final approval before the end of this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GB" sz="1200" kern="1200" dirty="0">
                <a:solidFill>
                  <a:schemeClr val="tx1"/>
                </a:solidFill>
                <a:effectLst/>
                <a:latin typeface="+mn-lt"/>
                <a:ea typeface="+mn-ea"/>
                <a:cs typeface="+mn-cs"/>
              </a:rPr>
              <a:t> </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x-none" dirty="0"/>
          </a:p>
        </p:txBody>
      </p:sp>
      <p:sp>
        <p:nvSpPr>
          <p:cNvPr id="4" name="Slide Number Placeholder 3"/>
          <p:cNvSpPr>
            <a:spLocks noGrp="1"/>
          </p:cNvSpPr>
          <p:nvPr>
            <p:ph type="sldNum" sz="quarter" idx="10"/>
          </p:nvPr>
        </p:nvSpPr>
        <p:spPr/>
        <p:txBody>
          <a:bodyPr/>
          <a:lstStyle/>
          <a:p>
            <a:fld id="{F6DE8F2A-B3D4-43F2-B39B-CD77F64A1950}" type="slidenum">
              <a:rPr lang="en-GB" smtClean="0"/>
              <a:t>5</a:t>
            </a:fld>
            <a:endParaRPr lang="en-GB" dirty="0"/>
          </a:p>
        </p:txBody>
      </p:sp>
    </p:spTree>
    <p:extLst>
      <p:ext uri="{BB962C8B-B14F-4D97-AF65-F5344CB8AC3E}">
        <p14:creationId xmlns:p14="http://schemas.microsoft.com/office/powerpoint/2010/main" val="172856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4" name="Picture 13">
            <a:extLst>
              <a:ext uri="{FF2B5EF4-FFF2-40B4-BE49-F238E27FC236}">
                <a16:creationId xmlns:a16="http://schemas.microsoft.com/office/drawing/2014/main" id="{2087A7A0-38B1-4663-9678-2D53D7F95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DD011EFA-0164-4A1F-9E12-4E60D14506A0}"/>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id="{31C4B7CC-6249-41CD-8E4C-AF3541184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5" name="Text Placeholder 3">
            <a:extLst>
              <a:ext uri="{FF2B5EF4-FFF2-40B4-BE49-F238E27FC236}">
                <a16:creationId xmlns:a16="http://schemas.microsoft.com/office/drawing/2014/main" id="{FD03AF12-1335-4D5B-B8C0-FDB18AD87429}"/>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6" name="Picture 15">
            <a:extLst>
              <a:ext uri="{FF2B5EF4-FFF2-40B4-BE49-F238E27FC236}">
                <a16:creationId xmlns:a16="http://schemas.microsoft.com/office/drawing/2014/main" id="{AEC0B9D2-B814-442D-8DE0-4E88313D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7488839A-F86E-471C-8C39-6DC6714EBEA5}"/>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67DC2A-CB3D-4FC9-8B3F-E5E573CAF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7" name="Text Placeholder 3">
            <a:extLst>
              <a:ext uri="{FF2B5EF4-FFF2-40B4-BE49-F238E27FC236}">
                <a16:creationId xmlns:a16="http://schemas.microsoft.com/office/drawing/2014/main" id="{6F449F3D-3704-4755-ACF6-EA5D84EA30BC}"/>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Second Meeting of the Signatories to the Bukhara Deer MOU (MOS2)</a:t>
            </a:r>
          </a:p>
          <a:p>
            <a:pPr>
              <a:spcBef>
                <a:spcPts val="0"/>
              </a:spcBef>
            </a:pPr>
            <a:r>
              <a:rPr lang="en-US" sz="2000" b="0" dirty="0">
                <a:solidFill>
                  <a:srgbClr val="0D5601"/>
                </a:solidFill>
              </a:rPr>
              <a:t>19-22 October 2020 </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1" name="Picture 10">
            <a:extLst>
              <a:ext uri="{FF2B5EF4-FFF2-40B4-BE49-F238E27FC236}">
                <a16:creationId xmlns:a16="http://schemas.microsoft.com/office/drawing/2014/main" id="{8771FD7F-33C1-4AD5-9005-F793B3907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8" name="Text Placeholder 3">
            <a:extLst>
              <a:ext uri="{FF2B5EF4-FFF2-40B4-BE49-F238E27FC236}">
                <a16:creationId xmlns:a16="http://schemas.microsoft.com/office/drawing/2014/main" id="{3ABCE1A3-DA03-41EA-8D9A-37CC4C2F6CE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7539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id="{28B34C0F-55D9-4E59-AEA3-6DC2A75C739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pic>
        <p:nvPicPr>
          <p:cNvPr id="6" name="Picture 5">
            <a:extLst>
              <a:ext uri="{FF2B5EF4-FFF2-40B4-BE49-F238E27FC236}">
                <a16:creationId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6791B8EB-102F-45CD-9CA6-614808B73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6" name="Text Placeholder 3">
            <a:extLst>
              <a:ext uri="{FF2B5EF4-FFF2-40B4-BE49-F238E27FC236}">
                <a16:creationId xmlns:a16="http://schemas.microsoft.com/office/drawing/2014/main" id="{140D2545-11AF-4A51-8595-C39D260EC901}"/>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pic>
        <p:nvPicPr>
          <p:cNvPr id="17" name="Picture 16">
            <a:extLst>
              <a:ext uri="{FF2B5EF4-FFF2-40B4-BE49-F238E27FC236}">
                <a16:creationId xmlns:a16="http://schemas.microsoft.com/office/drawing/2014/main" id="{58937490-E5FE-4FC9-9541-A10D40E43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1" name="Text Placeholder 3">
            <a:extLst>
              <a:ext uri="{FF2B5EF4-FFF2-40B4-BE49-F238E27FC236}">
                <a16:creationId xmlns:a16="http://schemas.microsoft.com/office/drawing/2014/main" id="{8B3D77BF-D7FB-491A-87A9-BD0B92EBDC28}"/>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8A80946A-EC31-40BC-91D6-2ED57B30103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id="{F5119C55-615E-4295-A0E6-41D0922A6D9B}"/>
              </a:ext>
            </a:extLst>
          </p:cNvPr>
          <p:cNvPicPr>
            <a:picLocks noChangeAspect="1"/>
          </p:cNvPicPr>
          <p:nvPr userDrawn="1"/>
        </p:nvPicPr>
        <p:blipFill>
          <a:blip r:embed="rId24"/>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62F374-1ED9-4D27-A55B-F7F03A27DC7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106878" y="0"/>
            <a:ext cx="12409714" cy="4504195"/>
          </a:xfrm>
        </p:spPr>
      </p:pic>
      <p:sp>
        <p:nvSpPr>
          <p:cNvPr id="5" name="Title 2">
            <a:extLst>
              <a:ext uri="{FF2B5EF4-FFF2-40B4-BE49-F238E27FC236}">
                <a16:creationId xmlns:a16="http://schemas.microsoft.com/office/drawing/2014/main" id="{EB9EFBF6-8BD5-452F-88C7-42D5F2D2DEDC}"/>
              </a:ext>
            </a:extLst>
          </p:cNvPr>
          <p:cNvSpPr txBox="1">
            <a:spLocks/>
          </p:cNvSpPr>
          <p:nvPr/>
        </p:nvSpPr>
        <p:spPr>
          <a:xfrm>
            <a:off x="292929" y="278648"/>
            <a:ext cx="9666514" cy="7017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r>
              <a:rPr lang="en-US" dirty="0">
                <a:solidFill>
                  <a:schemeClr val="bg1"/>
                </a:solidFill>
              </a:rPr>
              <a:t>Convention on Migratory Species</a:t>
            </a:r>
          </a:p>
        </p:txBody>
      </p:sp>
      <p:sp>
        <p:nvSpPr>
          <p:cNvPr id="6" name="Text Placeholder 3">
            <a:extLst>
              <a:ext uri="{FF2B5EF4-FFF2-40B4-BE49-F238E27FC236}">
                <a16:creationId xmlns:a16="http://schemas.microsoft.com/office/drawing/2014/main" id="{B38AD1B8-4957-43BC-82A0-35BB897DBD35}"/>
              </a:ext>
            </a:extLst>
          </p:cNvPr>
          <p:cNvSpPr txBox="1">
            <a:spLocks/>
          </p:cNvSpPr>
          <p:nvPr/>
        </p:nvSpPr>
        <p:spPr>
          <a:xfrm>
            <a:off x="328547" y="1025851"/>
            <a:ext cx="12093043" cy="82022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700" b="1" dirty="0">
                <a:solidFill>
                  <a:schemeClr val="bg1"/>
                </a:solidFill>
              </a:rPr>
              <a:t>The Fourth Meeting of Signatories to the Saiga MOU</a:t>
            </a:r>
          </a:p>
          <a:p>
            <a:pPr>
              <a:spcBef>
                <a:spcPts val="600"/>
              </a:spcBef>
            </a:pPr>
            <a:r>
              <a:rPr lang="en-US" sz="2000" b="1" dirty="0">
                <a:solidFill>
                  <a:schemeClr val="bg1"/>
                </a:solidFill>
              </a:rPr>
              <a:t>28-29 September 2021, Russian Federation, online meeting</a:t>
            </a:r>
            <a:endParaRPr lang="en-US" dirty="0">
              <a:solidFill>
                <a:schemeClr val="bg1"/>
              </a:solidFill>
            </a:endParaRPr>
          </a:p>
        </p:txBody>
      </p:sp>
      <p:sp>
        <p:nvSpPr>
          <p:cNvPr id="9" name="Title 50">
            <a:extLst>
              <a:ext uri="{FF2B5EF4-FFF2-40B4-BE49-F238E27FC236}">
                <a16:creationId xmlns:a16="http://schemas.microsoft.com/office/drawing/2014/main" id="{EFB3D109-19B9-4DC1-8A61-C197536D3F16}"/>
              </a:ext>
            </a:extLst>
          </p:cNvPr>
          <p:cNvSpPr txBox="1">
            <a:spLocks/>
          </p:cNvSpPr>
          <p:nvPr/>
        </p:nvSpPr>
        <p:spPr>
          <a:xfrm>
            <a:off x="694871" y="4689628"/>
            <a:ext cx="10607040" cy="1561543"/>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az-Cyrl-AZ" sz="2800" dirty="0"/>
              <a:t>Халилулла Сатимович Шеримбетов, </a:t>
            </a:r>
          </a:p>
          <a:p>
            <a:r>
              <a:rPr lang="ru-RU" sz="2800" dirty="0"/>
              <a:t>Начальник Управления ОПТ Государственного комитета Республики Узбекистан по экологии и охране окружающей среды</a:t>
            </a:r>
            <a:endParaRPr lang="es-ES" sz="2800" dirty="0"/>
          </a:p>
        </p:txBody>
      </p:sp>
      <p:sp>
        <p:nvSpPr>
          <p:cNvPr id="8" name="Line 8">
            <a:extLst>
              <a:ext uri="{FF2B5EF4-FFF2-40B4-BE49-F238E27FC236}">
                <a16:creationId xmlns:a16="http://schemas.microsoft.com/office/drawing/2014/main" id="{D30BBA71-C6C4-4735-AA6D-8E84D608AF93}"/>
              </a:ext>
            </a:extLst>
          </p:cNvPr>
          <p:cNvSpPr>
            <a:spLocks noChangeShapeType="1"/>
          </p:cNvSpPr>
          <p:nvPr/>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FB5524CF-3975-49A1-919C-28BF3EEE0366}"/>
              </a:ext>
            </a:extLst>
          </p:cNvPr>
          <p:cNvSpPr>
            <a:spLocks noChangeShapeType="1"/>
          </p:cNvSpPr>
          <p:nvPr/>
        </p:nvSpPr>
        <p:spPr bwMode="auto">
          <a:xfrm>
            <a:off x="9430419" y="6554919"/>
            <a:ext cx="543760"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9B409A09-B66C-416D-B0CB-877B8CC4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3" name="Picture 2" descr="A close up of a logo&#10;&#10;Description automatically generated">
            <a:extLst>
              <a:ext uri="{FF2B5EF4-FFF2-40B4-BE49-F238E27FC236}">
                <a16:creationId xmlns:a16="http://schemas.microsoft.com/office/drawing/2014/main" id="{36EF8499-560C-451F-B56C-A18E188624AA}"/>
              </a:ext>
            </a:extLst>
          </p:cNvPr>
          <p:cNvPicPr>
            <a:picLocks noChangeAspect="1"/>
          </p:cNvPicPr>
          <p:nvPr/>
        </p:nvPicPr>
        <p:blipFill>
          <a:blip r:embed="rId4"/>
          <a:stretch>
            <a:fillRect/>
          </a:stretch>
        </p:blipFill>
        <p:spPr>
          <a:xfrm>
            <a:off x="10076892" y="6340647"/>
            <a:ext cx="481257" cy="481257"/>
          </a:xfrm>
          <a:prstGeom prst="rect">
            <a:avLst/>
          </a:prstGeom>
        </p:spPr>
      </p:pic>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35402" b="30736"/>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482410" y="1116954"/>
            <a:ext cx="11174186" cy="480131"/>
          </a:xfrm>
        </p:spPr>
        <p:txBody>
          <a:bodyPr/>
          <a:lstStyle/>
          <a:p>
            <a:r>
              <a:rPr lang="ru-RU" sz="2800" dirty="0"/>
              <a:t>Текущие данные о популяциях сайгака в Узбекистане </a:t>
            </a:r>
            <a:endParaRPr lang="en-US" sz="2800" dirty="0"/>
          </a:p>
        </p:txBody>
      </p:sp>
      <p:sp>
        <p:nvSpPr>
          <p:cNvPr id="2" name="Прямоугольник 1"/>
          <p:cNvSpPr/>
          <p:nvPr/>
        </p:nvSpPr>
        <p:spPr>
          <a:xfrm>
            <a:off x="415636" y="1838442"/>
            <a:ext cx="11240960" cy="3170099"/>
          </a:xfrm>
          <a:prstGeom prst="rect">
            <a:avLst/>
          </a:prstGeom>
        </p:spPr>
        <p:txBody>
          <a:bodyPr wrap="square">
            <a:spAutoFit/>
          </a:bodyPr>
          <a:lstStyle/>
          <a:p>
            <a:pPr>
              <a:spcBef>
                <a:spcPts val="600"/>
              </a:spcBef>
            </a:pPr>
            <a:r>
              <a:rPr lang="ru-RU" dirty="0">
                <a:solidFill>
                  <a:srgbClr val="014493"/>
                </a:solidFill>
              </a:rPr>
              <a:t>Ареал сайгака охватывает северо-восточную часть Узбекского Устюрта, восточное и южное Приаралье и бывшее дно Аральского моря;</a:t>
            </a:r>
          </a:p>
          <a:p>
            <a:pPr>
              <a:spcBef>
                <a:spcPts val="600"/>
              </a:spcBef>
            </a:pPr>
            <a:r>
              <a:rPr lang="ru-RU" dirty="0">
                <a:solidFill>
                  <a:srgbClr val="014493"/>
                </a:solidFill>
              </a:rPr>
              <a:t>Экспертная оценка численности - 150-200 особей:</a:t>
            </a:r>
          </a:p>
          <a:p>
            <a:pPr marL="285750" indent="-285750">
              <a:spcBef>
                <a:spcPts val="600"/>
              </a:spcBef>
              <a:buFontTx/>
              <a:buChar char="-"/>
            </a:pPr>
            <a:r>
              <a:rPr lang="ru-RU" dirty="0">
                <a:solidFill>
                  <a:srgbClr val="014493"/>
                </a:solidFill>
              </a:rPr>
              <a:t>КЛЗ «Сайгачий» - до 100 особей в зимний период, включая резидентных (местных) и мигрантов из Казахстана; </a:t>
            </a:r>
          </a:p>
          <a:p>
            <a:pPr marL="285750" indent="-285750">
              <a:spcBef>
                <a:spcPts val="600"/>
              </a:spcBef>
              <a:buFontTx/>
              <a:buChar char="-"/>
            </a:pPr>
            <a:r>
              <a:rPr lang="ru-RU" dirty="0">
                <a:solidFill>
                  <a:srgbClr val="014493"/>
                </a:solidFill>
              </a:rPr>
              <a:t>Бывшее дно Аральского моря (бывший остров Возрождения)- 30-35 особей резидентных сайгаков;</a:t>
            </a:r>
          </a:p>
          <a:p>
            <a:pPr>
              <a:spcBef>
                <a:spcPts val="600"/>
              </a:spcBef>
            </a:pPr>
            <a:r>
              <a:rPr lang="ru-RU" dirty="0">
                <a:solidFill>
                  <a:srgbClr val="014493"/>
                </a:solidFill>
              </a:rPr>
              <a:t>Сайгак внесен в Красную книгу РУз (КК РУз) в 2019 г. Статус угрозы повышен с «уязвимый» (VU) до «находящийся в критической опасности» (CR) по критерию А2, в связи с дальнейшим сокращением численности вида. </a:t>
            </a:r>
          </a:p>
        </p:txBody>
      </p:sp>
    </p:spTree>
    <p:extLst>
      <p:ext uri="{BB962C8B-B14F-4D97-AF65-F5344CB8AC3E}">
        <p14:creationId xmlns:p14="http://schemas.microsoft.com/office/powerpoint/2010/main" val="299479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6B30E-A38E-434D-B516-FF75C10C976B}"/>
              </a:ext>
            </a:extLst>
          </p:cNvPr>
          <p:cNvSpPr>
            <a:spLocks noGrp="1"/>
          </p:cNvSpPr>
          <p:nvPr>
            <p:ph type="title"/>
          </p:nvPr>
        </p:nvSpPr>
        <p:spPr>
          <a:xfrm>
            <a:off x="352047" y="1102195"/>
            <a:ext cx="11174186" cy="507831"/>
          </a:xfrm>
        </p:spPr>
        <p:txBody>
          <a:bodyPr/>
          <a:lstStyle/>
          <a:p>
            <a:r>
              <a:rPr lang="az-Cyrl-AZ" sz="3000" dirty="0"/>
              <a:t>Основные угрозы для сайгака</a:t>
            </a:r>
            <a:r>
              <a:rPr lang="de-DE" sz="3000" dirty="0"/>
              <a:t> </a:t>
            </a:r>
            <a:r>
              <a:rPr lang="az-Cyrl-AZ" sz="3000" dirty="0"/>
              <a:t>в</a:t>
            </a:r>
            <a:r>
              <a:rPr lang="de-DE" sz="3000" dirty="0"/>
              <a:t> </a:t>
            </a:r>
            <a:r>
              <a:rPr lang="ru-RU" sz="3000" dirty="0"/>
              <a:t>Узбекистане</a:t>
            </a:r>
            <a:endParaRPr lang="de-DE" sz="3000" dirty="0"/>
          </a:p>
        </p:txBody>
      </p:sp>
      <p:sp>
        <p:nvSpPr>
          <p:cNvPr id="3" name="Inhaltsplatzhalter 2">
            <a:extLst>
              <a:ext uri="{FF2B5EF4-FFF2-40B4-BE49-F238E27FC236}">
                <a16:creationId xmlns:a16="http://schemas.microsoft.com/office/drawing/2014/main" id="{89BE7D08-475D-456A-8D2F-CEA2DF536DF7}"/>
              </a:ext>
            </a:extLst>
          </p:cNvPr>
          <p:cNvSpPr>
            <a:spLocks noGrp="1"/>
          </p:cNvSpPr>
          <p:nvPr>
            <p:ph idx="1"/>
          </p:nvPr>
        </p:nvSpPr>
        <p:spPr>
          <a:xfrm>
            <a:off x="232757" y="1610026"/>
            <a:ext cx="6841374" cy="5036741"/>
          </a:xfrm>
        </p:spPr>
        <p:txBody>
          <a:bodyPr/>
          <a:lstStyle/>
          <a:p>
            <a:pPr>
              <a:buFont typeface="Wingdings" panose="05000000000000000000" pitchFamily="2" charset="2"/>
              <a:buChar char="Ø"/>
            </a:pPr>
            <a:r>
              <a:rPr lang="ru-RU" sz="1400" b="1" dirty="0">
                <a:solidFill>
                  <a:srgbClr val="014493"/>
                </a:solidFill>
              </a:rPr>
              <a:t>Браконьерство </a:t>
            </a:r>
            <a:r>
              <a:rPr lang="ru-RU" sz="1400" dirty="0">
                <a:solidFill>
                  <a:srgbClr val="014493"/>
                </a:solidFill>
              </a:rPr>
              <a:t>со стороны местных жителей </a:t>
            </a:r>
            <a:br>
              <a:rPr lang="en-US" sz="1400" dirty="0">
                <a:solidFill>
                  <a:srgbClr val="014493"/>
                </a:solidFill>
              </a:rPr>
            </a:br>
            <a:r>
              <a:rPr lang="ru-RU" sz="1200" dirty="0">
                <a:solidFill>
                  <a:schemeClr val="tx2">
                    <a:lumMod val="75000"/>
                  </a:schemeClr>
                </a:solidFill>
              </a:rPr>
              <a:t>(количество случаев сократилось, в первую очередь в связи с созданием ОПТ в ареале сайгака и проведением разъяснительной работы с местным населением).</a:t>
            </a:r>
          </a:p>
          <a:p>
            <a:pPr>
              <a:buFont typeface="Wingdings" panose="05000000000000000000" pitchFamily="2" charset="2"/>
              <a:buChar char="Ø"/>
            </a:pPr>
            <a:r>
              <a:rPr lang="ru-RU" sz="1400" b="1" dirty="0">
                <a:solidFill>
                  <a:srgbClr val="014493"/>
                </a:solidFill>
              </a:rPr>
              <a:t>Воздействие барьеров </a:t>
            </a:r>
            <a:r>
              <a:rPr lang="ru-RU" sz="1400" dirty="0">
                <a:solidFill>
                  <a:srgbClr val="014493"/>
                </a:solidFill>
              </a:rPr>
              <a:t>на </a:t>
            </a:r>
            <a:r>
              <a:rPr lang="ru-RU" sz="1400" b="1" dirty="0" err="1">
                <a:solidFill>
                  <a:srgbClr val="014493"/>
                </a:solidFill>
              </a:rPr>
              <a:t>устюртскую</a:t>
            </a:r>
            <a:r>
              <a:rPr lang="ru-RU" sz="1400" b="1" dirty="0">
                <a:solidFill>
                  <a:srgbClr val="014493"/>
                </a:solidFill>
              </a:rPr>
              <a:t> </a:t>
            </a:r>
            <a:r>
              <a:rPr lang="ru-RU" sz="1400" dirty="0">
                <a:solidFill>
                  <a:srgbClr val="014493"/>
                </a:solidFill>
              </a:rPr>
              <a:t>популяцию </a:t>
            </a:r>
          </a:p>
          <a:p>
            <a:r>
              <a:rPr lang="ru-RU" sz="1400" dirty="0">
                <a:solidFill>
                  <a:srgbClr val="014493"/>
                </a:solidFill>
              </a:rPr>
              <a:t>Пограничное заграждение на границе между Казахстаном и Узбекистана (с 2012 г.) </a:t>
            </a:r>
            <a:br>
              <a:rPr lang="ru-RU" sz="1400" dirty="0">
                <a:solidFill>
                  <a:srgbClr val="014493"/>
                </a:solidFill>
              </a:rPr>
            </a:br>
            <a:r>
              <a:rPr lang="ru-RU" sz="1400" dirty="0">
                <a:solidFill>
                  <a:schemeClr val="tx2">
                    <a:lumMod val="75000"/>
                  </a:schemeClr>
                </a:solidFill>
              </a:rPr>
              <a:t>(</a:t>
            </a:r>
            <a:r>
              <a:rPr lang="ru-RU" sz="1200" dirty="0">
                <a:solidFill>
                  <a:schemeClr val="tx2">
                    <a:lumMod val="75000"/>
                  </a:schemeClr>
                </a:solidFill>
              </a:rPr>
              <a:t>благодаря мерам по смягчению единичные животные преодолевают препятствие, но полноценной миграции в последние годы не наблюдается)</a:t>
            </a:r>
          </a:p>
          <a:p>
            <a:r>
              <a:rPr lang="ru-RU" sz="1400" dirty="0">
                <a:solidFill>
                  <a:srgbClr val="014493"/>
                </a:solidFill>
              </a:rPr>
              <a:t>Участок казахстанской </a:t>
            </a:r>
            <a:r>
              <a:rPr lang="ru-RU" sz="1400" b="1" dirty="0">
                <a:solidFill>
                  <a:srgbClr val="014493"/>
                </a:solidFill>
              </a:rPr>
              <a:t>железной дороги</a:t>
            </a:r>
            <a:r>
              <a:rPr lang="ru-RU" sz="1400" dirty="0">
                <a:solidFill>
                  <a:srgbClr val="014493"/>
                </a:solidFill>
              </a:rPr>
              <a:t> Бейнеу-</a:t>
            </a:r>
            <a:r>
              <a:rPr lang="ru-RU" sz="1400" dirty="0" err="1">
                <a:solidFill>
                  <a:srgbClr val="014493"/>
                </a:solidFill>
              </a:rPr>
              <a:t>Шалкар</a:t>
            </a:r>
            <a:r>
              <a:rPr lang="ru-RU" sz="1400" dirty="0">
                <a:solidFill>
                  <a:srgbClr val="014493"/>
                </a:solidFill>
              </a:rPr>
              <a:t> (с 2017 г.)</a:t>
            </a:r>
            <a:br>
              <a:rPr lang="ru-RU" sz="1400" dirty="0">
                <a:solidFill>
                  <a:srgbClr val="014493"/>
                </a:solidFill>
              </a:rPr>
            </a:br>
            <a:r>
              <a:rPr lang="ru-RU" sz="1200" dirty="0">
                <a:solidFill>
                  <a:schemeClr val="tx2">
                    <a:lumMod val="75000"/>
                  </a:schemeClr>
                </a:solidFill>
              </a:rPr>
              <a:t>не имеет мест переходов, серьезно перекрыл традиционные миграционные пути сайгаков.</a:t>
            </a:r>
            <a:endParaRPr lang="ru-RU" sz="1400" dirty="0">
              <a:solidFill>
                <a:schemeClr val="tx2">
                  <a:lumMod val="75000"/>
                </a:schemeClr>
              </a:solidFill>
            </a:endParaRPr>
          </a:p>
          <a:p>
            <a:pPr>
              <a:buFont typeface="Wingdings" panose="05000000000000000000" pitchFamily="2" charset="2"/>
              <a:buChar char="Ø"/>
            </a:pPr>
            <a:r>
              <a:rPr lang="ru-RU" sz="1400" b="1" dirty="0">
                <a:solidFill>
                  <a:srgbClr val="014493"/>
                </a:solidFill>
              </a:rPr>
              <a:t>Ухудшение ка­чества пастбищ</a:t>
            </a:r>
            <a:r>
              <a:rPr lang="ru-RU" sz="1400" dirty="0">
                <a:solidFill>
                  <a:srgbClr val="014493"/>
                </a:solidFill>
              </a:rPr>
              <a:t> </a:t>
            </a:r>
            <a:br>
              <a:rPr lang="ru-RU" sz="1400" dirty="0">
                <a:solidFill>
                  <a:srgbClr val="014493"/>
                </a:solidFill>
              </a:rPr>
            </a:br>
            <a:r>
              <a:rPr lang="ru-RU" sz="1200" dirty="0">
                <a:solidFill>
                  <a:schemeClr val="tx2">
                    <a:lumMod val="75000"/>
                  </a:schemeClr>
                </a:solidFill>
              </a:rPr>
              <a:t>вследствие недоиспользования их дикими копытными и прогрессирующая </a:t>
            </a:r>
            <a:r>
              <a:rPr lang="ru-RU" sz="1200" dirty="0" err="1">
                <a:solidFill>
                  <a:schemeClr val="tx2">
                    <a:lumMod val="75000"/>
                  </a:schemeClr>
                </a:solidFill>
              </a:rPr>
              <a:t>аридизация</a:t>
            </a:r>
            <a:r>
              <a:rPr lang="ru-RU" sz="1200" dirty="0">
                <a:solidFill>
                  <a:schemeClr val="tx2">
                    <a:lumMod val="75000"/>
                  </a:schemeClr>
                </a:solidFill>
              </a:rPr>
              <a:t> региона, усиливающаяся засушливость. </a:t>
            </a:r>
          </a:p>
          <a:p>
            <a:pPr>
              <a:buFont typeface="Wingdings" panose="05000000000000000000" pitchFamily="2" charset="2"/>
              <a:buChar char="Ø"/>
            </a:pPr>
            <a:r>
              <a:rPr lang="ru-RU" sz="1400" b="1" dirty="0">
                <a:solidFill>
                  <a:srgbClr val="014493"/>
                </a:solidFill>
              </a:rPr>
              <a:t>Другие потенциальные угрозы: </a:t>
            </a:r>
            <a:br>
              <a:rPr lang="ru-RU" sz="1400" b="1" dirty="0">
                <a:solidFill>
                  <a:srgbClr val="014493"/>
                </a:solidFill>
              </a:rPr>
            </a:br>
            <a:r>
              <a:rPr lang="ru-RU" sz="1200" dirty="0">
                <a:solidFill>
                  <a:schemeClr val="tx2">
                    <a:lumMod val="75000"/>
                  </a:schemeClr>
                </a:solidFill>
              </a:rPr>
              <a:t>влияние </a:t>
            </a:r>
            <a:r>
              <a:rPr lang="ru-RU" sz="1200" b="1" dirty="0">
                <a:solidFill>
                  <a:schemeClr val="tx2">
                    <a:lumMod val="75000"/>
                  </a:schemeClr>
                </a:solidFill>
              </a:rPr>
              <a:t>нефтегазовой</a:t>
            </a:r>
            <a:r>
              <a:rPr lang="ru-RU" sz="1200" dirty="0">
                <a:solidFill>
                  <a:schemeClr val="tx2">
                    <a:lumMod val="75000"/>
                  </a:schemeClr>
                </a:solidFill>
              </a:rPr>
              <a:t> отрасли и воздействие </a:t>
            </a:r>
            <a:r>
              <a:rPr lang="ru-RU" sz="1200" b="1" dirty="0">
                <a:solidFill>
                  <a:schemeClr val="tx2">
                    <a:lumMod val="75000"/>
                  </a:schemeClr>
                </a:solidFill>
              </a:rPr>
              <a:t>скоростной дороги</a:t>
            </a:r>
            <a:r>
              <a:rPr lang="ru-RU" sz="1200" dirty="0">
                <a:solidFill>
                  <a:schemeClr val="tx2">
                    <a:lumMod val="75000"/>
                  </a:schemeClr>
                </a:solidFill>
              </a:rPr>
              <a:t> А380 на участке Кунград-Бейнеу в период после реконструкции (начнется в 2021 г.).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131" y="1880651"/>
            <a:ext cx="5117869" cy="3838402"/>
          </a:xfrm>
          <a:prstGeom prst="rect">
            <a:avLst/>
          </a:prstGeom>
        </p:spPr>
      </p:pic>
      <p:sp>
        <p:nvSpPr>
          <p:cNvPr id="5" name="TextBox 4"/>
          <p:cNvSpPr txBox="1"/>
          <p:nvPr/>
        </p:nvSpPr>
        <p:spPr>
          <a:xfrm>
            <a:off x="7553498" y="5723447"/>
            <a:ext cx="4638502" cy="430887"/>
          </a:xfrm>
          <a:prstGeom prst="rect">
            <a:avLst/>
          </a:prstGeom>
          <a:noFill/>
        </p:spPr>
        <p:txBody>
          <a:bodyPr wrap="square" rtlCol="0">
            <a:spAutoFit/>
          </a:bodyPr>
          <a:lstStyle/>
          <a:p>
            <a:pPr algn="r"/>
            <a:r>
              <a:rPr lang="ru-RU" sz="1100" dirty="0"/>
              <a:t>Молодые сайгаки в январе 2021 г. в заказнике «Сайгачий», фото с </a:t>
            </a:r>
            <a:r>
              <a:rPr lang="ru-RU" sz="1100" dirty="0" err="1"/>
              <a:t>фотоловушек</a:t>
            </a:r>
            <a:endParaRPr lang="ru-RU" sz="1100" dirty="0"/>
          </a:p>
        </p:txBody>
      </p:sp>
    </p:spTree>
    <p:extLst>
      <p:ext uri="{BB962C8B-B14F-4D97-AF65-F5344CB8AC3E}">
        <p14:creationId xmlns:p14="http://schemas.microsoft.com/office/powerpoint/2010/main" val="2486211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id="{C8FD35EC-E425-46BF-8F9F-D2BCB782CE0F}"/>
              </a:ext>
            </a:extLst>
          </p:cNvPr>
          <p:cNvSpPr>
            <a:spLocks noGrp="1"/>
          </p:cNvSpPr>
          <p:nvPr>
            <p:ph idx="1"/>
          </p:nvPr>
        </p:nvSpPr>
        <p:spPr>
          <a:xfrm>
            <a:off x="191193" y="2020457"/>
            <a:ext cx="7562157" cy="4181475"/>
          </a:xfrm>
        </p:spPr>
        <p:txBody>
          <a:bodyPr/>
          <a:lstStyle/>
          <a:p>
            <a:pPr marL="266700" indent="-266700">
              <a:spcAft>
                <a:spcPts val="600"/>
              </a:spcAft>
              <a:buFont typeface="Wingdings" panose="05000000000000000000" pitchFamily="2" charset="2"/>
              <a:buChar char="Ø"/>
            </a:pPr>
            <a:r>
              <a:rPr lang="ru-RU" sz="1400" dirty="0">
                <a:solidFill>
                  <a:srgbClr val="014493"/>
                </a:solidFill>
              </a:rPr>
              <a:t>Активно функционирует Комплексный (ландшафтный) заказник «Сайгачий» </a:t>
            </a:r>
          </a:p>
          <a:p>
            <a:pPr marL="266700" indent="0" algn="just">
              <a:spcAft>
                <a:spcPts val="600"/>
              </a:spcAft>
              <a:buNone/>
            </a:pPr>
            <a:r>
              <a:rPr lang="ru-RU" sz="1400" dirty="0">
                <a:solidFill>
                  <a:srgbClr val="014493"/>
                </a:solidFill>
              </a:rPr>
              <a:t>создан в 2016 г., расположенный в основных местах обитания сайгака: ведется охрана, мониторинг и работа с местным населением (совместно с Академией наук РУз, Альянсом по сохранению сайгака и фондом Михаэля </a:t>
            </a:r>
            <a:r>
              <a:rPr lang="ru-RU" sz="1400" dirty="0" err="1">
                <a:solidFill>
                  <a:srgbClr val="014493"/>
                </a:solidFill>
              </a:rPr>
              <a:t>Зуккова</a:t>
            </a:r>
            <a:r>
              <a:rPr lang="ru-RU" sz="1400" dirty="0">
                <a:solidFill>
                  <a:srgbClr val="014493"/>
                </a:solidFill>
              </a:rPr>
              <a:t> (</a:t>
            </a:r>
            <a:r>
              <a:rPr lang="en-US" sz="1400" dirty="0">
                <a:solidFill>
                  <a:srgbClr val="014493"/>
                </a:solidFill>
              </a:rPr>
              <a:t>CADI)</a:t>
            </a:r>
            <a:r>
              <a:rPr lang="ru-RU" sz="1400" dirty="0">
                <a:solidFill>
                  <a:srgbClr val="014493"/>
                </a:solidFill>
              </a:rPr>
              <a:t>; </a:t>
            </a:r>
          </a:p>
          <a:p>
            <a:pPr marL="266700" indent="0" algn="just">
              <a:spcAft>
                <a:spcPts val="600"/>
              </a:spcAft>
              <a:buNone/>
            </a:pPr>
            <a:r>
              <a:rPr lang="ru-RU" sz="1400" dirty="0">
                <a:solidFill>
                  <a:srgbClr val="014493"/>
                </a:solidFill>
              </a:rPr>
              <a:t>- с 2020 года ведется телеграмм канал КЛЗ «Сайгачий»;</a:t>
            </a:r>
            <a:endParaRPr lang="ru-RU" sz="1200" dirty="0">
              <a:solidFill>
                <a:srgbClr val="014493"/>
              </a:solidFill>
            </a:endParaRPr>
          </a:p>
          <a:p>
            <a:pPr>
              <a:spcAft>
                <a:spcPts val="600"/>
              </a:spcAft>
              <a:buFont typeface="Wingdings" panose="05000000000000000000" pitchFamily="2" charset="2"/>
              <a:buChar char="Ø"/>
            </a:pPr>
            <a:r>
              <a:rPr lang="ru-RU" sz="1400" dirty="0">
                <a:solidFill>
                  <a:srgbClr val="014493"/>
                </a:solidFill>
              </a:rPr>
              <a:t>В 2020г. создан Национальный Природный Парк </a:t>
            </a:r>
            <a:r>
              <a:rPr lang="ru-RU" sz="1400" b="1" dirty="0">
                <a:solidFill>
                  <a:srgbClr val="014493"/>
                </a:solidFill>
              </a:rPr>
              <a:t>«Южный Устюрт»</a:t>
            </a:r>
            <a:r>
              <a:rPr lang="ru-RU" sz="1400" dirty="0">
                <a:solidFill>
                  <a:srgbClr val="014493"/>
                </a:solidFill>
              </a:rPr>
              <a:t> </a:t>
            </a:r>
            <a:br>
              <a:rPr lang="ru-RU" sz="1400" dirty="0">
                <a:solidFill>
                  <a:srgbClr val="014493"/>
                </a:solidFill>
              </a:rPr>
            </a:br>
            <a:r>
              <a:rPr lang="ru-RU" sz="1400" dirty="0">
                <a:solidFill>
                  <a:srgbClr val="014493"/>
                </a:solidFill>
              </a:rPr>
              <a:t>Площадь </a:t>
            </a:r>
            <a:r>
              <a:rPr lang="ru-RU" sz="1400" b="1" dirty="0">
                <a:solidFill>
                  <a:srgbClr val="014493"/>
                </a:solidFill>
              </a:rPr>
              <a:t>1,45 </a:t>
            </a:r>
            <a:r>
              <a:rPr lang="ru-RU" sz="1400" b="1" dirty="0" err="1">
                <a:solidFill>
                  <a:srgbClr val="014493"/>
                </a:solidFill>
              </a:rPr>
              <a:t>млн.га</a:t>
            </a:r>
            <a:r>
              <a:rPr lang="ru-RU" sz="1400" dirty="0">
                <a:solidFill>
                  <a:srgbClr val="014493"/>
                </a:solidFill>
              </a:rPr>
              <a:t>, расположенный в местах бывшего обитания сайгака;</a:t>
            </a:r>
          </a:p>
        </p:txBody>
      </p:sp>
      <p:sp>
        <p:nvSpPr>
          <p:cNvPr id="4" name="Title 2">
            <a:extLst>
              <a:ext uri="{FF2B5EF4-FFF2-40B4-BE49-F238E27FC236}">
                <a16:creationId xmlns:a16="http://schemas.microsoft.com/office/drawing/2014/main" id="{78E13437-AC7B-4F34-869B-476133DF6E27}"/>
              </a:ext>
            </a:extLst>
          </p:cNvPr>
          <p:cNvSpPr>
            <a:spLocks noGrp="1"/>
          </p:cNvSpPr>
          <p:nvPr>
            <p:ph type="title"/>
          </p:nvPr>
        </p:nvSpPr>
        <p:spPr>
          <a:xfrm>
            <a:off x="442308" y="1067918"/>
            <a:ext cx="8286056" cy="923330"/>
          </a:xfrm>
        </p:spPr>
        <p:txBody>
          <a:bodyPr/>
          <a:lstStyle/>
          <a:p>
            <a:r>
              <a:rPr lang="ru-RU" sz="3000" dirty="0"/>
              <a:t>Примеры основных мер по сохранению сайгака за 2019-2021 гг.</a:t>
            </a:r>
            <a:endParaRPr lang="en-US" sz="3000"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441" y="1587906"/>
            <a:ext cx="3900707" cy="3140516"/>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4"/>
          <a:srcRect l="28937" t="27664" r="32536" b="38188"/>
          <a:stretch/>
        </p:blipFill>
        <p:spPr>
          <a:xfrm>
            <a:off x="521902" y="4453515"/>
            <a:ext cx="4268963" cy="2128259"/>
          </a:xfrm>
          <a:prstGeom prst="rect">
            <a:avLst/>
          </a:prstGeom>
          <a:ln>
            <a:noFill/>
          </a:ln>
          <a:effectLst>
            <a:outerShdw blurRad="292100" dist="139700" dir="2700000" algn="tl" rotWithShape="0">
              <a:srgbClr val="333333">
                <a:alpha val="65000"/>
              </a:srgbClr>
            </a:outerShdw>
          </a:effectLst>
        </p:spPr>
      </p:pic>
      <p:grpSp>
        <p:nvGrpSpPr>
          <p:cNvPr id="5" name="Группа 4"/>
          <p:cNvGrpSpPr/>
          <p:nvPr/>
        </p:nvGrpSpPr>
        <p:grpSpPr>
          <a:xfrm>
            <a:off x="4951388" y="4453514"/>
            <a:ext cx="2868014" cy="1682365"/>
            <a:chOff x="5669791" y="4932838"/>
            <a:chExt cx="2083559" cy="1467962"/>
          </a:xfrm>
        </p:grpSpPr>
        <p:pic>
          <p:nvPicPr>
            <p:cNvPr id="8" name="Picture 2" descr="Image result for uzbekistan map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9791" y="4932838"/>
              <a:ext cx="2083559" cy="1467962"/>
            </a:xfrm>
            <a:prstGeom prst="rect">
              <a:avLst/>
            </a:prstGeom>
            <a:noFill/>
            <a:extLst>
              <a:ext uri="{909E8E84-426E-40DD-AFC4-6F175D3DCCD1}">
                <a14:hiddenFill xmlns:a14="http://schemas.microsoft.com/office/drawing/2010/main">
                  <a:solidFill>
                    <a:srgbClr val="FFFFFF"/>
                  </a:solidFill>
                </a14:hiddenFill>
              </a:ext>
            </a:extLst>
          </p:spPr>
        </p:pic>
        <p:sp>
          <p:nvSpPr>
            <p:cNvPr id="9" name="Овал 8"/>
            <p:cNvSpPr/>
            <p:nvPr/>
          </p:nvSpPr>
          <p:spPr>
            <a:xfrm>
              <a:off x="5696805" y="5339159"/>
              <a:ext cx="393647" cy="327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0" name="Picture 2" descr="Image result for дроны"/>
          <p:cNvPicPr>
            <a:picLocks noChangeAspect="1" noChangeArrowheads="1"/>
          </p:cNvPicPr>
          <p:nvPr/>
        </p:nvPicPr>
        <p:blipFill rotWithShape="1">
          <a:blip r:embed="rId6">
            <a:extLst>
              <a:ext uri="{28A0092B-C50C-407E-A947-70E740481C1C}">
                <a14:useLocalDpi xmlns:a14="http://schemas.microsoft.com/office/drawing/2010/main" val="0"/>
              </a:ext>
            </a:extLst>
          </a:blip>
          <a:srcRect l="25264"/>
          <a:stretch/>
        </p:blipFill>
        <p:spPr bwMode="auto">
          <a:xfrm>
            <a:off x="8075441" y="4914540"/>
            <a:ext cx="2298686" cy="14386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4" descr="Image result for фотоловушка"/>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4650" y="4914540"/>
            <a:ext cx="1441498" cy="14414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4951388" y="6045307"/>
            <a:ext cx="2249659" cy="507831"/>
          </a:xfrm>
          <a:prstGeom prst="rect">
            <a:avLst/>
          </a:prstGeom>
        </p:spPr>
        <p:txBody>
          <a:bodyPr wrap="square">
            <a:spAutoFit/>
          </a:bodyPr>
          <a:lstStyle/>
          <a:p>
            <a:pPr algn="ctr"/>
            <a:r>
              <a:rPr lang="ru-RU" sz="900" dirty="0">
                <a:solidFill>
                  <a:schemeClr val="tx2">
                    <a:lumMod val="75000"/>
                  </a:schemeClr>
                </a:solidFill>
              </a:rPr>
              <a:t>Расположение Национального Природного Парка </a:t>
            </a:r>
            <a:r>
              <a:rPr lang="ru-RU" sz="900" b="1" dirty="0">
                <a:solidFill>
                  <a:schemeClr val="tx2">
                    <a:lumMod val="75000"/>
                  </a:schemeClr>
                </a:solidFill>
              </a:rPr>
              <a:t>«Южный Устюрт»</a:t>
            </a:r>
            <a:r>
              <a:rPr lang="ru-RU" sz="900" dirty="0">
                <a:solidFill>
                  <a:schemeClr val="tx2">
                    <a:lumMod val="75000"/>
                  </a:schemeClr>
                </a:solidFill>
              </a:rPr>
              <a:t> </a:t>
            </a:r>
          </a:p>
        </p:txBody>
      </p:sp>
    </p:spTree>
    <p:extLst>
      <p:ext uri="{BB962C8B-B14F-4D97-AF65-F5344CB8AC3E}">
        <p14:creationId xmlns:p14="http://schemas.microsoft.com/office/powerpoint/2010/main" val="36580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id="{C8FD35EC-E425-46BF-8F9F-D2BCB782CE0F}"/>
              </a:ext>
            </a:extLst>
          </p:cNvPr>
          <p:cNvSpPr>
            <a:spLocks noGrp="1"/>
          </p:cNvSpPr>
          <p:nvPr>
            <p:ph idx="1"/>
          </p:nvPr>
        </p:nvSpPr>
        <p:spPr>
          <a:xfrm>
            <a:off x="191193" y="2020457"/>
            <a:ext cx="7562157" cy="4181475"/>
          </a:xfrm>
        </p:spPr>
        <p:txBody>
          <a:bodyPr/>
          <a:lstStyle/>
          <a:p>
            <a:pPr algn="just">
              <a:spcAft>
                <a:spcPts val="600"/>
              </a:spcAft>
              <a:buFont typeface="Wingdings" panose="05000000000000000000" pitchFamily="2" charset="2"/>
              <a:buChar char="Ø"/>
            </a:pPr>
            <a:r>
              <a:rPr lang="ru-RU" sz="1400" dirty="0">
                <a:solidFill>
                  <a:srgbClr val="014493"/>
                </a:solidFill>
              </a:rPr>
              <a:t>Разработан </a:t>
            </a:r>
            <a:r>
              <a:rPr lang="ru-RU" sz="1400" b="1" dirty="0">
                <a:solidFill>
                  <a:srgbClr val="014493"/>
                </a:solidFill>
              </a:rPr>
              <a:t>План</a:t>
            </a:r>
            <a:r>
              <a:rPr lang="ru-RU" sz="1400" dirty="0">
                <a:solidFill>
                  <a:srgbClr val="014493"/>
                </a:solidFill>
              </a:rPr>
              <a:t> </a:t>
            </a:r>
            <a:r>
              <a:rPr lang="ru-RU" sz="1400" b="1" dirty="0">
                <a:solidFill>
                  <a:srgbClr val="014493"/>
                </a:solidFill>
              </a:rPr>
              <a:t>по</a:t>
            </a:r>
            <a:r>
              <a:rPr lang="ru-RU" sz="1400" dirty="0">
                <a:solidFill>
                  <a:srgbClr val="014493"/>
                </a:solidFill>
              </a:rPr>
              <a:t> </a:t>
            </a:r>
            <a:r>
              <a:rPr lang="ru-RU" sz="1400" b="1" dirty="0">
                <a:solidFill>
                  <a:srgbClr val="014493"/>
                </a:solidFill>
              </a:rPr>
              <a:t>сохранению биоразнообразия </a:t>
            </a:r>
            <a:r>
              <a:rPr lang="ru-RU" sz="1400" dirty="0">
                <a:solidFill>
                  <a:srgbClr val="014493"/>
                </a:solidFill>
              </a:rPr>
              <a:t>во время реконструкции высокоскоростной автомобильной дороги А380 (начнется не ранее 2021 г.)</a:t>
            </a:r>
          </a:p>
          <a:p>
            <a:pPr marL="180975" indent="0" algn="just">
              <a:spcAft>
                <a:spcPts val="600"/>
              </a:spcAft>
              <a:buNone/>
            </a:pPr>
            <a:r>
              <a:rPr lang="ru-RU" sz="1400" dirty="0">
                <a:solidFill>
                  <a:srgbClr val="014493"/>
                </a:solidFill>
              </a:rPr>
              <a:t>-включены меры по смягчению влияния самой дороги на сайгака (запланированы переходы) и восстановлению биоразнообразия в целом.</a:t>
            </a:r>
          </a:p>
          <a:p>
            <a:pPr marL="180975" indent="0" algn="just">
              <a:spcAft>
                <a:spcPts val="600"/>
              </a:spcAft>
              <a:buNone/>
            </a:pPr>
            <a:endParaRPr lang="ru-RU" sz="1400" dirty="0">
              <a:solidFill>
                <a:srgbClr val="014493"/>
              </a:solidFill>
            </a:endParaRPr>
          </a:p>
          <a:p>
            <a:pPr>
              <a:spcAft>
                <a:spcPts val="600"/>
              </a:spcAft>
              <a:buFont typeface="Wingdings" panose="05000000000000000000" pitchFamily="2" charset="2"/>
              <a:buChar char="Ø"/>
            </a:pPr>
            <a:r>
              <a:rPr lang="ru-RU" sz="1400" dirty="0">
                <a:solidFill>
                  <a:srgbClr val="014493"/>
                </a:solidFill>
              </a:rPr>
              <a:t>Разработана и выполняется Программа дополнительных мероприятий по </a:t>
            </a:r>
            <a:r>
              <a:rPr lang="ru-RU" sz="1400" b="1" dirty="0">
                <a:solidFill>
                  <a:srgbClr val="014493"/>
                </a:solidFill>
              </a:rPr>
              <a:t>экологическому просвещению </a:t>
            </a:r>
            <a:r>
              <a:rPr lang="ru-RU" sz="1400" dirty="0">
                <a:solidFill>
                  <a:srgbClr val="014493"/>
                </a:solidFill>
              </a:rPr>
              <a:t>и воспитанию школьников </a:t>
            </a:r>
          </a:p>
          <a:p>
            <a:pPr marL="180975" indent="0" algn="just">
              <a:spcAft>
                <a:spcPts val="600"/>
              </a:spcAft>
              <a:buNone/>
            </a:pPr>
            <a:r>
              <a:rPr lang="ru-RU" sz="1400" dirty="0">
                <a:solidFill>
                  <a:srgbClr val="014493"/>
                </a:solidFill>
              </a:rPr>
              <a:t>-цель сохранения сайгака в местах его обитания в Республике Каракалпакстан (плато Устюрт, </a:t>
            </a:r>
            <a:r>
              <a:rPr lang="ru-RU" sz="1400" dirty="0" err="1">
                <a:solidFill>
                  <a:srgbClr val="014493"/>
                </a:solidFill>
              </a:rPr>
              <a:t>Кунградский</a:t>
            </a:r>
            <a:r>
              <a:rPr lang="ru-RU" sz="1400" dirty="0">
                <a:solidFill>
                  <a:srgbClr val="014493"/>
                </a:solidFill>
              </a:rPr>
              <a:t> и </a:t>
            </a:r>
            <a:r>
              <a:rPr lang="ru-RU" sz="1400" dirty="0" err="1">
                <a:solidFill>
                  <a:srgbClr val="014493"/>
                </a:solidFill>
              </a:rPr>
              <a:t>Муйнакский</a:t>
            </a:r>
            <a:r>
              <a:rPr lang="ru-RU" sz="1400" dirty="0">
                <a:solidFill>
                  <a:srgbClr val="014493"/>
                </a:solidFill>
              </a:rPr>
              <a:t> районы), </a:t>
            </a:r>
          </a:p>
          <a:p>
            <a:pPr marL="180975" indent="0" algn="just">
              <a:spcAft>
                <a:spcPts val="600"/>
              </a:spcAft>
              <a:buNone/>
            </a:pPr>
            <a:r>
              <a:rPr lang="ru-RU" sz="1400" dirty="0">
                <a:solidFill>
                  <a:srgbClr val="014493"/>
                </a:solidFill>
              </a:rPr>
              <a:t>-2019-2021 гг. (вкл. День сайгака, День ОПТ, День мигрирующих животных, семинары для учителей, на базах средних школ работают экологические Степные клубы </a:t>
            </a:r>
          </a:p>
          <a:p>
            <a:pPr marL="180975" indent="0" algn="just">
              <a:spcAft>
                <a:spcPts val="600"/>
              </a:spcAft>
              <a:buNone/>
            </a:pPr>
            <a:r>
              <a:rPr lang="ru-RU" sz="1400" dirty="0">
                <a:solidFill>
                  <a:srgbClr val="014493"/>
                </a:solidFill>
              </a:rPr>
              <a:t>-все это осуществляется в сотрудничество КЛЗ «Сайгачий» с Альянсом по сохранению сайгака, Академии наук РУз, Госкомэкологии РУз, ННО «</a:t>
            </a:r>
            <a:r>
              <a:rPr lang="ru-RU" sz="1400" dirty="0" err="1">
                <a:solidFill>
                  <a:srgbClr val="014493"/>
                </a:solidFill>
              </a:rPr>
              <a:t>Экомактаб</a:t>
            </a:r>
            <a:r>
              <a:rPr lang="ru-RU" sz="1400" dirty="0">
                <a:solidFill>
                  <a:srgbClr val="014493"/>
                </a:solidFill>
              </a:rPr>
              <a:t>» и Министерством народного образования Республики Каракалпакстан, СП Uz-</a:t>
            </a:r>
            <a:r>
              <a:rPr lang="ru-RU" sz="1400" dirty="0" err="1">
                <a:solidFill>
                  <a:srgbClr val="014493"/>
                </a:solidFill>
              </a:rPr>
              <a:t>Kor</a:t>
            </a:r>
            <a:r>
              <a:rPr lang="ru-RU" sz="1400" dirty="0">
                <a:solidFill>
                  <a:srgbClr val="014493"/>
                </a:solidFill>
              </a:rPr>
              <a:t> </a:t>
            </a:r>
            <a:r>
              <a:rPr lang="ru-RU" sz="1400" dirty="0" err="1">
                <a:solidFill>
                  <a:srgbClr val="014493"/>
                </a:solidFill>
              </a:rPr>
              <a:t>Gas</a:t>
            </a:r>
            <a:r>
              <a:rPr lang="ru-RU" sz="1400" dirty="0">
                <a:solidFill>
                  <a:srgbClr val="014493"/>
                </a:solidFill>
              </a:rPr>
              <a:t> </a:t>
            </a:r>
            <a:r>
              <a:rPr lang="ru-RU" sz="1400" dirty="0" err="1">
                <a:solidFill>
                  <a:srgbClr val="014493"/>
                </a:solidFill>
              </a:rPr>
              <a:t>Chemical</a:t>
            </a:r>
            <a:endParaRPr lang="en-US" sz="1400" dirty="0">
              <a:solidFill>
                <a:srgbClr val="014493"/>
              </a:solidFill>
            </a:endParaRPr>
          </a:p>
        </p:txBody>
      </p:sp>
      <p:sp>
        <p:nvSpPr>
          <p:cNvPr id="4" name="Title 2">
            <a:extLst>
              <a:ext uri="{FF2B5EF4-FFF2-40B4-BE49-F238E27FC236}">
                <a16:creationId xmlns:a16="http://schemas.microsoft.com/office/drawing/2014/main" id="{78E13437-AC7B-4F34-869B-476133DF6E27}"/>
              </a:ext>
            </a:extLst>
          </p:cNvPr>
          <p:cNvSpPr>
            <a:spLocks noGrp="1"/>
          </p:cNvSpPr>
          <p:nvPr>
            <p:ph type="title"/>
          </p:nvPr>
        </p:nvSpPr>
        <p:spPr>
          <a:xfrm>
            <a:off x="442308" y="1067918"/>
            <a:ext cx="8286056" cy="923330"/>
          </a:xfrm>
        </p:spPr>
        <p:txBody>
          <a:bodyPr/>
          <a:lstStyle/>
          <a:p>
            <a:r>
              <a:rPr lang="ru-RU" sz="3000" dirty="0"/>
              <a:t>Примеры основных мер по сохранению сайгака за 2019-2021 гг.</a:t>
            </a:r>
            <a:endParaRPr lang="en-US" sz="3000" dirty="0"/>
          </a:p>
        </p:txBody>
      </p:sp>
      <p:sp>
        <p:nvSpPr>
          <p:cNvPr id="12" name="Прямоугольник 11"/>
          <p:cNvSpPr/>
          <p:nvPr/>
        </p:nvSpPr>
        <p:spPr>
          <a:xfrm>
            <a:off x="5094263" y="6604084"/>
            <a:ext cx="2249659" cy="507831"/>
          </a:xfrm>
          <a:prstGeom prst="rect">
            <a:avLst/>
          </a:prstGeom>
        </p:spPr>
        <p:txBody>
          <a:bodyPr wrap="square">
            <a:spAutoFit/>
          </a:bodyPr>
          <a:lstStyle/>
          <a:p>
            <a:r>
              <a:rPr lang="ru-RU" sz="900" dirty="0">
                <a:solidFill>
                  <a:schemeClr val="tx2">
                    <a:lumMod val="75000"/>
                  </a:schemeClr>
                </a:solidFill>
              </a:rPr>
              <a:t>Расположение Национального Природного Парка </a:t>
            </a:r>
            <a:r>
              <a:rPr lang="ru-RU" sz="900" b="1" dirty="0">
                <a:solidFill>
                  <a:schemeClr val="tx2">
                    <a:lumMod val="75000"/>
                  </a:schemeClr>
                </a:solidFill>
              </a:rPr>
              <a:t>«Южный Устюрт»</a:t>
            </a:r>
            <a:r>
              <a:rPr lang="ru-RU" sz="900" dirty="0">
                <a:solidFill>
                  <a:schemeClr val="tx2">
                    <a:lumMod val="75000"/>
                  </a:schemeClr>
                </a:solidFill>
              </a:rPr>
              <a:t> </a:t>
            </a:r>
          </a:p>
        </p:txBody>
      </p:sp>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9558" y="3501681"/>
            <a:ext cx="3691249" cy="2319251"/>
          </a:xfrm>
          <a:prstGeom prst="rect">
            <a:avLst/>
          </a:prstGeom>
          <a:ln>
            <a:noFill/>
          </a:ln>
          <a:effectLst>
            <a:outerShdw blurRad="190500" algn="tl" rotWithShape="0">
              <a:srgbClr val="000000">
                <a:alpha val="70000"/>
              </a:srgbClr>
            </a:outerShdw>
          </a:effec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542" y="2095499"/>
            <a:ext cx="1152265" cy="1152265"/>
          </a:xfrm>
          <a:prstGeom prst="rect">
            <a:avLst/>
          </a:prstGeom>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902" y="2095499"/>
            <a:ext cx="1152266" cy="1152266"/>
          </a:xfrm>
          <a:prstGeom prst="rect">
            <a:avLst/>
          </a:prstGeom>
        </p:spPr>
      </p:pic>
      <p:pic>
        <p:nvPicPr>
          <p:cNvPr id="15" name="Picture 22" descr="Communications materials – United Nations Sustainable Develop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0490" y="537957"/>
            <a:ext cx="2505083" cy="148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24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44259" b="29331"/>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508907" y="905663"/>
            <a:ext cx="11181740" cy="923330"/>
          </a:xfrm>
        </p:spPr>
        <p:txBody>
          <a:bodyPr/>
          <a:lstStyle/>
          <a:p>
            <a:pPr algn="ctr"/>
            <a:r>
              <a:rPr lang="ru-RU" sz="3000" dirty="0"/>
              <a:t>Планы на будущее </a:t>
            </a:r>
            <a:br>
              <a:rPr lang="en-US" sz="3000" dirty="0"/>
            </a:br>
            <a:r>
              <a:rPr lang="ru-RU" sz="3000" dirty="0"/>
              <a:t>5 приоритетных мероприятий на ближайшие 5 лет</a:t>
            </a:r>
            <a:endParaRPr lang="en-US" sz="3000" dirty="0"/>
          </a:p>
        </p:txBody>
      </p:sp>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365760" y="1848043"/>
            <a:ext cx="11438313" cy="295082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ru-RU" sz="1400" dirty="0">
                <a:solidFill>
                  <a:srgbClr val="014493"/>
                </a:solidFill>
              </a:rPr>
              <a:t>1. Организация Государственного Биосферного резервата/НПП на бывшем острове «Возрождение» и прилегающих территориях.</a:t>
            </a:r>
          </a:p>
          <a:p>
            <a:pPr marL="0" indent="0">
              <a:lnSpc>
                <a:spcPct val="90000"/>
              </a:lnSpc>
              <a:buNone/>
            </a:pPr>
            <a:r>
              <a:rPr lang="ru-RU" sz="1400" dirty="0">
                <a:solidFill>
                  <a:srgbClr val="014493"/>
                </a:solidFill>
              </a:rPr>
              <a:t>2. Организация ОПТ в окрестностях солончака «Барсакельмес».</a:t>
            </a:r>
          </a:p>
          <a:p>
            <a:pPr marL="0" indent="0">
              <a:lnSpc>
                <a:spcPct val="90000"/>
              </a:lnSpc>
              <a:buNone/>
            </a:pPr>
            <a:r>
              <a:rPr lang="ru-RU" sz="1400" dirty="0">
                <a:solidFill>
                  <a:srgbClr val="014493"/>
                </a:solidFill>
              </a:rPr>
              <a:t>3. Усиление профессионального потенциала инспекторов и материально-технической базы ОПТ.</a:t>
            </a:r>
          </a:p>
          <a:p>
            <a:pPr marL="0" indent="0">
              <a:lnSpc>
                <a:spcPct val="90000"/>
              </a:lnSpc>
              <a:buNone/>
            </a:pPr>
            <a:r>
              <a:rPr lang="ru-RU" sz="1400" dirty="0">
                <a:solidFill>
                  <a:srgbClr val="014493"/>
                </a:solidFill>
              </a:rPr>
              <a:t>4. Сотрудничество с нефти-газовым и дорожно-транспортным сектором по вопросам сохранения биоразнообразия, включая смягчение воздействия линейной инфраструктуры и адаптации к изменению климата (например, организация водопоев, рекультивация нарушенных земель, поддержка ОПТ, организация переходов, изменение скоростного режима движения автотранспорта и т.д.). </a:t>
            </a:r>
          </a:p>
          <a:p>
            <a:pPr marL="0" indent="0">
              <a:lnSpc>
                <a:spcPct val="90000"/>
              </a:lnSpc>
              <a:buNone/>
            </a:pPr>
            <a:r>
              <a:rPr lang="ru-RU" sz="1400" dirty="0">
                <a:solidFill>
                  <a:srgbClr val="014493"/>
                </a:solidFill>
              </a:rPr>
              <a:t>5. Усиление трансграничного взаимодействия с Республикой Казахстан (в рамках двустороннего соглашения), в первую очередь по вопросам воздействия линейно инфраструктуры: пограничное заграждение, железная дорога Бейнеу-</a:t>
            </a:r>
            <a:r>
              <a:rPr lang="ru-RU" sz="1400" dirty="0" err="1">
                <a:solidFill>
                  <a:srgbClr val="014493"/>
                </a:solidFill>
              </a:rPr>
              <a:t>Шалкар</a:t>
            </a:r>
            <a:r>
              <a:rPr lang="ru-RU" sz="1400" dirty="0">
                <a:solidFill>
                  <a:srgbClr val="014493"/>
                </a:solidFill>
              </a:rPr>
              <a:t>.  </a:t>
            </a:r>
            <a:endParaRPr lang="en-US" sz="1400" dirty="0">
              <a:solidFill>
                <a:srgbClr val="014493"/>
              </a:solidFill>
            </a:endParaRPr>
          </a:p>
        </p:txBody>
      </p:sp>
    </p:spTree>
    <p:extLst>
      <p:ext uri="{BB962C8B-B14F-4D97-AF65-F5344CB8AC3E}">
        <p14:creationId xmlns:p14="http://schemas.microsoft.com/office/powerpoint/2010/main" val="5881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DD39CA1-D485-4ED9-82F6-091E2988117B}"/>
              </a:ext>
            </a:extLst>
          </p:cNvPr>
          <p:cNvSpPr>
            <a:spLocks noGrp="1"/>
          </p:cNvSpPr>
          <p:nvPr>
            <p:ph type="title" idx="4294967295"/>
          </p:nvPr>
        </p:nvSpPr>
        <p:spPr>
          <a:xfrm>
            <a:off x="482410" y="1059585"/>
            <a:ext cx="11174186" cy="515526"/>
          </a:xfrm>
        </p:spPr>
        <p:txBody>
          <a:bodyPr/>
          <a:lstStyle/>
          <a:p>
            <a:r>
              <a:rPr lang="ru-RU" sz="3000" dirty="0"/>
              <a:t>Национальный координатор по вопросам МОВ по сайге</a:t>
            </a:r>
            <a:endParaRPr lang="en-US" sz="3000" dirty="0"/>
          </a:p>
        </p:txBody>
      </p:sp>
      <p:grpSp>
        <p:nvGrpSpPr>
          <p:cNvPr id="9" name="Группа 8"/>
          <p:cNvGrpSpPr/>
          <p:nvPr/>
        </p:nvGrpSpPr>
        <p:grpSpPr>
          <a:xfrm>
            <a:off x="217803" y="3375933"/>
            <a:ext cx="11696567" cy="2879393"/>
            <a:chOff x="217802" y="3333403"/>
            <a:chExt cx="11696567" cy="2879393"/>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907" y="3333403"/>
              <a:ext cx="3839191" cy="2879393"/>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02" y="3333403"/>
              <a:ext cx="3822181" cy="2866636"/>
            </a:xfrm>
            <a:prstGeom prst="rect">
              <a:avLst/>
            </a:prstGeom>
          </p:spPr>
        </p:pic>
        <p:pic>
          <p:nvPicPr>
            <p:cNvPr id="8" name="Объект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9020" y="3333403"/>
              <a:ext cx="3815349" cy="2861511"/>
            </a:xfrm>
            <a:prstGeom prst="rect">
              <a:avLst/>
            </a:prstGeom>
          </p:spPr>
        </p:pic>
      </p:grpSp>
      <p:sp>
        <p:nvSpPr>
          <p:cNvPr id="10" name="Объект 9"/>
          <p:cNvSpPr>
            <a:spLocks noGrp="1"/>
          </p:cNvSpPr>
          <p:nvPr>
            <p:ph idx="1"/>
          </p:nvPr>
        </p:nvSpPr>
        <p:spPr>
          <a:xfrm>
            <a:off x="482410" y="1764783"/>
            <a:ext cx="11425299" cy="1421477"/>
          </a:xfrm>
        </p:spPr>
        <p:txBody>
          <a:bodyPr/>
          <a:lstStyle/>
          <a:p>
            <a:pPr marL="0" indent="0">
              <a:buNone/>
            </a:pPr>
            <a:r>
              <a:rPr lang="en-US" b="1" dirty="0"/>
              <a:t>Халилулла Сатимович Шеримбетов</a:t>
            </a:r>
            <a:br>
              <a:rPr lang="en-US" b="1" dirty="0"/>
            </a:br>
            <a:r>
              <a:rPr lang="ru-RU" dirty="0"/>
              <a:t>Н</a:t>
            </a:r>
            <a:r>
              <a:rPr lang="en-US" dirty="0"/>
              <a:t>ачальник Управления </a:t>
            </a:r>
            <a:r>
              <a:rPr lang="ru-RU" dirty="0"/>
              <a:t>по о</a:t>
            </a:r>
            <a:r>
              <a:rPr lang="en-US" dirty="0"/>
              <a:t>храняемы</a:t>
            </a:r>
            <a:r>
              <a:rPr lang="ru-RU" dirty="0"/>
              <a:t>м</a:t>
            </a:r>
            <a:r>
              <a:rPr lang="en-US" dirty="0"/>
              <a:t> природны</a:t>
            </a:r>
            <a:r>
              <a:rPr lang="ru-RU" dirty="0"/>
              <a:t>м</a:t>
            </a:r>
            <a:r>
              <a:rPr lang="en-US" dirty="0"/>
              <a:t> территори</a:t>
            </a:r>
            <a:r>
              <a:rPr lang="ru-RU" dirty="0"/>
              <a:t>ям</a:t>
            </a:r>
            <a:r>
              <a:rPr lang="en-US" dirty="0"/>
              <a:t> </a:t>
            </a:r>
            <a:br>
              <a:rPr lang="en-US" dirty="0"/>
            </a:br>
            <a:r>
              <a:rPr lang="en-US" dirty="0"/>
              <a:t>Государственн</a:t>
            </a:r>
            <a:r>
              <a:rPr lang="ru-RU" dirty="0"/>
              <a:t>ого</a:t>
            </a:r>
            <a:r>
              <a:rPr lang="en-US" dirty="0"/>
              <a:t> комитет</a:t>
            </a:r>
            <a:r>
              <a:rPr lang="ru-RU" dirty="0"/>
              <a:t>а</a:t>
            </a:r>
            <a:r>
              <a:rPr lang="en-US" dirty="0"/>
              <a:t> Республики Узбекистан </a:t>
            </a:r>
            <a:r>
              <a:rPr lang="en-US" dirty="0" err="1"/>
              <a:t>по</a:t>
            </a:r>
            <a:r>
              <a:rPr lang="en-US" dirty="0"/>
              <a:t> экологии и охране окружающей среды </a:t>
            </a:r>
            <a:endParaRPr lang="ru-RU" dirty="0"/>
          </a:p>
        </p:txBody>
      </p:sp>
    </p:spTree>
    <p:extLst>
      <p:ext uri="{BB962C8B-B14F-4D97-AF65-F5344CB8AC3E}">
        <p14:creationId xmlns:p14="http://schemas.microsoft.com/office/powerpoint/2010/main" val="267274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2"/>
          <a:srcRect/>
          <a:stretch/>
        </p:blipFill>
        <p:spPr>
          <a:xfrm>
            <a:off x="5" y="-1269996"/>
            <a:ext cx="12191995" cy="8127996"/>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901450"/>
            <a:ext cx="4907643" cy="701731"/>
          </a:xfrm>
        </p:spPr>
        <p:txBody>
          <a:bodyPr/>
          <a:lstStyle/>
          <a:p>
            <a:r>
              <a:rPr lang="uz-Cyrl-UZ" dirty="0"/>
              <a:t>Спасибо</a:t>
            </a:r>
            <a:endParaRPr lang="en-GB" dirty="0"/>
          </a:p>
        </p:txBody>
      </p:sp>
    </p:spTree>
    <p:extLst>
      <p:ext uri="{BB962C8B-B14F-4D97-AF65-F5344CB8AC3E}">
        <p14:creationId xmlns:p14="http://schemas.microsoft.com/office/powerpoint/2010/main" val="3082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0439D9-8631-4FC1-BCE0-1BDB23425EE1}">
  <ds:schemaRefs>
    <ds:schemaRef ds:uri="http://schemas.microsoft.com/sharepoint/v3"/>
    <ds:schemaRef ds:uri="http://purl.org/dc/elements/1.1/"/>
    <ds:schemaRef ds:uri="http://schemas.microsoft.com/office/2006/metadata/properties"/>
    <ds:schemaRef ds:uri="http://schemas.openxmlformats.org/package/2006/metadata/core-properties"/>
    <ds:schemaRef ds:uri="6dc4bcd6-49db-4c07-9060-8acfc67cef9f"/>
    <ds:schemaRef ds:uri="http://schemas.microsoft.com/office/infopath/2007/PartnerControls"/>
    <ds:schemaRef ds:uri="http://schemas.microsoft.com/office/2006/documentManagement/types"/>
    <ds:schemaRef ds:uri="fb0879af-3eba-417a-a55a-ffe6dcd6ca77"/>
    <ds:schemaRef ds:uri="http://purl.org/dc/dcmitype/"/>
    <ds:schemaRef ds:uri="http://www.w3.org/XML/1998/namespace"/>
    <ds:schemaRef ds:uri="http://purl.org/dc/terms/"/>
  </ds:schemaRefs>
</ds:datastoreItem>
</file>

<file path=customXml/itemProps2.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3.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1031</Words>
  <Application>Microsoft Office PowerPoint</Application>
  <PresentationFormat>Widescreen</PresentationFormat>
  <Paragraphs>80</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vt:lpstr>
      <vt:lpstr>Office Theme</vt:lpstr>
      <vt:lpstr>PowerPoint Presentation</vt:lpstr>
      <vt:lpstr>Текущие данные о популяциях сайгака в Узбекистане </vt:lpstr>
      <vt:lpstr>Основные угрозы для сайгака в Узбекистане</vt:lpstr>
      <vt:lpstr>Примеры основных мер по сохранению сайгака за 2019-2021 гг.</vt:lpstr>
      <vt:lpstr>Примеры основных мер по сохранению сайгака за 2019-2021 гг.</vt:lpstr>
      <vt:lpstr>Планы на будущее  5 приоритетных мероприятий на ближайшие 5 лет</vt:lpstr>
      <vt:lpstr>Национальный координатор по вопросам МОВ по сайге</vt:lpstr>
      <vt:lpstr>Спасибо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2021-10-28T10:37:42Z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