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1" r:id="rId6"/>
    <p:sldId id="286" r:id="rId7"/>
    <p:sldId id="307" r:id="rId8"/>
    <p:sldId id="309" r:id="rId9"/>
    <p:sldId id="308" r:id="rId10"/>
    <p:sldId id="310" r:id="rId11"/>
    <p:sldId id="311" r:id="rId12"/>
    <p:sldId id="312" r:id="rId13"/>
    <p:sldId id="269" r:id="rId14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8018895-7573-9E4A-B5BF-8410602F6772}">
          <p14:sldIdLst>
            <p14:sldId id="256"/>
            <p14:sldId id="261"/>
            <p14:sldId id="286"/>
            <p14:sldId id="307"/>
            <p14:sldId id="309"/>
            <p14:sldId id="308"/>
            <p14:sldId id="310"/>
            <p14:sldId id="311"/>
            <p14:sldId id="312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601"/>
    <a:srgbClr val="014493"/>
    <a:srgbClr val="01C6FD"/>
    <a:srgbClr val="79AE02"/>
    <a:srgbClr val="067F9C"/>
    <a:srgbClr val="014E52"/>
    <a:srgbClr val="0C596D"/>
    <a:srgbClr val="03556D"/>
    <a:srgbClr val="145C72"/>
    <a:srgbClr val="000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9655" autoAdjust="0"/>
  </p:normalViewPr>
  <p:slideViewPr>
    <p:cSldViewPr snapToGrid="0">
      <p:cViewPr varScale="1">
        <p:scale>
          <a:sx n="125" d="100"/>
          <a:sy n="125" d="100"/>
        </p:scale>
        <p:origin x="216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9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28/09/2021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Saiga borealis</a:t>
            </a:r>
            <a:r>
              <a:rPr lang="en-US" dirty="0"/>
              <a:t> have been included in CITES Appendix II since 1995. </a:t>
            </a:r>
          </a:p>
          <a:p>
            <a:pPr marL="228600" indent="-228600">
              <a:buAutoNum type="arabicPeriod"/>
            </a:pPr>
            <a:endParaRPr lang="fr-FR" dirty="0"/>
          </a:p>
          <a:p>
            <a:r>
              <a:rPr lang="en-US" dirty="0"/>
              <a:t>2.	At the 18th meeting of the Conference of the Parties (CoP18, Geneva, 2019), it was agreed to amend the listing of both species in Appendix II by adding the following annotation: </a:t>
            </a:r>
            <a:r>
              <a:rPr lang="en-US" i="1" dirty="0"/>
              <a:t>“A zero </a:t>
            </a:r>
            <a:r>
              <a:rPr lang="en-GB" i="1" dirty="0"/>
              <a:t>export</a:t>
            </a:r>
            <a:r>
              <a:rPr lang="en-US" i="1" dirty="0"/>
              <a:t> quota for wild specimens traded for commercial purposes”</a:t>
            </a:r>
            <a:r>
              <a:rPr lang="en-US" dirty="0"/>
              <a:t>. These amendments were based on discussions of CoP18 Prop. 2, submitted by Mongolia and the United States of America, proposing to transfer </a:t>
            </a: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dirty="0"/>
              <a:t> from Appendix II to Appendix I. The Secretariat published a technical evaluation of this proposal for CoP18</a:t>
            </a:r>
            <a:r>
              <a:rPr lang="en-US" baseline="30000" dirty="0"/>
              <a:t>. 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/cop/18/prop/060319/E-CoP18-Prop-02.pdf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/cop/18/doc/E-CoP18-105-01-A2.pdf</a:t>
            </a:r>
            <a:endParaRPr lang="fr-F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028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Saiga borealis</a:t>
            </a:r>
            <a:r>
              <a:rPr lang="en-US" dirty="0"/>
              <a:t> have been included in CITES Appendix II since 1995. </a:t>
            </a:r>
          </a:p>
          <a:p>
            <a:pPr marL="228600" indent="-228600">
              <a:buAutoNum type="arabicPeriod"/>
            </a:pPr>
            <a:endParaRPr lang="fr-FR" dirty="0"/>
          </a:p>
          <a:p>
            <a:r>
              <a:rPr lang="en-US" dirty="0"/>
              <a:t>2.	At the 18th meeting of the Conference of the Parties (CoP18, Geneva, 2019), it was agreed to amend the listing of both species in Appendix II by adding the following annotation: </a:t>
            </a:r>
            <a:r>
              <a:rPr lang="en-US" i="1" dirty="0"/>
              <a:t>“A zero </a:t>
            </a:r>
            <a:r>
              <a:rPr lang="en-GB" i="1" dirty="0"/>
              <a:t>export</a:t>
            </a:r>
            <a:r>
              <a:rPr lang="en-US" i="1" dirty="0"/>
              <a:t> quota for wild specimens traded for commercial purposes”</a:t>
            </a:r>
            <a:r>
              <a:rPr lang="en-US" dirty="0"/>
              <a:t>. These amendments were based on discussions of CoP18 Prop. 2, submitted by Mongolia and the United States of America, proposing to transfer </a:t>
            </a: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dirty="0"/>
              <a:t> from Appendix II to Appendix I. The Secretariat published a technical evaluation of this proposal for CoP18</a:t>
            </a:r>
            <a:r>
              <a:rPr lang="en-US" baseline="30000" dirty="0"/>
              <a:t>. 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/cop/18/prop/060319/E-CoP18-Prop-02.pdf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/cop/18/doc/E-CoP18-105-01-A2.pdf</a:t>
            </a:r>
            <a:endParaRPr lang="fr-F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783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Saiga borealis</a:t>
            </a:r>
            <a:r>
              <a:rPr lang="en-US" dirty="0"/>
              <a:t> have been included in CITES Appendix II since 1995. </a:t>
            </a:r>
          </a:p>
          <a:p>
            <a:pPr marL="228600" indent="-228600">
              <a:buAutoNum type="arabicPeriod"/>
            </a:pPr>
            <a:endParaRPr lang="fr-FR" dirty="0"/>
          </a:p>
          <a:p>
            <a:r>
              <a:rPr lang="en-US" dirty="0"/>
              <a:t>2.	At the 18th meeting of the Conference of the Parties (CoP18, Geneva, 2019), it was agreed to amend the listing of both species in Appendix II by adding the following annotation: </a:t>
            </a:r>
            <a:r>
              <a:rPr lang="en-US" i="1" dirty="0"/>
              <a:t>“A zero </a:t>
            </a:r>
            <a:r>
              <a:rPr lang="en-GB" i="1" dirty="0"/>
              <a:t>export</a:t>
            </a:r>
            <a:r>
              <a:rPr lang="en-US" i="1" dirty="0"/>
              <a:t> quota for wild specimens traded for commercial purposes”</a:t>
            </a:r>
            <a:r>
              <a:rPr lang="en-US" dirty="0"/>
              <a:t>. These amendments were based on discussions of CoP18 Prop. 2, submitted by Mongolia and the United States of America, proposing to transfer </a:t>
            </a: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dirty="0"/>
              <a:t> from Appendix II to Appendix I. The Secretariat published a technical evaluation of this proposal for CoP18</a:t>
            </a:r>
            <a:r>
              <a:rPr lang="en-US" baseline="30000" dirty="0"/>
              <a:t>. 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/cop/18/prop/060319/E-CoP18-Prop-02.pdf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/cop/18/doc/E-CoP18-105-01-A2.pdf</a:t>
            </a:r>
            <a:endParaRPr lang="fr-F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506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Saiga borealis</a:t>
            </a:r>
            <a:r>
              <a:rPr lang="en-US" dirty="0"/>
              <a:t> have been included in CITES Appendix II since 1995. </a:t>
            </a:r>
          </a:p>
          <a:p>
            <a:pPr marL="228600" indent="-228600">
              <a:buAutoNum type="arabicPeriod"/>
            </a:pPr>
            <a:endParaRPr lang="fr-FR" dirty="0"/>
          </a:p>
          <a:p>
            <a:r>
              <a:rPr lang="en-US" dirty="0"/>
              <a:t>2.	At the 18th meeting of the Conference of the Parties (CoP18, Geneva, 2019), it was agreed to amend the listing of both species in Appendix II by adding the following annotation: </a:t>
            </a:r>
            <a:r>
              <a:rPr lang="en-US" i="1" dirty="0"/>
              <a:t>“A zero </a:t>
            </a:r>
            <a:r>
              <a:rPr lang="en-GB" i="1" dirty="0"/>
              <a:t>export</a:t>
            </a:r>
            <a:r>
              <a:rPr lang="en-US" i="1" dirty="0"/>
              <a:t> quota for wild specimens traded for commercial purposes”</a:t>
            </a:r>
            <a:r>
              <a:rPr lang="en-US" dirty="0"/>
              <a:t>. These amendments were based on discussions of CoP18 Prop. 2, submitted by Mongolia and the United States of America, proposing to transfer </a:t>
            </a: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dirty="0"/>
              <a:t> from Appendix II to Appendix I. The Secretariat published a technical evaluation of this proposal for CoP18</a:t>
            </a:r>
            <a:r>
              <a:rPr lang="en-US" baseline="30000" dirty="0"/>
              <a:t>. 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/cop/18/prop/060319/E-CoP18-Prop-02.pdf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/cop/18/doc/E-CoP18-105-01-A2.pdf</a:t>
            </a:r>
            <a:endParaRPr lang="fr-F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833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Saiga borealis</a:t>
            </a:r>
            <a:r>
              <a:rPr lang="en-US" dirty="0"/>
              <a:t> have been included in CITES Appendix II since 1995. </a:t>
            </a:r>
          </a:p>
          <a:p>
            <a:pPr marL="228600" indent="-228600">
              <a:buAutoNum type="arabicPeriod"/>
            </a:pPr>
            <a:endParaRPr lang="fr-FR" dirty="0"/>
          </a:p>
          <a:p>
            <a:r>
              <a:rPr lang="en-US" dirty="0"/>
              <a:t>2.	At the 18th meeting of the Conference of the Parties (CoP18, Geneva, 2019), it was agreed to amend the listing of both species in Appendix II by adding the following annotation: </a:t>
            </a:r>
            <a:r>
              <a:rPr lang="en-US" i="1" dirty="0"/>
              <a:t>“A zero </a:t>
            </a:r>
            <a:r>
              <a:rPr lang="en-GB" i="1" dirty="0"/>
              <a:t>export</a:t>
            </a:r>
            <a:r>
              <a:rPr lang="en-US" i="1" dirty="0"/>
              <a:t> quota for wild specimens traded for commercial purposes”</a:t>
            </a:r>
            <a:r>
              <a:rPr lang="en-US" dirty="0"/>
              <a:t>. These amendments were based on discussions of CoP18 Prop. 2, submitted by Mongolia and the United States of America, proposing to transfer </a:t>
            </a: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dirty="0"/>
              <a:t> from Appendix II to Appendix I. The Secretariat published a technical evaluation of this proposal for CoP18</a:t>
            </a:r>
            <a:r>
              <a:rPr lang="en-US" baseline="30000" dirty="0"/>
              <a:t>. 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/cop/18/prop/060319/E-CoP18-Prop-02.pdf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/cop/18/doc/E-CoP18-105-01-A2.pdf</a:t>
            </a:r>
            <a:endParaRPr lang="fr-F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659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Saiga borealis</a:t>
            </a:r>
            <a:r>
              <a:rPr lang="en-US" dirty="0"/>
              <a:t> have been included in CITES Appendix II since 1995. </a:t>
            </a:r>
          </a:p>
          <a:p>
            <a:pPr marL="228600" indent="-228600">
              <a:buAutoNum type="arabicPeriod"/>
            </a:pPr>
            <a:endParaRPr lang="fr-FR" dirty="0"/>
          </a:p>
          <a:p>
            <a:r>
              <a:rPr lang="en-US" dirty="0"/>
              <a:t>2.	At the 18th meeting of the Conference of the Parties (CoP18, Geneva, 2019), it was agreed to amend the listing of both species in Appendix II by adding the following annotation: </a:t>
            </a:r>
            <a:r>
              <a:rPr lang="en-US" i="1" dirty="0"/>
              <a:t>“A zero </a:t>
            </a:r>
            <a:r>
              <a:rPr lang="en-GB" i="1" dirty="0"/>
              <a:t>export</a:t>
            </a:r>
            <a:r>
              <a:rPr lang="en-US" i="1" dirty="0"/>
              <a:t> quota for wild specimens traded for commercial purposes”</a:t>
            </a:r>
            <a:r>
              <a:rPr lang="en-US" dirty="0"/>
              <a:t>. These amendments were based on discussions of CoP18 Prop. 2, submitted by Mongolia and the United States of America, proposing to transfer </a:t>
            </a: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dirty="0"/>
              <a:t> from Appendix II to Appendix I. The Secretariat published a technical evaluation of this proposal for CoP18</a:t>
            </a:r>
            <a:r>
              <a:rPr lang="en-US" baseline="30000" dirty="0"/>
              <a:t>. 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/cop/18/prop/060319/E-CoP18-Prop-02.pdf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/cop/18/doc/E-CoP18-105-01-A2.pdf</a:t>
            </a:r>
            <a:endParaRPr lang="fr-F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72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Saiga borealis</a:t>
            </a:r>
            <a:r>
              <a:rPr lang="en-US" dirty="0"/>
              <a:t> have been included in CITES Appendix II since 1995. </a:t>
            </a:r>
          </a:p>
          <a:p>
            <a:pPr marL="228600" indent="-228600">
              <a:buAutoNum type="arabicPeriod"/>
            </a:pPr>
            <a:endParaRPr lang="fr-FR" dirty="0"/>
          </a:p>
          <a:p>
            <a:r>
              <a:rPr lang="en-US" dirty="0"/>
              <a:t>2.	At the 18th meeting of the Conference of the Parties (CoP18, Geneva, 2019), it was agreed to amend the listing of both species in Appendix II by adding the following annotation: </a:t>
            </a:r>
            <a:r>
              <a:rPr lang="en-US" i="1" dirty="0"/>
              <a:t>“A zero </a:t>
            </a:r>
            <a:r>
              <a:rPr lang="en-GB" i="1" dirty="0"/>
              <a:t>export</a:t>
            </a:r>
            <a:r>
              <a:rPr lang="en-US" i="1" dirty="0"/>
              <a:t> quota for wild specimens traded for commercial purposes”</a:t>
            </a:r>
            <a:r>
              <a:rPr lang="en-US" dirty="0"/>
              <a:t>. These amendments were based on discussions of CoP18 Prop. 2, submitted by Mongolia and the United States of America, proposing to transfer </a:t>
            </a:r>
            <a:r>
              <a:rPr lang="en-US" i="1" dirty="0"/>
              <a:t>Saiga </a:t>
            </a:r>
            <a:r>
              <a:rPr lang="en-US" i="1" dirty="0" err="1"/>
              <a:t>tatarica</a:t>
            </a:r>
            <a:r>
              <a:rPr lang="en-US" dirty="0"/>
              <a:t> from Appendix II to Appendix I. The Secretariat published a technical evaluation of this proposal for CoP18</a:t>
            </a:r>
            <a:r>
              <a:rPr lang="en-US" baseline="30000" dirty="0"/>
              <a:t>. 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/cop/18/prop/060319/E-CoP18-Prop-02.pdf</a:t>
            </a:r>
            <a:endParaRPr lang="fr-FR" dirty="0"/>
          </a:p>
          <a:p>
            <a:r>
              <a:rPr lang="en-US" dirty="0"/>
              <a:t>See https://</a:t>
            </a:r>
            <a:r>
              <a:rPr lang="en-US" dirty="0" err="1"/>
              <a:t>cites.org</a:t>
            </a:r>
            <a:r>
              <a:rPr lang="en-US" dirty="0"/>
              <a:t>/sites/default/files/</a:t>
            </a:r>
            <a:r>
              <a:rPr lang="en-US" dirty="0" err="1"/>
              <a:t>eng</a:t>
            </a:r>
            <a:r>
              <a:rPr lang="en-US" dirty="0"/>
              <a:t>/cop/18/doc/E-CoP18-105-01-A2.pdf</a:t>
            </a:r>
            <a:endParaRPr lang="fr-F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403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14493"/>
              </a:solidFill>
              <a:highlight>
                <a:srgbClr val="01449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87A7A0-38B1-4663-9678-2D53D7F955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0" y="282740"/>
            <a:ext cx="435034" cy="60881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D011EFA-0164-4A1F-9E12-4E60D14506A0}"/>
              </a:ext>
            </a:extLst>
          </p:cNvPr>
          <p:cNvSpPr txBox="1">
            <a:spLocks/>
          </p:cNvSpPr>
          <p:nvPr userDrawn="1"/>
        </p:nvSpPr>
        <p:spPr>
          <a:xfrm>
            <a:off x="978106" y="296030"/>
            <a:ext cx="11174186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D5601"/>
                </a:solidFill>
              </a:rPr>
              <a:t>The Fourth Meeting of Signatories of the Saiga MOU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rgbClr val="0D5601"/>
                </a:solidFill>
              </a:rPr>
              <a:t>28-29 September 2021, online meeting</a:t>
            </a: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C4B7CC-6249-41CD-8E4C-AF3541184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0" y="282740"/>
            <a:ext cx="435034" cy="608811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D03AF12-1335-4D5B-B8C0-FDB18AD87429}"/>
              </a:ext>
            </a:extLst>
          </p:cNvPr>
          <p:cNvSpPr txBox="1">
            <a:spLocks/>
          </p:cNvSpPr>
          <p:nvPr userDrawn="1"/>
        </p:nvSpPr>
        <p:spPr>
          <a:xfrm>
            <a:off x="978106" y="296030"/>
            <a:ext cx="11174186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D5601"/>
                </a:solidFill>
              </a:rPr>
              <a:t>The Fourth Meeting of Signatories of the Saiga MOU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rgbClr val="0D5601"/>
                </a:solidFill>
              </a:rPr>
              <a:t>28-29 September 2021, online meeting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C0B9D2-B814-442D-8DE0-4E88313D1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0" y="282740"/>
            <a:ext cx="435034" cy="60881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88839A-F86E-471C-8C39-6DC6714EBEA5}"/>
              </a:ext>
            </a:extLst>
          </p:cNvPr>
          <p:cNvSpPr txBox="1">
            <a:spLocks/>
          </p:cNvSpPr>
          <p:nvPr userDrawn="1"/>
        </p:nvSpPr>
        <p:spPr>
          <a:xfrm>
            <a:off x="978106" y="296030"/>
            <a:ext cx="11174186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D5601"/>
                </a:solidFill>
              </a:rPr>
              <a:t>The Fourth Meeting of Signatories of the Saiga MOU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rgbClr val="0D5601"/>
                </a:solidFill>
              </a:rPr>
              <a:t>28-29 September 2021, online meeting</a:t>
            </a: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67DC2A-CB3D-4FC9-8B3F-E5E573CAF7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0" y="282740"/>
            <a:ext cx="435034" cy="60881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F449F3D-3704-4755-ACF6-EA5D84EA30BC}"/>
              </a:ext>
            </a:extLst>
          </p:cNvPr>
          <p:cNvSpPr txBox="1">
            <a:spLocks/>
          </p:cNvSpPr>
          <p:nvPr userDrawn="1"/>
        </p:nvSpPr>
        <p:spPr>
          <a:xfrm>
            <a:off x="978106" y="296030"/>
            <a:ext cx="11174186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D5601"/>
                </a:solidFill>
              </a:rPr>
              <a:t>Second Meeting of the Signatories to the Bukhara Deer MOU (MOS2)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rgbClr val="0D5601"/>
                </a:solidFill>
              </a:rPr>
              <a:t>19-22 October 2020 </a:t>
            </a:r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8B34C0F-55D9-4E59-AEA3-6DC2A75C7394}"/>
              </a:ext>
            </a:extLst>
          </p:cNvPr>
          <p:cNvSpPr txBox="1">
            <a:spLocks/>
          </p:cNvSpPr>
          <p:nvPr userDrawn="1"/>
        </p:nvSpPr>
        <p:spPr>
          <a:xfrm>
            <a:off x="978106" y="296030"/>
            <a:ext cx="11174186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D5601"/>
                </a:solidFill>
              </a:rPr>
              <a:t>The Fourth Meeting of Signatories to the Saiga MOU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rgbClr val="0D5601"/>
                </a:solidFill>
              </a:rPr>
              <a:t>28-29 September 2021, online meeting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9EDFE-6CEB-4FD2-B475-A60CED0BF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0" y="282740"/>
            <a:ext cx="435034" cy="60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91B8EB-102F-45CD-9CA6-614808B734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0" y="282740"/>
            <a:ext cx="435034" cy="60881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40D2545-11AF-4A51-8595-C39D260EC901}"/>
              </a:ext>
            </a:extLst>
          </p:cNvPr>
          <p:cNvSpPr txBox="1">
            <a:spLocks/>
          </p:cNvSpPr>
          <p:nvPr userDrawn="1"/>
        </p:nvSpPr>
        <p:spPr>
          <a:xfrm>
            <a:off x="978106" y="296030"/>
            <a:ext cx="11174186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D5601"/>
                </a:solidFill>
              </a:rPr>
              <a:t>The Fourth Meeting of Signatories to the Saiga MOU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rgbClr val="0D5601"/>
                </a:solidFill>
              </a:rPr>
              <a:t>28-29 September 2021, online meeting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937490-E5FE-4FC9-9541-A10D40E43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0" y="282740"/>
            <a:ext cx="435034" cy="608811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B3D77BF-D7FB-491A-87A9-BD0B92EBDC28}"/>
              </a:ext>
            </a:extLst>
          </p:cNvPr>
          <p:cNvSpPr txBox="1">
            <a:spLocks/>
          </p:cNvSpPr>
          <p:nvPr userDrawn="1"/>
        </p:nvSpPr>
        <p:spPr>
          <a:xfrm>
            <a:off x="978106" y="296030"/>
            <a:ext cx="11174186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D5601"/>
                </a:solidFill>
              </a:rPr>
              <a:t>The Fourth Meeting of Signatories of the Saiga MOU</a:t>
            </a:r>
          </a:p>
          <a:p>
            <a:pPr>
              <a:spcBef>
                <a:spcPts val="0"/>
              </a:spcBef>
            </a:pPr>
            <a:r>
              <a:rPr lang="en-US" sz="2000" b="0" dirty="0">
                <a:solidFill>
                  <a:srgbClr val="0D5601"/>
                </a:solidFill>
              </a:rPr>
              <a:t>28-29 September 2021, online meeting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11327C16-7886-47DD-AEB1-FBE23226E4C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0979682" y="6554919"/>
            <a:ext cx="1207301" cy="0"/>
          </a:xfrm>
          <a:prstGeom prst="line">
            <a:avLst/>
          </a:prstGeom>
          <a:noFill/>
          <a:ln w="12700" cap="sq">
            <a:solidFill>
              <a:srgbClr val="014493"/>
            </a:solidFill>
            <a:round/>
            <a:headEnd type="non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350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00E305B2-E155-41A7-80DB-D16A2C5BFEF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430418" y="6554919"/>
            <a:ext cx="573839" cy="0"/>
          </a:xfrm>
          <a:prstGeom prst="line">
            <a:avLst/>
          </a:prstGeom>
          <a:noFill/>
          <a:ln w="12700" cap="sq">
            <a:solidFill>
              <a:srgbClr val="014493"/>
            </a:solidFill>
            <a:round/>
            <a:headEnd type="non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80946A-EC31-40BC-91D6-2ED57B30103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68" y="6430683"/>
            <a:ext cx="195767" cy="27396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5119C55-615E-4295-A0E6-41D0922A6D9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086055" y="6352478"/>
            <a:ext cx="452022" cy="4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1449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1449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1449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1449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1449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062F374-1ED9-4D27-A55B-F7F03A27DC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878" y="0"/>
            <a:ext cx="12409714" cy="4504195"/>
          </a:xfr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EB9EFBF6-8BD5-452F-88C7-42D5F2D2DEDC}"/>
              </a:ext>
            </a:extLst>
          </p:cNvPr>
          <p:cNvSpPr txBox="1">
            <a:spLocks/>
          </p:cNvSpPr>
          <p:nvPr/>
        </p:nvSpPr>
        <p:spPr>
          <a:xfrm>
            <a:off x="292929" y="278648"/>
            <a:ext cx="9666514" cy="7017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spc="-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Convention on Migratory Species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8AD1B8-4957-43BC-82A0-35BB897DBD35}"/>
              </a:ext>
            </a:extLst>
          </p:cNvPr>
          <p:cNvSpPr txBox="1">
            <a:spLocks/>
          </p:cNvSpPr>
          <p:nvPr/>
        </p:nvSpPr>
        <p:spPr>
          <a:xfrm>
            <a:off x="328547" y="1025851"/>
            <a:ext cx="12093043" cy="8202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700" b="1" dirty="0">
                <a:solidFill>
                  <a:schemeClr val="bg1"/>
                </a:solidFill>
              </a:rPr>
              <a:t>The Fourth Meeting of Signatories to the Saiga MOU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</a:rPr>
              <a:t>28-29 September 2021, Russian Federation, online meeting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50">
            <a:extLst>
              <a:ext uri="{FF2B5EF4-FFF2-40B4-BE49-F238E27FC236}">
                <a16:creationId xmlns:a16="http://schemas.microsoft.com/office/drawing/2014/main" id="{EFB3D109-19B9-4DC1-8A61-C197536D3F16}"/>
              </a:ext>
            </a:extLst>
          </p:cNvPr>
          <p:cNvSpPr txBox="1">
            <a:spLocks/>
          </p:cNvSpPr>
          <p:nvPr/>
        </p:nvSpPr>
        <p:spPr>
          <a:xfrm>
            <a:off x="694871" y="4689628"/>
            <a:ext cx="10607040" cy="7017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800" b="1" kern="1200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Tom De Meulenaer</a:t>
            </a:r>
          </a:p>
          <a:p>
            <a:r>
              <a:rPr lang="en-US" sz="3600" dirty="0"/>
              <a:t>Chief, Science Unit,</a:t>
            </a:r>
          </a:p>
          <a:p>
            <a:r>
              <a:rPr lang="en-US" sz="3600" dirty="0"/>
              <a:t>CITES Secretariat</a:t>
            </a:r>
            <a:endParaRPr lang="es-ES" sz="3600" dirty="0"/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D30BBA71-C6C4-4735-AA6D-8E84D608A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79682" y="6554919"/>
            <a:ext cx="1207301" cy="0"/>
          </a:xfrm>
          <a:prstGeom prst="line">
            <a:avLst/>
          </a:prstGeom>
          <a:noFill/>
          <a:ln w="12700" cap="sq">
            <a:solidFill>
              <a:srgbClr val="014493"/>
            </a:solidFill>
            <a:round/>
            <a:headEnd type="non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350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FB5524CF-3975-49A1-919C-28BF3EEE0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30419" y="6554919"/>
            <a:ext cx="543760" cy="0"/>
          </a:xfrm>
          <a:prstGeom prst="line">
            <a:avLst/>
          </a:prstGeom>
          <a:noFill/>
          <a:ln w="12700" cap="sq">
            <a:solidFill>
              <a:srgbClr val="014493"/>
            </a:solidFill>
            <a:round/>
            <a:headEnd type="non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409A09-B66C-416D-B0CB-877B8CC4F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68" y="6430683"/>
            <a:ext cx="195767" cy="273966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6EF8499-560C-451F-B56C-A18E18862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892" y="6340647"/>
            <a:ext cx="481257" cy="4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7A54B61-8541-AB40-BD1C-F80E8A4240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5" y="-1269996"/>
            <a:ext cx="12191995" cy="8127996"/>
          </a:xfrm>
        </p:spPr>
      </p:pic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8DBDD9F7-3B84-F743-95F4-C9FA74DA597F}"/>
              </a:ext>
            </a:extLst>
          </p:cNvPr>
          <p:cNvSpPr txBox="1">
            <a:spLocks/>
          </p:cNvSpPr>
          <p:nvPr/>
        </p:nvSpPr>
        <p:spPr>
          <a:xfrm flipH="1">
            <a:off x="0" y="3895249"/>
            <a:ext cx="12192000" cy="2962751"/>
          </a:xfrm>
          <a:custGeom>
            <a:avLst/>
            <a:gdLst>
              <a:gd name="connsiteX0" fmla="*/ 12486732 w 13339868"/>
              <a:gd name="connsiteY0" fmla="*/ 1914 h 2962751"/>
              <a:gd name="connsiteX1" fmla="*/ 6703529 w 13339868"/>
              <a:gd name="connsiteY1" fmla="*/ 827870 h 2962751"/>
              <a:gd name="connsiteX2" fmla="*/ 704617 w 13339868"/>
              <a:gd name="connsiteY2" fmla="*/ 1735152 h 2962751"/>
              <a:gd name="connsiteX3" fmla="*/ 0 w 13339868"/>
              <a:gd name="connsiteY3" fmla="*/ 1775657 h 2962751"/>
              <a:gd name="connsiteX4" fmla="*/ 0 w 13339868"/>
              <a:gd name="connsiteY4" fmla="*/ 2962751 h 2962751"/>
              <a:gd name="connsiteX5" fmla="*/ 13339868 w 13339868"/>
              <a:gd name="connsiteY5" fmla="*/ 2962751 h 2962751"/>
              <a:gd name="connsiteX6" fmla="*/ 13339868 w 13339868"/>
              <a:gd name="connsiteY6" fmla="*/ 13763 h 2962751"/>
              <a:gd name="connsiteX7" fmla="*/ 12991874 w 13339868"/>
              <a:gd name="connsiteY7" fmla="*/ 2211 h 2962751"/>
              <a:gd name="connsiteX8" fmla="*/ 12486732 w 13339868"/>
              <a:gd name="connsiteY8" fmla="*/ 1914 h 296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9868" h="2962751">
                <a:moveTo>
                  <a:pt x="12486732" y="1914"/>
                </a:moveTo>
                <a:cubicBezTo>
                  <a:pt x="11089145" y="23578"/>
                  <a:pt x="9273241" y="233112"/>
                  <a:pt x="6703529" y="827870"/>
                </a:cubicBezTo>
                <a:cubicBezTo>
                  <a:pt x="4500510" y="1337758"/>
                  <a:pt x="2693772" y="1601336"/>
                  <a:pt x="704617" y="1735152"/>
                </a:cubicBezTo>
                <a:lnTo>
                  <a:pt x="0" y="1775657"/>
                </a:lnTo>
                <a:lnTo>
                  <a:pt x="0" y="2962751"/>
                </a:lnTo>
                <a:lnTo>
                  <a:pt x="13339868" y="2962751"/>
                </a:lnTo>
                <a:lnTo>
                  <a:pt x="13339868" y="13763"/>
                </a:lnTo>
                <a:lnTo>
                  <a:pt x="12991874" y="2211"/>
                </a:lnTo>
                <a:cubicBezTo>
                  <a:pt x="12829592" y="-567"/>
                  <a:pt x="12661430" y="-794"/>
                  <a:pt x="12486732" y="1914"/>
                </a:cubicBezTo>
                <a:close/>
              </a:path>
            </a:pathLst>
          </a:custGeom>
          <a:solidFill>
            <a:schemeClr val="tx1">
              <a:alpha val="62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1800" b="0" kern="1200" dirty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Insert Image</a:t>
            </a:r>
          </a:p>
        </p:txBody>
      </p:sp>
      <p:sp>
        <p:nvSpPr>
          <p:cNvPr id="12" name="Rectangle 11" descr="Lower accent block for slide image">
            <a:extLst>
              <a:ext uri="{FF2B5EF4-FFF2-40B4-BE49-F238E27FC236}">
                <a16:creationId xmlns:a16="http://schemas.microsoft.com/office/drawing/2014/main" id="{D7F67FDF-D697-3249-AD21-75F6353FFBA5}"/>
              </a:ext>
            </a:extLst>
          </p:cNvPr>
          <p:cNvSpPr/>
          <p:nvPr/>
        </p:nvSpPr>
        <p:spPr>
          <a:xfrm>
            <a:off x="438912" y="4690872"/>
            <a:ext cx="73152" cy="1188720"/>
          </a:xfrm>
          <a:prstGeom prst="rect">
            <a:avLst/>
          </a:prstGeom>
          <a:solidFill>
            <a:srgbClr val="0D5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82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5E179662-7CCE-41F8-BBC3-1E5B1AC8C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02" b="30736"/>
          <a:stretch/>
        </p:blipFill>
        <p:spPr>
          <a:xfrm>
            <a:off x="0" y="4700764"/>
            <a:ext cx="12192000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E0C7BEB-7CBB-4F0A-8A93-5FE486A71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410" y="1789055"/>
            <a:ext cx="11174186" cy="1421928"/>
          </a:xfrm>
        </p:spPr>
        <p:txBody>
          <a:bodyPr/>
          <a:lstStyle/>
          <a:p>
            <a:r>
              <a:rPr lang="fr-FR" dirty="0"/>
              <a:t>Saiga-relevant developments at CITES </a:t>
            </a:r>
            <a:r>
              <a:rPr lang="fr-FR" dirty="0" err="1"/>
              <a:t>since</a:t>
            </a:r>
            <a:r>
              <a:rPr lang="fr-FR" dirty="0"/>
              <a:t> 2015</a:t>
            </a:r>
            <a:br>
              <a:rPr lang="fr-FR" dirty="0"/>
            </a:br>
            <a:br>
              <a:rPr lang="fr-FR" dirty="0"/>
            </a:br>
            <a:r>
              <a:rPr lang="fr-FR" sz="2400" i="1" dirty="0"/>
              <a:t>Document UNEP/CMS/</a:t>
            </a:r>
            <a:r>
              <a:rPr lang="fr-FR" sz="2400" i="1" dirty="0" err="1"/>
              <a:t>Saiga</a:t>
            </a:r>
            <a:r>
              <a:rPr lang="fr-FR" sz="2400" i="1" dirty="0"/>
              <a:t>/MOS4/Inf.12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29947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DD39CA1-D485-4ED9-82F6-091E298811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410" y="1059585"/>
            <a:ext cx="11174186" cy="515526"/>
          </a:xfrm>
        </p:spPr>
        <p:txBody>
          <a:bodyPr/>
          <a:lstStyle/>
          <a:p>
            <a:r>
              <a:rPr lang="en-US" sz="3000" dirty="0"/>
              <a:t>CITES Appendix II listing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93183F06-4123-4E31-92E1-8356CF7D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63" y="1765044"/>
            <a:ext cx="11174185" cy="4770098"/>
          </a:xfrm>
        </p:spPr>
        <p:txBody>
          <a:bodyPr/>
          <a:lstStyle/>
          <a:p>
            <a:r>
              <a:rPr lang="en-US" sz="2000" i="1" dirty="0"/>
              <a:t>Saiga </a:t>
            </a:r>
            <a:r>
              <a:rPr lang="en-US" sz="2000" i="1" dirty="0" err="1"/>
              <a:t>tatarica</a:t>
            </a:r>
            <a:r>
              <a:rPr lang="en-US" sz="2000" i="1" dirty="0"/>
              <a:t> </a:t>
            </a:r>
            <a:r>
              <a:rPr lang="en-US" sz="2000" dirty="0"/>
              <a:t>and </a:t>
            </a:r>
            <a:r>
              <a:rPr lang="en-US" sz="2000" i="1" dirty="0"/>
              <a:t>Saiga borealis</a:t>
            </a:r>
            <a:r>
              <a:rPr lang="en-US" sz="2000" dirty="0"/>
              <a:t> included in CITES Appendix II since 1995</a:t>
            </a:r>
            <a:endParaRPr lang="fr-FR" sz="2000" dirty="0"/>
          </a:p>
          <a:p>
            <a:r>
              <a:rPr lang="en-US" sz="2000" dirty="0"/>
              <a:t>CoP18, Geneva, 2019: </a:t>
            </a:r>
          </a:p>
          <a:p>
            <a:pPr lvl="1"/>
            <a:r>
              <a:rPr lang="en-US" sz="2000" dirty="0"/>
              <a:t>CoP18 Prop. 2 (Mongolia and the United States of America): transfer of </a:t>
            </a:r>
            <a:r>
              <a:rPr lang="en-US" sz="2000" i="1" dirty="0"/>
              <a:t>Saiga </a:t>
            </a:r>
            <a:r>
              <a:rPr lang="en-US" sz="2000" i="1" dirty="0" err="1"/>
              <a:t>tatarica</a:t>
            </a:r>
            <a:r>
              <a:rPr lang="en-US" sz="2000" dirty="0"/>
              <a:t> to Appendix I </a:t>
            </a:r>
          </a:p>
          <a:p>
            <a:pPr lvl="1"/>
            <a:r>
              <a:rPr lang="en-US" sz="2000" dirty="0"/>
              <a:t>CoP did not support proposal, but agreed to amend listings in Appendix II by adopting an annotation for </a:t>
            </a:r>
            <a:r>
              <a:rPr lang="en-US" sz="2000" i="1" dirty="0"/>
              <a:t>S. </a:t>
            </a:r>
            <a:r>
              <a:rPr lang="en-US" sz="2000" i="1" dirty="0" err="1"/>
              <a:t>tatarica</a:t>
            </a:r>
            <a:r>
              <a:rPr lang="en-US" sz="2000" i="1" dirty="0"/>
              <a:t> </a:t>
            </a:r>
            <a:r>
              <a:rPr lang="en-US" sz="2000" dirty="0"/>
              <a:t>and </a:t>
            </a:r>
            <a:r>
              <a:rPr lang="en-US" sz="2000" i="1" dirty="0"/>
              <a:t>S. borealis:</a:t>
            </a:r>
          </a:p>
          <a:p>
            <a:pPr marL="1371600" lvl="3" indent="0">
              <a:buNone/>
            </a:pPr>
            <a:r>
              <a:rPr lang="en-US" sz="2000" b="1" i="1" dirty="0"/>
              <a:t>‘A zero </a:t>
            </a:r>
            <a:r>
              <a:rPr lang="en-GB" sz="2000" b="1" i="1" dirty="0"/>
              <a:t>export</a:t>
            </a:r>
            <a:r>
              <a:rPr lang="en-US" sz="2000" b="1" i="1" dirty="0"/>
              <a:t> quota for wild specimens traded for commercial purposes’</a:t>
            </a:r>
          </a:p>
          <a:p>
            <a:pPr marL="1371600" lvl="3" indent="0">
              <a:buNone/>
            </a:pPr>
            <a:endParaRPr lang="en-US" sz="2000" b="1" i="1" dirty="0"/>
          </a:p>
          <a:p>
            <a:r>
              <a:rPr lang="en-US" sz="2000" dirty="0"/>
              <a:t>New annotation entered into effect on 26 November 2019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DD39CA1-D485-4ED9-82F6-091E298811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410" y="1021883"/>
            <a:ext cx="11174186" cy="590931"/>
          </a:xfrm>
        </p:spPr>
        <p:txBody>
          <a:bodyPr/>
          <a:lstStyle/>
          <a:p>
            <a:r>
              <a:rPr lang="en-US" dirty="0"/>
              <a:t>Implications of new annotations: summary</a:t>
            </a:r>
            <a:endParaRPr lang="en-US" sz="3000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93183F06-4123-4E31-92E1-8356CF7D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63" y="1765044"/>
            <a:ext cx="11174185" cy="4770098"/>
          </a:xfrm>
        </p:spPr>
        <p:txBody>
          <a:bodyPr/>
          <a:lstStyle/>
          <a:p>
            <a:pPr lvl="0"/>
            <a:r>
              <a:rPr lang="en-US" sz="2000" b="1" dirty="0"/>
              <a:t>Range States</a:t>
            </a:r>
            <a:r>
              <a:rPr lang="en-US" sz="2000" dirty="0"/>
              <a:t> </a:t>
            </a:r>
            <a:r>
              <a:rPr lang="en-US" sz="2000" b="1" u="sng" dirty="0">
                <a:solidFill>
                  <a:srgbClr val="FF0000"/>
                </a:solidFill>
              </a:rPr>
              <a:t>cannot export </a:t>
            </a:r>
            <a:r>
              <a:rPr lang="en-US" sz="2000" dirty="0"/>
              <a:t>saiga specimens of wild origin [source code W] for commercial purposes [purpose code T]</a:t>
            </a:r>
          </a:p>
          <a:p>
            <a:pPr marL="457200" lvl="1" indent="0">
              <a:buNone/>
            </a:pPr>
            <a:r>
              <a:rPr lang="en-US" sz="2000" i="1" dirty="0"/>
              <a:t>E.g. commercial shipments of horns, live animals, bones, skulls, meat or hides </a:t>
            </a:r>
            <a:endParaRPr lang="fr-FR" sz="2000" i="1" dirty="0"/>
          </a:p>
          <a:p>
            <a:pPr lvl="0"/>
            <a:r>
              <a:rPr lang="en-US" sz="2000" b="1" dirty="0"/>
              <a:t>Range States</a:t>
            </a:r>
            <a:r>
              <a:rPr lang="en-US" sz="2000" dirty="0"/>
              <a:t> </a:t>
            </a:r>
            <a:r>
              <a:rPr lang="en-US" sz="2000" b="1" u="sng" dirty="0">
                <a:solidFill>
                  <a:srgbClr val="00B050"/>
                </a:solidFill>
              </a:rPr>
              <a:t>can export </a:t>
            </a:r>
            <a:r>
              <a:rPr lang="en-US" sz="2000" dirty="0"/>
              <a:t>saiga specimens of wild origin [source code W] for non-commercial purposes </a:t>
            </a:r>
          </a:p>
          <a:p>
            <a:pPr marL="457200" lvl="1" indent="0">
              <a:buNone/>
            </a:pPr>
            <a:r>
              <a:rPr lang="en-US" sz="2000" i="1" dirty="0"/>
              <a:t>E.g. trophies, live animals for zoos or reintroduction, scientific or judicial samples, research, educational exchanges, personal effects</a:t>
            </a:r>
            <a:endParaRPr lang="fr-FR" sz="2000" i="1" dirty="0"/>
          </a:p>
          <a:p>
            <a:pPr lvl="0"/>
            <a:r>
              <a:rPr lang="en-US" sz="2000" b="1" dirty="0"/>
              <a:t>Range States and Parties</a:t>
            </a:r>
            <a:r>
              <a:rPr lang="en-US" sz="2000" dirty="0"/>
              <a:t> </a:t>
            </a:r>
            <a:r>
              <a:rPr lang="en-US" sz="2000" b="1" u="sng" dirty="0">
                <a:solidFill>
                  <a:srgbClr val="00B050"/>
                </a:solidFill>
              </a:rPr>
              <a:t>can export </a:t>
            </a:r>
            <a:r>
              <a:rPr lang="en-US" sz="2000" dirty="0"/>
              <a:t>saiga specimens for commercial or non-commercial purposes if they come from captive bred animals [source code C or F] or are </a:t>
            </a:r>
            <a:r>
              <a:rPr lang="fr-FR" sz="2000" dirty="0" err="1"/>
              <a:t>pre</a:t>
            </a:r>
            <a:r>
              <a:rPr lang="fr-FR" sz="2000" dirty="0"/>
              <a:t>-Convention [source code O]</a:t>
            </a:r>
          </a:p>
          <a:p>
            <a:pPr lvl="0"/>
            <a:r>
              <a:rPr lang="en-GB" sz="2000" b="1" dirty="0"/>
              <a:t>Range States and Parties </a:t>
            </a:r>
            <a:r>
              <a:rPr lang="en-GB" sz="2000" b="1" u="sng" dirty="0">
                <a:solidFill>
                  <a:srgbClr val="00B050"/>
                </a:solidFill>
              </a:rPr>
              <a:t>can re-export</a:t>
            </a:r>
            <a:r>
              <a:rPr lang="en-GB" sz="2000" dirty="0">
                <a:solidFill>
                  <a:srgbClr val="00B050"/>
                </a:solidFill>
              </a:rPr>
              <a:t> </a:t>
            </a:r>
            <a:r>
              <a:rPr lang="en-GB" sz="2000" dirty="0"/>
              <a:t>saiga specimens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DD39CA1-D485-4ED9-82F6-091E298811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410" y="1021883"/>
            <a:ext cx="11174186" cy="590931"/>
          </a:xfrm>
        </p:spPr>
        <p:txBody>
          <a:bodyPr/>
          <a:lstStyle/>
          <a:p>
            <a:r>
              <a:rPr lang="en-US" dirty="0"/>
              <a:t>Saiga decisions and reporting</a:t>
            </a:r>
            <a:endParaRPr lang="en-US" sz="3000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93183F06-4123-4E31-92E1-8356CF7D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63" y="1765044"/>
            <a:ext cx="11174185" cy="4770098"/>
          </a:xfrm>
        </p:spPr>
        <p:txBody>
          <a:bodyPr/>
          <a:lstStyle/>
          <a:p>
            <a:r>
              <a:rPr lang="en-US" sz="2000" dirty="0"/>
              <a:t>Dedicated saiga decisions were adopted by CITES Parties at CoP13 [Bangkok, 2004], CoP14 [The Hague, 2007], CoP15 [Doha, 2010], CoP16 [Bangkok, 2013], CoP17 [Johannesburg, 2016] and CoP18 [Geneva, 2019]</a:t>
            </a:r>
            <a:endParaRPr lang="fr-FR" sz="2000" dirty="0"/>
          </a:p>
          <a:p>
            <a:r>
              <a:rPr lang="en-US" sz="2000" b="1" dirty="0"/>
              <a:t>Decisions 18.270 to 18.274 </a:t>
            </a:r>
            <a:r>
              <a:rPr lang="en-US" sz="2000" dirty="0"/>
              <a:t>currently in effect </a:t>
            </a:r>
            <a:br>
              <a:rPr lang="en-US" sz="2000" dirty="0"/>
            </a:br>
            <a:r>
              <a:rPr lang="en-US" sz="2000" dirty="0"/>
              <a:t>[see </a:t>
            </a:r>
            <a:r>
              <a:rPr lang="en-US" sz="2000" u="sng" dirty="0"/>
              <a:t>Annex 1</a:t>
            </a:r>
            <a:r>
              <a:rPr lang="en-US" sz="2000" dirty="0"/>
              <a:t> of </a:t>
            </a:r>
            <a:r>
              <a:rPr lang="en-GB" sz="2000" dirty="0"/>
              <a:t>UNEP/CMS/Saiga/MOS4/Inf.12</a:t>
            </a:r>
            <a:r>
              <a:rPr lang="en-US" sz="2000" dirty="0"/>
              <a:t>] </a:t>
            </a:r>
          </a:p>
          <a:p>
            <a:pPr lvl="1"/>
            <a:r>
              <a:rPr lang="en-US" sz="2000" dirty="0"/>
              <a:t>Directed to:  Saiga antelope range States and major saiga trading and consumer States; the CITES and CMS Secretariats </a:t>
            </a:r>
            <a:endParaRPr lang="fr-FR" sz="2000" dirty="0"/>
          </a:p>
          <a:p>
            <a:r>
              <a:rPr lang="en-US" sz="2000" dirty="0"/>
              <a:t>Progress reports on implementation to </a:t>
            </a:r>
            <a:r>
              <a:rPr lang="en-US" sz="2000" dirty="0" err="1"/>
              <a:t>CoP</a:t>
            </a:r>
            <a:r>
              <a:rPr lang="en-US" sz="2000" dirty="0"/>
              <a:t>, Standing Committee and Animals Committee </a:t>
            </a:r>
          </a:p>
          <a:p>
            <a:pPr lvl="1"/>
            <a:r>
              <a:rPr lang="en-US" sz="2000" dirty="0"/>
              <a:t>Most recent: SC70 [Sochi, 2018], CoP18</a:t>
            </a:r>
            <a:r>
              <a:rPr lang="fr-FR" sz="2000" dirty="0"/>
              <a:t> </a:t>
            </a:r>
            <a:r>
              <a:rPr lang="en-US" sz="2000" dirty="0"/>
              <a:t>[Geneva, 2019], and AC31 [online, June 2021] </a:t>
            </a:r>
            <a:endParaRPr lang="fr-FR" sz="2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DD39CA1-D485-4ED9-82F6-091E298811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410" y="1021883"/>
            <a:ext cx="11174186" cy="590931"/>
          </a:xfrm>
        </p:spPr>
        <p:txBody>
          <a:bodyPr/>
          <a:lstStyle/>
          <a:p>
            <a:r>
              <a:rPr lang="en-US" dirty="0"/>
              <a:t>Next reporting and new CITES saiga decisions</a:t>
            </a:r>
            <a:endParaRPr lang="en-US" sz="3000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93183F06-4123-4E31-92E1-8356CF7D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63" y="1765044"/>
            <a:ext cx="11174185" cy="4770098"/>
          </a:xfrm>
        </p:spPr>
        <p:txBody>
          <a:bodyPr/>
          <a:lstStyle/>
          <a:p>
            <a:r>
              <a:rPr lang="en-US" sz="2000" dirty="0"/>
              <a:t>Next CITES reporting and discussions: </a:t>
            </a:r>
          </a:p>
          <a:p>
            <a:pPr lvl="1"/>
            <a:r>
              <a:rPr lang="en-US" sz="2000" b="1" dirty="0"/>
              <a:t>SC74</a:t>
            </a:r>
            <a:r>
              <a:rPr lang="en-US" sz="2000" dirty="0"/>
              <a:t>, Lyon, March 2022  [reporting to Standing Committee by Secretariat and AC]</a:t>
            </a:r>
          </a:p>
          <a:p>
            <a:pPr lvl="1"/>
            <a:r>
              <a:rPr lang="en-US" sz="2000" b="1" dirty="0"/>
              <a:t>CoP19</a:t>
            </a:r>
            <a:r>
              <a:rPr lang="en-US" sz="2000" dirty="0"/>
              <a:t>, Panama City, November 2022 [documents and amendment proposals must be submitted by </a:t>
            </a:r>
            <a:r>
              <a:rPr lang="fr-FR" sz="2000" b="1" dirty="0"/>
              <a:t>17 June 2022</a:t>
            </a:r>
            <a:r>
              <a:rPr lang="fr-FR" sz="2000" dirty="0"/>
              <a:t>] </a:t>
            </a:r>
          </a:p>
          <a:p>
            <a:r>
              <a:rPr lang="en-US" sz="2000" dirty="0"/>
              <a:t>AC31: Proposes renewal and update of Decisions 18.270 to 18.274 to the Standing Committee for onward submission </a:t>
            </a:r>
            <a:r>
              <a:rPr lang="en-GB" sz="2000" dirty="0"/>
              <a:t>to CoP19 </a:t>
            </a:r>
            <a:br>
              <a:rPr lang="en-GB" sz="2000" dirty="0"/>
            </a:br>
            <a:r>
              <a:rPr lang="en-GB" sz="2000" dirty="0"/>
              <a:t>[see </a:t>
            </a:r>
            <a:r>
              <a:rPr lang="en-GB" sz="2000" u="sng" dirty="0"/>
              <a:t>Annex 2</a:t>
            </a:r>
            <a:r>
              <a:rPr lang="en-GB" sz="2000" dirty="0"/>
              <a:t> of UNEP/CMS/Saiga/MOS4/Inf.12]</a:t>
            </a:r>
          </a:p>
          <a:p>
            <a:r>
              <a:rPr lang="en-US" sz="2000" dirty="0"/>
              <a:t>AC31: United States of America committed funding [40,000 USD] for the implementation by the CITES Secretariat of Decision 18.271, paragraph d), concerning management of saiga horn stockpiles. Implementation in 2022. Other activities mentioned in the Decision remain unfunded.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038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DD39CA1-D485-4ED9-82F6-091E298811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410" y="1021883"/>
            <a:ext cx="11174186" cy="590931"/>
          </a:xfrm>
        </p:spPr>
        <p:txBody>
          <a:bodyPr/>
          <a:lstStyle/>
          <a:p>
            <a:r>
              <a:rPr lang="de-DE" dirty="0"/>
              <a:t>CITES trade in </a:t>
            </a:r>
            <a:r>
              <a:rPr lang="de-DE" i="1" dirty="0" err="1"/>
              <a:t>Saiga</a:t>
            </a:r>
            <a:r>
              <a:rPr lang="de-DE" dirty="0"/>
              <a:t> </a:t>
            </a:r>
            <a:r>
              <a:rPr lang="de-DE" dirty="0" err="1"/>
              <a:t>spp</a:t>
            </a:r>
            <a:r>
              <a:rPr lang="de-DE" dirty="0"/>
              <a:t>. 2007-2019: </a:t>
            </a:r>
            <a:r>
              <a:rPr lang="de-DE" dirty="0" err="1"/>
              <a:t>volumes</a:t>
            </a:r>
            <a:endParaRPr lang="en-US" sz="3000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93183F06-4123-4E31-92E1-8356CF7D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63" y="1765044"/>
            <a:ext cx="4515851" cy="4770098"/>
          </a:xfrm>
        </p:spPr>
        <p:txBody>
          <a:bodyPr/>
          <a:lstStyle/>
          <a:p>
            <a:r>
              <a:rPr lang="en-US" dirty="0"/>
              <a:t>Reporting on relatively low volumes of trade; few cases of illegal trade</a:t>
            </a:r>
          </a:p>
          <a:p>
            <a:r>
              <a:rPr lang="en-US" b="1" dirty="0"/>
              <a:t>2010-18</a:t>
            </a:r>
            <a:r>
              <a:rPr lang="en-US" dirty="0"/>
              <a:t> annual averages: </a:t>
            </a:r>
          </a:p>
          <a:p>
            <a:pPr lvl="1"/>
            <a:r>
              <a:rPr lang="en-US" sz="1800" dirty="0"/>
              <a:t>~250 kg of horn per year</a:t>
            </a:r>
          </a:p>
          <a:p>
            <a:pPr lvl="1"/>
            <a:r>
              <a:rPr lang="en-US" sz="1800" dirty="0"/>
              <a:t>~250/300 kg of medicines per year</a:t>
            </a:r>
          </a:p>
          <a:p>
            <a:r>
              <a:rPr lang="en-US" b="1" dirty="0"/>
              <a:t>2019</a:t>
            </a:r>
            <a:r>
              <a:rPr lang="en-US" dirty="0"/>
              <a:t> &gt; 4,500 kg of horn traded</a:t>
            </a:r>
          </a:p>
          <a:p>
            <a:pPr lvl="1"/>
            <a:r>
              <a:rPr lang="en-US" sz="1800" dirty="0"/>
              <a:t>3,135 kg re-exported from Singapore to Hong Kong SAR [W; Origin Kazakhstan]</a:t>
            </a:r>
          </a:p>
          <a:p>
            <a:pPr lvl="1"/>
            <a:r>
              <a:rPr lang="en-US" sz="1800" dirty="0"/>
              <a:t>1,494 kg from Ukraine to China [pre-convention and unknown origins]</a:t>
            </a:r>
            <a:endParaRPr lang="fr-FR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5372D2-9D3E-3E48-BB01-A5072951C4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4" y="1765044"/>
            <a:ext cx="6407703" cy="41600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242B93-0AA0-5149-9FA7-12008432EBB3}"/>
              </a:ext>
            </a:extLst>
          </p:cNvPr>
          <p:cNvSpPr/>
          <p:nvPr/>
        </p:nvSpPr>
        <p:spPr>
          <a:xfrm>
            <a:off x="5656848" y="586080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Direct trade in 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</a:rPr>
              <a:t>S. </a:t>
            </a:r>
            <a:r>
              <a:rPr lang="en-US" sz="1400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tatarica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parts and derivatives by term, reported by weight, 2007-2019 (all sources excluding ‘I’, all purposes)</a:t>
            </a: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4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DD39CA1-D485-4ED9-82F6-091E298811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410" y="1021883"/>
            <a:ext cx="11174186" cy="590931"/>
          </a:xfrm>
        </p:spPr>
        <p:txBody>
          <a:bodyPr/>
          <a:lstStyle/>
          <a:p>
            <a:r>
              <a:rPr lang="de-DE" dirty="0"/>
              <a:t>CITES </a:t>
            </a:r>
            <a:r>
              <a:rPr lang="de-DE" dirty="0" err="1"/>
              <a:t>trade</a:t>
            </a:r>
            <a:r>
              <a:rPr lang="de-DE" dirty="0"/>
              <a:t> in </a:t>
            </a:r>
            <a:r>
              <a:rPr lang="de-DE" i="1" dirty="0" err="1"/>
              <a:t>Saiga</a:t>
            </a:r>
            <a:r>
              <a:rPr lang="de-DE" dirty="0"/>
              <a:t> </a:t>
            </a:r>
            <a:r>
              <a:rPr lang="de-DE" dirty="0" err="1"/>
              <a:t>spp</a:t>
            </a:r>
            <a:r>
              <a:rPr lang="de-DE" dirty="0"/>
              <a:t>. 2007-2019: </a:t>
            </a:r>
            <a:r>
              <a:rPr lang="de-DE" dirty="0" err="1"/>
              <a:t>trade</a:t>
            </a:r>
            <a:r>
              <a:rPr lang="de-DE" dirty="0"/>
              <a:t> </a:t>
            </a:r>
            <a:r>
              <a:rPr lang="de-DE" dirty="0" err="1"/>
              <a:t>routes</a:t>
            </a:r>
            <a:endParaRPr lang="en-US" sz="3000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93183F06-4123-4E31-92E1-8356CF7D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63" y="1692852"/>
            <a:ext cx="4877257" cy="4770098"/>
          </a:xfrm>
        </p:spPr>
        <p:txBody>
          <a:bodyPr/>
          <a:lstStyle/>
          <a:p>
            <a:r>
              <a:rPr lang="en-US" sz="2000" dirty="0"/>
              <a:t>Main direct exporters: China, Ukraine. Lesser extent Japan, Hong Kong SAR, Singapore</a:t>
            </a:r>
          </a:p>
          <a:p>
            <a:r>
              <a:rPr lang="en-US" sz="2000" dirty="0"/>
              <a:t>Main direct importers: Japan, China.  Lesser extent Hong Kong SAR, Malaysia, Singapore </a:t>
            </a:r>
          </a:p>
          <a:p>
            <a:r>
              <a:rPr lang="en-US" sz="2000" dirty="0"/>
              <a:t>Main re-exporter: Singapore [horn from Kazakhstan, Russia and Unknown origins] to Hong Kong SAR (&gt;80%) and Japan (15%)</a:t>
            </a:r>
            <a:endParaRPr lang="fr-FR" sz="2000" dirty="0"/>
          </a:p>
          <a:p>
            <a:endParaRPr lang="fr-FR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9579B9-B8CE-4AA5-B3DB-522F7A684D18}"/>
              </a:ext>
            </a:extLst>
          </p:cNvPr>
          <p:cNvGrpSpPr/>
          <p:nvPr/>
        </p:nvGrpSpPr>
        <p:grpSpPr>
          <a:xfrm>
            <a:off x="5527428" y="1698948"/>
            <a:ext cx="6664572" cy="4770098"/>
            <a:chOff x="2238375" y="0"/>
            <a:chExt cx="11970400" cy="6858000"/>
          </a:xfrm>
        </p:grpSpPr>
        <p:pic>
          <p:nvPicPr>
            <p:cNvPr id="21" name="Picture 20" descr="Chart&#10;&#10;Description automatically generated">
              <a:extLst>
                <a:ext uri="{FF2B5EF4-FFF2-40B4-BE49-F238E27FC236}">
                  <a16:creationId xmlns:a16="http://schemas.microsoft.com/office/drawing/2014/main" id="{3A3EE7D6-1A76-4E3E-9295-0EB34DDC6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8375" y="0"/>
              <a:ext cx="7715249" cy="6858000"/>
            </a:xfrm>
            <a:prstGeom prst="rect">
              <a:avLst/>
            </a:prstGeom>
          </p:spPr>
        </p:pic>
        <p:pic>
          <p:nvPicPr>
            <p:cNvPr id="23" name="Picture 22" descr="Diagram&#10;&#10;Description automatically generated">
              <a:extLst>
                <a:ext uri="{FF2B5EF4-FFF2-40B4-BE49-F238E27FC236}">
                  <a16:creationId xmlns:a16="http://schemas.microsoft.com/office/drawing/2014/main" id="{34519E77-6EF7-4356-89FF-47ED2D922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802"/>
            <a:stretch/>
          </p:blipFill>
          <p:spPr>
            <a:xfrm>
              <a:off x="8175565" y="0"/>
              <a:ext cx="603321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1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DD39CA1-D485-4ED9-82F6-091E298811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410" y="1021883"/>
            <a:ext cx="11174186" cy="590931"/>
          </a:xfrm>
        </p:spPr>
        <p:txBody>
          <a:bodyPr/>
          <a:lstStyle/>
          <a:p>
            <a:r>
              <a:rPr lang="en-GB" dirty="0"/>
              <a:t>CITES Secretariat activities re. </a:t>
            </a:r>
            <a:r>
              <a:rPr lang="en-GB" i="1" dirty="0"/>
              <a:t>Saiga </a:t>
            </a:r>
            <a:r>
              <a:rPr lang="en-GB" dirty="0"/>
              <a:t>spp.</a:t>
            </a:r>
            <a:endParaRPr lang="fr-FR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93183F06-4123-4E31-92E1-8356CF7D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63" y="1765044"/>
            <a:ext cx="11174185" cy="4770098"/>
          </a:xfrm>
        </p:spPr>
        <p:txBody>
          <a:bodyPr/>
          <a:lstStyle/>
          <a:p>
            <a:r>
              <a:rPr lang="en-US" sz="2000" dirty="0"/>
              <a:t>Activities with CMS Secretariat</a:t>
            </a:r>
          </a:p>
          <a:p>
            <a:pPr lvl="1"/>
            <a:r>
              <a:rPr lang="en-US" sz="1800" dirty="0"/>
              <a:t>MOS3 [Tashkent, 2015]</a:t>
            </a:r>
          </a:p>
          <a:p>
            <a:pPr lvl="1"/>
            <a:r>
              <a:rPr lang="en-US" sz="1800" dirty="0"/>
              <a:t>Workshop on new Medium-Term International Work </a:t>
            </a:r>
            <a:r>
              <a:rPr lang="en-US" sz="1800" dirty="0" err="1"/>
              <a:t>Programme</a:t>
            </a:r>
            <a:r>
              <a:rPr lang="en-US" sz="1800" dirty="0"/>
              <a:t> for the Saiga antelope 2021-2025 [</a:t>
            </a:r>
            <a:r>
              <a:rPr lang="en-US" sz="1800" dirty="0" err="1"/>
              <a:t>Vilm</a:t>
            </a:r>
            <a:r>
              <a:rPr lang="en-US" sz="1800" dirty="0"/>
              <a:t>, 2019]</a:t>
            </a:r>
          </a:p>
          <a:p>
            <a:pPr lvl="1"/>
            <a:r>
              <a:rPr lang="en-US" sz="1800" dirty="0"/>
              <a:t>New CITES-CMS work </a:t>
            </a:r>
            <a:r>
              <a:rPr lang="en-US" sz="1800" dirty="0" err="1"/>
              <a:t>programme</a:t>
            </a:r>
            <a:r>
              <a:rPr lang="en-US" sz="1800" dirty="0"/>
              <a:t> 2021-2025: “Shared species of particular attention”</a:t>
            </a:r>
            <a:endParaRPr lang="fr-FR" sz="1800" dirty="0"/>
          </a:p>
          <a:p>
            <a:r>
              <a:rPr lang="en-US" sz="2000" dirty="0"/>
              <a:t>Implementing CoP18 Decisions:</a:t>
            </a:r>
          </a:p>
          <a:p>
            <a:pPr lvl="1"/>
            <a:r>
              <a:rPr lang="en-US" sz="1800" dirty="0"/>
              <a:t>Decision 18.270: contacted range States and major consumer/trading countries in August 2021 for information on saiga trade, markets and stockpiles for reporting to SC74</a:t>
            </a:r>
          </a:p>
          <a:p>
            <a:pPr lvl="1"/>
            <a:r>
              <a:rPr lang="en-US" sz="1800" dirty="0"/>
              <a:t>Decision 18.271: Assisted in MOS4 [online, 2021]; assisted in developing new saiga work </a:t>
            </a:r>
            <a:r>
              <a:rPr lang="en-US" sz="1800" dirty="0" err="1"/>
              <a:t>programme</a:t>
            </a:r>
            <a:r>
              <a:rPr lang="en-US" sz="1800" dirty="0"/>
              <a:t> 2021-25; will further analyze CITES trade data for reporting to SC74 and CoP19; secured some funding for consultations on saiga stockpile management and monitoring; reported to AC31, resulting in new set of saiga Decisions</a:t>
            </a:r>
          </a:p>
        </p:txBody>
      </p:sp>
    </p:spTree>
    <p:extLst>
      <p:ext uri="{BB962C8B-B14F-4D97-AF65-F5344CB8AC3E}">
        <p14:creationId xmlns:p14="http://schemas.microsoft.com/office/powerpoint/2010/main" val="9606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5e13aee6-a166-4273-bf9d-0067cd857b5d"/>
</p:tagLst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0439D9-8631-4FC1-BCE0-1BDB23425EE1}">
  <ds:schemaRefs>
    <ds:schemaRef ds:uri="http://schemas.microsoft.com/office/2006/documentManagement/types"/>
    <ds:schemaRef ds:uri="http://purl.org/dc/elements/1.1/"/>
    <ds:schemaRef ds:uri="http://purl.org/dc/dcmitype/"/>
    <ds:schemaRef ds:uri="6dc4bcd6-49db-4c07-9060-8acfc67cef9f"/>
    <ds:schemaRef ds:uri="http://schemas.microsoft.com/sharepoint/v3"/>
    <ds:schemaRef ds:uri="http://purl.org/dc/terms/"/>
    <ds:schemaRef ds:uri="http://schemas.microsoft.com/office/2006/metadata/properties"/>
    <ds:schemaRef ds:uri="fb0879af-3eba-417a-a55a-ffe6dcd6ca77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1998</Words>
  <Application>Microsoft Office PowerPoint</Application>
  <PresentationFormat>Widescreen</PresentationFormat>
  <Paragraphs>99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Times New Roman</vt:lpstr>
      <vt:lpstr>Office Theme</vt:lpstr>
      <vt:lpstr>PowerPoint Presentation</vt:lpstr>
      <vt:lpstr>Saiga-relevant developments at CITES since 2015  Document UNEP/CMS/Saiga/MOS4/Inf.12</vt:lpstr>
      <vt:lpstr>CITES Appendix II listing</vt:lpstr>
      <vt:lpstr>Implications of new annotations: summary</vt:lpstr>
      <vt:lpstr>Saiga decisions and reporting</vt:lpstr>
      <vt:lpstr>Next reporting and new CITES saiga decisions</vt:lpstr>
      <vt:lpstr>CITES trade in Saiga spp. 2007-2019: volumes</vt:lpstr>
      <vt:lpstr>CITES trade in Saiga spp. 2007-2019: trade routes</vt:lpstr>
      <vt:lpstr>CITES Secretariat activities re. Saiga spp.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2018-09-07T09:26:58Z</dcterms:created>
  <dcterms:modified xsi:type="dcterms:W3CDTF">2021-09-28T13:35:41Z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