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61" r:id="rId6"/>
    <p:sldId id="297" r:id="rId7"/>
    <p:sldId id="295" r:id="rId8"/>
    <p:sldId id="296" r:id="rId9"/>
    <p:sldId id="286"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8018895-7573-9E4A-B5BF-8410602F6772}">
          <p14:sldIdLst>
            <p14:sldId id="256"/>
            <p14:sldId id="261"/>
            <p14:sldId id="297"/>
            <p14:sldId id="295"/>
            <p14:sldId id="296"/>
            <p14:sldId id="286"/>
            <p14:sldId id="26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601"/>
    <a:srgbClr val="014493"/>
    <a:srgbClr val="01C6FD"/>
    <a:srgbClr val="79AE02"/>
    <a:srgbClr val="067F9C"/>
    <a:srgbClr val="014E52"/>
    <a:srgbClr val="0C596D"/>
    <a:srgbClr val="03556D"/>
    <a:srgbClr val="145C72"/>
    <a:srgbClr val="0000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13AFC-C39E-4C5C-9D2B-4E38FE232F92}" v="5" dt="2025-02-18T14:49:16.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9655" autoAdjust="0"/>
  </p:normalViewPr>
  <p:slideViewPr>
    <p:cSldViewPr snapToGrid="0">
      <p:cViewPr varScale="1">
        <p:scale>
          <a:sx n="111" d="100"/>
          <a:sy n="111" d="100"/>
        </p:scale>
        <p:origin x="480" y="96"/>
      </p:cViewPr>
      <p:guideLst>
        <p:guide orient="horz" pos="2160"/>
        <p:guide pos="3840"/>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2/19/2025</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19/02/2025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IOSEA Marine Turtle MOU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Sub regional meetings of the Marine Turtle Task Forces are instrumental in the implementation of the MOU.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Two of the 4 MTTFs met in 2017 and 2018. The report for the NIO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CITES Secretariat in close cooperation with CMS IOSEA secretariat and Advisory Committee compiled and analyzed data on legal and illegal trade international and domestic trade in marine turtles. The process was supported by implementing agencies, such as TRAFFIC and WWF with the financial support from Australia via CMS</a:t>
            </a:r>
            <a:r>
              <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The preliminary report is available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Final report should be available on November 23</a:t>
            </a:r>
            <a:r>
              <a:rPr kumimoji="0" lang="en-US" sz="1200" b="0" i="0" u="none" strike="noStrike" kern="1200" cap="none" spc="0" normalizeH="0" baseline="30000" noProof="0" dirty="0">
                <a:ln>
                  <a:noFill/>
                </a:ln>
                <a:solidFill>
                  <a:prstClr val="black"/>
                </a:solidFill>
                <a:effectLst/>
                <a:uLnTx/>
                <a:uFillTx/>
                <a:latin typeface="+mn-lt"/>
                <a:ea typeface="+mn-ea"/>
                <a:cs typeface="+mn-cs"/>
              </a:rPr>
              <a:t>rd</a:t>
            </a:r>
            <a:r>
              <a:rPr kumimoji="0" lang="en-US" sz="1200" b="0" i="0" u="none" strike="noStrike" kern="1200" cap="none" spc="0" normalizeH="0" baseline="0" noProof="0" dirty="0">
                <a:ln>
                  <a:noFill/>
                </a:ln>
                <a:solidFill>
                  <a:prstClr val="black"/>
                </a:solidFill>
                <a:effectLst/>
                <a:uLnTx/>
                <a:uFillTx/>
                <a:latin typeface="+mn-lt"/>
                <a:ea typeface="+mn-ea"/>
                <a:cs typeface="+mn-cs"/>
              </a:rPr>
              <a:t> 2018.</a:t>
            </a:r>
          </a:p>
          <a:p>
            <a:endParaRPr lang="en-US" dirty="0"/>
          </a:p>
          <a:p>
            <a:endParaRPr lang="en-US" b="1" dirty="0"/>
          </a:p>
          <a:p>
            <a:r>
              <a:rPr lang="en-US" b="1" dirty="0"/>
              <a:t>Dugong MOU – IKI project </a:t>
            </a:r>
          </a:p>
          <a:p>
            <a:pPr marL="171450" indent="-171450">
              <a:buFont typeface="Arial" panose="020B0604020202020204" pitchFamily="34" charset="0"/>
              <a:buChar char="•"/>
            </a:pPr>
            <a:r>
              <a:rPr lang="en-US" dirty="0"/>
              <a:t>Continuing to revise IKI project based on feedback. </a:t>
            </a:r>
          </a:p>
          <a:p>
            <a:pPr marL="628650" lvl="1" indent="-171450">
              <a:buFont typeface="Arial" panose="020B0604020202020204" pitchFamily="34" charset="0"/>
              <a:buChar char="•"/>
            </a:pPr>
            <a:r>
              <a:rPr lang="en-US" dirty="0"/>
              <a:t>Don’t anticipate any major revisions.</a:t>
            </a:r>
          </a:p>
          <a:p>
            <a:pPr marL="628650" lvl="1" indent="-171450">
              <a:buFont typeface="Arial" panose="020B0604020202020204" pitchFamily="34" charset="0"/>
              <a:buChar char="•"/>
            </a:pPr>
            <a:r>
              <a:rPr lang="en-US" dirty="0"/>
              <a:t>Hope to have submitted to BMU for final approval before the end of this year.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GB" sz="1200" kern="1200" dirty="0">
                <a:solidFill>
                  <a:schemeClr val="tx1"/>
                </a:solidFill>
                <a:effectLst/>
                <a:latin typeface="+mn-lt"/>
                <a:ea typeface="+mn-ea"/>
                <a:cs typeface="+mn-cs"/>
              </a:rPr>
              <a:t> </a:t>
            </a:r>
            <a:endParaRPr lang="en-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DE" dirty="0"/>
          </a:p>
        </p:txBody>
      </p:sp>
      <p:sp>
        <p:nvSpPr>
          <p:cNvPr id="4" name="Slide Number Placeholder 3"/>
          <p:cNvSpPr>
            <a:spLocks noGrp="1"/>
          </p:cNvSpPr>
          <p:nvPr>
            <p:ph type="sldNum" sz="quarter" idx="10"/>
          </p:nvPr>
        </p:nvSpPr>
        <p:spPr/>
        <p:txBody>
          <a:bodyPr/>
          <a:lstStyle/>
          <a:p>
            <a:fld id="{F6DE8F2A-B3D4-43F2-B39B-CD77F64A1950}" type="slidenum">
              <a:rPr lang="en-GB" smtClean="0"/>
              <a:t>4</a:t>
            </a:fld>
            <a:endParaRPr lang="en-GB" dirty="0"/>
          </a:p>
        </p:txBody>
      </p:sp>
    </p:spTree>
    <p:extLst>
      <p:ext uri="{BB962C8B-B14F-4D97-AF65-F5344CB8AC3E}">
        <p14:creationId xmlns:p14="http://schemas.microsoft.com/office/powerpoint/2010/main" val="3230458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14493"/>
              </a:solidFill>
              <a:highlight>
                <a:srgbClr val="014493"/>
              </a:highlight>
            </a:endParaRPr>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4" name="Picture 13">
            <a:extLst>
              <a:ext uri="{FF2B5EF4-FFF2-40B4-BE49-F238E27FC236}">
                <a16:creationId xmlns:a16="http://schemas.microsoft.com/office/drawing/2014/main" id="{2087A7A0-38B1-4663-9678-2D53D7F95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DD011EFA-0164-4A1F-9E12-4E60D14506A0}"/>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pic>
        <p:nvPicPr>
          <p:cNvPr id="19" name="Picture 18">
            <a:extLst>
              <a:ext uri="{FF2B5EF4-FFF2-40B4-BE49-F238E27FC236}">
                <a16:creationId xmlns:a16="http://schemas.microsoft.com/office/drawing/2014/main" id="{31C4B7CC-6249-41CD-8E4C-AF35411841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5" name="Text Placeholder 3">
            <a:extLst>
              <a:ext uri="{FF2B5EF4-FFF2-40B4-BE49-F238E27FC236}">
                <a16:creationId xmlns:a16="http://schemas.microsoft.com/office/drawing/2014/main" id="{FD03AF12-1335-4D5B-B8C0-FDB18AD87429}"/>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6" name="Picture 15">
            <a:extLst>
              <a:ext uri="{FF2B5EF4-FFF2-40B4-BE49-F238E27FC236}">
                <a16:creationId xmlns:a16="http://schemas.microsoft.com/office/drawing/2014/main" id="{AEC0B9D2-B814-442D-8DE0-4E88313D1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0" name="Text Placeholder 3">
            <a:extLst>
              <a:ext uri="{FF2B5EF4-FFF2-40B4-BE49-F238E27FC236}">
                <a16:creationId xmlns:a16="http://schemas.microsoft.com/office/drawing/2014/main" id="{7488839A-F86E-471C-8C39-6DC6714EBEA5}"/>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67DC2A-CB3D-4FC9-8B3F-E5E573CAF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7" name="Text Placeholder 3">
            <a:extLst>
              <a:ext uri="{FF2B5EF4-FFF2-40B4-BE49-F238E27FC236}">
                <a16:creationId xmlns:a16="http://schemas.microsoft.com/office/drawing/2014/main" id="{6F449F3D-3704-4755-ACF6-EA5D84EA30BC}"/>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Second Meeting of the Signatories to the Bukhara Deer MOU (MOS2)</a:t>
            </a:r>
          </a:p>
          <a:p>
            <a:pPr>
              <a:spcBef>
                <a:spcPts val="0"/>
              </a:spcBef>
            </a:pPr>
            <a:r>
              <a:rPr lang="en-US" sz="2000" b="0" dirty="0">
                <a:solidFill>
                  <a:srgbClr val="0D5601"/>
                </a:solidFill>
              </a:rPr>
              <a:t>19-22 October 2020 </a:t>
            </a:r>
          </a:p>
        </p:txBody>
      </p:sp>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pic>
        <p:nvPicPr>
          <p:cNvPr id="11" name="Picture 10">
            <a:extLst>
              <a:ext uri="{FF2B5EF4-FFF2-40B4-BE49-F238E27FC236}">
                <a16:creationId xmlns:a16="http://schemas.microsoft.com/office/drawing/2014/main" id="{8771FD7F-33C1-4AD5-9005-F793B3907A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8" name="Text Placeholder 3">
            <a:extLst>
              <a:ext uri="{FF2B5EF4-FFF2-40B4-BE49-F238E27FC236}">
                <a16:creationId xmlns:a16="http://schemas.microsoft.com/office/drawing/2014/main" id="{3ABCE1A3-DA03-41EA-8D9A-37CC4C2F6CE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Fifth Meeting of Signatories of the Saiga MOU</a:t>
            </a:r>
          </a:p>
          <a:p>
            <a:pPr>
              <a:spcBef>
                <a:spcPts val="0"/>
              </a:spcBef>
            </a:pPr>
            <a:r>
              <a:rPr lang="en-US" sz="2000" b="0" dirty="0">
                <a:solidFill>
                  <a:srgbClr val="0D5601"/>
                </a:solidFill>
              </a:rPr>
              <a:t>12-14 March 2025, Astana, Kazakhstan</a:t>
            </a:r>
          </a:p>
        </p:txBody>
      </p:sp>
    </p:spTree>
    <p:extLst>
      <p:ext uri="{BB962C8B-B14F-4D97-AF65-F5344CB8AC3E}">
        <p14:creationId xmlns:p14="http://schemas.microsoft.com/office/powerpoint/2010/main" val="17539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Text Placeholder 3">
            <a:extLst>
              <a:ext uri="{FF2B5EF4-FFF2-40B4-BE49-F238E27FC236}">
                <a16:creationId xmlns:a16="http://schemas.microsoft.com/office/drawing/2014/main" id="{28B34C0F-55D9-4E59-AEA3-6DC2A75C7394}"/>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Fifth Meeting of Signatories of the Saiga MOU</a:t>
            </a:r>
          </a:p>
          <a:p>
            <a:pPr>
              <a:spcBef>
                <a:spcPts val="0"/>
              </a:spcBef>
            </a:pPr>
            <a:r>
              <a:rPr lang="en-US" sz="2000" b="0" dirty="0">
                <a:solidFill>
                  <a:srgbClr val="0D5601"/>
                </a:solidFill>
              </a:rPr>
              <a:t>12-14 March 2025, Astana, Kazakhstan</a:t>
            </a:r>
          </a:p>
        </p:txBody>
      </p:sp>
      <p:pic>
        <p:nvPicPr>
          <p:cNvPr id="6" name="Picture 5">
            <a:extLst>
              <a:ext uri="{FF2B5EF4-FFF2-40B4-BE49-F238E27FC236}">
                <a16:creationId xmlns:a16="http://schemas.microsoft.com/office/drawing/2014/main" id="{D409EDFE-6CEB-4FD2-B475-A60CED0BF4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6791B8EB-102F-45CD-9CA6-614808B734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6" name="Text Placeholder 3">
            <a:extLst>
              <a:ext uri="{FF2B5EF4-FFF2-40B4-BE49-F238E27FC236}">
                <a16:creationId xmlns:a16="http://schemas.microsoft.com/office/drawing/2014/main" id="{140D2545-11AF-4A51-8595-C39D260EC901}"/>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pic>
        <p:nvPicPr>
          <p:cNvPr id="17" name="Picture 16">
            <a:extLst>
              <a:ext uri="{FF2B5EF4-FFF2-40B4-BE49-F238E27FC236}">
                <a16:creationId xmlns:a16="http://schemas.microsoft.com/office/drawing/2014/main" id="{58937490-E5FE-4FC9-9541-A10D40E43A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400" y="282740"/>
            <a:ext cx="435034" cy="608811"/>
          </a:xfrm>
          <a:prstGeom prst="rect">
            <a:avLst/>
          </a:prstGeom>
        </p:spPr>
      </p:pic>
      <p:sp>
        <p:nvSpPr>
          <p:cNvPr id="11" name="Text Placeholder 3">
            <a:extLst>
              <a:ext uri="{FF2B5EF4-FFF2-40B4-BE49-F238E27FC236}">
                <a16:creationId xmlns:a16="http://schemas.microsoft.com/office/drawing/2014/main" id="{8B3D77BF-D7FB-491A-87A9-BD0B92EBDC28}"/>
              </a:ext>
            </a:extLst>
          </p:cNvPr>
          <p:cNvSpPr txBox="1">
            <a:spLocks/>
          </p:cNvSpPr>
          <p:nvPr userDrawn="1"/>
        </p:nvSpPr>
        <p:spPr>
          <a:xfrm>
            <a:off x="978106" y="296030"/>
            <a:ext cx="11174186"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a:spcBef>
                <a:spcPts val="0"/>
              </a:spcBef>
            </a:pPr>
            <a:r>
              <a:rPr lang="en-US" sz="2400" dirty="0">
                <a:solidFill>
                  <a:srgbClr val="0D5601"/>
                </a:solidFill>
              </a:rPr>
              <a:t>The Fourth Meeting of Signatories of the Saiga MOU</a:t>
            </a:r>
          </a:p>
          <a:p>
            <a:pPr>
              <a:spcBef>
                <a:spcPts val="0"/>
              </a:spcBef>
            </a:pPr>
            <a:r>
              <a:rPr lang="en-US" sz="2000" b="0" dirty="0">
                <a:solidFill>
                  <a:srgbClr val="0D5601"/>
                </a:solidFill>
              </a:rPr>
              <a:t>28-29 September 2021, online meeting</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9" name="Line 8">
            <a:extLst>
              <a:ext uri="{FF2B5EF4-FFF2-40B4-BE49-F238E27FC236}">
                <a16:creationId xmlns:a16="http://schemas.microsoft.com/office/drawing/2014/main" id="{11327C16-7886-47DD-AEB1-FBE23226E4C4}"/>
              </a:ext>
            </a:extLst>
          </p:cNvPr>
          <p:cNvSpPr>
            <a:spLocks noChangeShapeType="1"/>
          </p:cNvSpPr>
          <p:nvPr userDrawn="1"/>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00E305B2-E155-41A7-80DB-D16A2C5BFEFF}"/>
              </a:ext>
            </a:extLst>
          </p:cNvPr>
          <p:cNvSpPr>
            <a:spLocks noChangeShapeType="1"/>
          </p:cNvSpPr>
          <p:nvPr userDrawn="1"/>
        </p:nvSpPr>
        <p:spPr bwMode="auto">
          <a:xfrm>
            <a:off x="9430418" y="6554919"/>
            <a:ext cx="573839"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8A80946A-EC31-40BC-91D6-2ED57B30103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6" name="Picture 5" descr="A close up of a logo&#10;&#10;Description automatically generated">
            <a:extLst>
              <a:ext uri="{FF2B5EF4-FFF2-40B4-BE49-F238E27FC236}">
                <a16:creationId xmlns:a16="http://schemas.microsoft.com/office/drawing/2014/main" id="{F5119C55-615E-4295-A0E6-41D0922A6D9B}"/>
              </a:ext>
            </a:extLst>
          </p:cNvPr>
          <p:cNvPicPr>
            <a:picLocks noChangeAspect="1"/>
          </p:cNvPicPr>
          <p:nvPr userDrawn="1"/>
        </p:nvPicPr>
        <p:blipFill>
          <a:blip r:embed="rId24"/>
          <a:stretch>
            <a:fillRect/>
          </a:stretch>
        </p:blipFill>
        <p:spPr>
          <a:xfrm>
            <a:off x="10086055" y="6352478"/>
            <a:ext cx="452022" cy="452022"/>
          </a:xfrm>
          <a:prstGeom prst="rect">
            <a:avLst/>
          </a:prstGeom>
        </p:spPr>
      </p:pic>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1449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062F374-1ED9-4D27-A55B-F7F03A27DC7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106878" y="0"/>
            <a:ext cx="12409714" cy="4504195"/>
          </a:xfrm>
        </p:spPr>
      </p:pic>
      <p:sp>
        <p:nvSpPr>
          <p:cNvPr id="5" name="Title 2">
            <a:extLst>
              <a:ext uri="{FF2B5EF4-FFF2-40B4-BE49-F238E27FC236}">
                <a16:creationId xmlns:a16="http://schemas.microsoft.com/office/drawing/2014/main" id="{EB9EFBF6-8BD5-452F-88C7-42D5F2D2DEDC}"/>
              </a:ext>
            </a:extLst>
          </p:cNvPr>
          <p:cNvSpPr txBox="1">
            <a:spLocks/>
          </p:cNvSpPr>
          <p:nvPr/>
        </p:nvSpPr>
        <p:spPr>
          <a:xfrm>
            <a:off x="292929" y="278648"/>
            <a:ext cx="9666514" cy="7017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spc="-60" baseline="0" dirty="0">
                <a:solidFill>
                  <a:schemeClr val="tx1">
                    <a:lumMod val="75000"/>
                    <a:lumOff val="25000"/>
                  </a:schemeClr>
                </a:solidFill>
                <a:latin typeface="+mj-lt"/>
                <a:ea typeface="+mj-ea"/>
                <a:cs typeface="+mj-cs"/>
              </a:defRPr>
            </a:lvl1pPr>
          </a:lstStyle>
          <a:p>
            <a:r>
              <a:rPr lang="en-US" dirty="0">
                <a:solidFill>
                  <a:schemeClr val="bg1"/>
                </a:solidFill>
              </a:rPr>
              <a:t>Convention on Migratory Species</a:t>
            </a:r>
          </a:p>
        </p:txBody>
      </p:sp>
      <p:sp>
        <p:nvSpPr>
          <p:cNvPr id="6" name="Text Placeholder 3">
            <a:extLst>
              <a:ext uri="{FF2B5EF4-FFF2-40B4-BE49-F238E27FC236}">
                <a16:creationId xmlns:a16="http://schemas.microsoft.com/office/drawing/2014/main" id="{B38AD1B8-4957-43BC-82A0-35BB897DBD35}"/>
              </a:ext>
            </a:extLst>
          </p:cNvPr>
          <p:cNvSpPr txBox="1">
            <a:spLocks/>
          </p:cNvSpPr>
          <p:nvPr/>
        </p:nvSpPr>
        <p:spPr>
          <a:xfrm>
            <a:off x="328547" y="1025851"/>
            <a:ext cx="12093043" cy="82022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1449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1449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700" b="1" dirty="0">
                <a:solidFill>
                  <a:schemeClr val="bg1"/>
                </a:solidFill>
              </a:rPr>
              <a:t>The Fifth Meeting of Signatories to the Saiga MOU</a:t>
            </a:r>
          </a:p>
          <a:p>
            <a:pPr>
              <a:spcBef>
                <a:spcPts val="600"/>
              </a:spcBef>
            </a:pPr>
            <a:r>
              <a:rPr lang="en-US" sz="2000" b="1" dirty="0">
                <a:solidFill>
                  <a:schemeClr val="bg1"/>
                </a:solidFill>
              </a:rPr>
              <a:t>12-14 March 2025, Astana, Kazakhstan</a:t>
            </a:r>
            <a:endParaRPr lang="en-US" dirty="0">
              <a:solidFill>
                <a:schemeClr val="bg1"/>
              </a:solidFill>
            </a:endParaRPr>
          </a:p>
        </p:txBody>
      </p:sp>
      <p:sp>
        <p:nvSpPr>
          <p:cNvPr id="9" name="Title 50">
            <a:extLst>
              <a:ext uri="{FF2B5EF4-FFF2-40B4-BE49-F238E27FC236}">
                <a16:creationId xmlns:a16="http://schemas.microsoft.com/office/drawing/2014/main" id="{EFB3D109-19B9-4DC1-8A61-C197536D3F16}"/>
              </a:ext>
            </a:extLst>
          </p:cNvPr>
          <p:cNvSpPr txBox="1">
            <a:spLocks/>
          </p:cNvSpPr>
          <p:nvPr/>
        </p:nvSpPr>
        <p:spPr>
          <a:xfrm>
            <a:off x="694871" y="4689628"/>
            <a:ext cx="10607040" cy="701731"/>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lang="en-GB" sz="4800" b="1" kern="1200" spc="-150" baseline="0">
                <a:solidFill>
                  <a:schemeClr val="tx1">
                    <a:lumMod val="75000"/>
                    <a:lumOff val="25000"/>
                  </a:schemeClr>
                </a:solidFill>
                <a:latin typeface="+mj-lt"/>
                <a:ea typeface="+mj-ea"/>
                <a:cs typeface="+mj-cs"/>
              </a:defRPr>
            </a:lvl1pPr>
          </a:lstStyle>
          <a:p>
            <a:r>
              <a:rPr lang="en-US" sz="3600" dirty="0"/>
              <a:t>Name, position, organization of presenter</a:t>
            </a:r>
            <a:endParaRPr lang="es-ES" sz="3600" dirty="0"/>
          </a:p>
        </p:txBody>
      </p:sp>
      <p:sp>
        <p:nvSpPr>
          <p:cNvPr id="8" name="Line 8">
            <a:extLst>
              <a:ext uri="{FF2B5EF4-FFF2-40B4-BE49-F238E27FC236}">
                <a16:creationId xmlns:a16="http://schemas.microsoft.com/office/drawing/2014/main" id="{D30BBA71-C6C4-4735-AA6D-8E84D608AF93}"/>
              </a:ext>
            </a:extLst>
          </p:cNvPr>
          <p:cNvSpPr>
            <a:spLocks noChangeShapeType="1"/>
          </p:cNvSpPr>
          <p:nvPr/>
        </p:nvSpPr>
        <p:spPr bwMode="auto">
          <a:xfrm>
            <a:off x="10979682" y="6554919"/>
            <a:ext cx="1207301"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sp>
        <p:nvSpPr>
          <p:cNvPr id="10" name="Line 8">
            <a:extLst>
              <a:ext uri="{FF2B5EF4-FFF2-40B4-BE49-F238E27FC236}">
                <a16:creationId xmlns:a16="http://schemas.microsoft.com/office/drawing/2014/main" id="{FB5524CF-3975-49A1-919C-28BF3EEE0366}"/>
              </a:ext>
            </a:extLst>
          </p:cNvPr>
          <p:cNvSpPr>
            <a:spLocks noChangeShapeType="1"/>
          </p:cNvSpPr>
          <p:nvPr/>
        </p:nvSpPr>
        <p:spPr bwMode="auto">
          <a:xfrm>
            <a:off x="9430419" y="6554919"/>
            <a:ext cx="543760" cy="0"/>
          </a:xfrm>
          <a:prstGeom prst="line">
            <a:avLst/>
          </a:prstGeom>
          <a:noFill/>
          <a:ln w="12700" cap="sq">
            <a:solidFill>
              <a:srgbClr val="014493"/>
            </a:solidFill>
            <a:round/>
            <a:headEnd type="none"/>
            <a:tailEnd type="none"/>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350"/>
          </a:p>
        </p:txBody>
      </p:sp>
      <p:pic>
        <p:nvPicPr>
          <p:cNvPr id="12" name="Picture 11">
            <a:extLst>
              <a:ext uri="{FF2B5EF4-FFF2-40B4-BE49-F238E27FC236}">
                <a16:creationId xmlns:a16="http://schemas.microsoft.com/office/drawing/2014/main" id="{9B409A09-B66C-416D-B0CB-877B8CC4F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568" y="6430683"/>
            <a:ext cx="195767" cy="273966"/>
          </a:xfrm>
          <a:prstGeom prst="rect">
            <a:avLst/>
          </a:prstGeom>
        </p:spPr>
      </p:pic>
      <p:pic>
        <p:nvPicPr>
          <p:cNvPr id="3" name="Picture 2" descr="A close up of a logo&#10;&#10;Description automatically generated">
            <a:extLst>
              <a:ext uri="{FF2B5EF4-FFF2-40B4-BE49-F238E27FC236}">
                <a16:creationId xmlns:a16="http://schemas.microsoft.com/office/drawing/2014/main" id="{36EF8499-560C-451F-B56C-A18E188624AA}"/>
              </a:ext>
            </a:extLst>
          </p:cNvPr>
          <p:cNvPicPr>
            <a:picLocks noChangeAspect="1"/>
          </p:cNvPicPr>
          <p:nvPr/>
        </p:nvPicPr>
        <p:blipFill>
          <a:blip r:embed="rId4"/>
          <a:stretch>
            <a:fillRect/>
          </a:stretch>
        </p:blipFill>
        <p:spPr>
          <a:xfrm>
            <a:off x="10076892" y="6340647"/>
            <a:ext cx="481257" cy="481257"/>
          </a:xfrm>
          <a:prstGeom prst="rect">
            <a:avLst/>
          </a:prstGeom>
        </p:spPr>
      </p:pic>
    </p:spTree>
    <p:extLst>
      <p:ext uri="{BB962C8B-B14F-4D97-AF65-F5344CB8AC3E}">
        <p14:creationId xmlns:p14="http://schemas.microsoft.com/office/powerpoint/2010/main" val="383075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35402" b="30736"/>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2" name="Content Placeholder 1">
            <a:extLst>
              <a:ext uri="{FF2B5EF4-FFF2-40B4-BE49-F238E27FC236}">
                <a16:creationId xmlns:a16="http://schemas.microsoft.com/office/drawing/2014/main" id="{C5960AF6-4102-2143-6B8C-57085A4CF23E}"/>
              </a:ext>
            </a:extLst>
          </p:cNvPr>
          <p:cNvSpPr>
            <a:spLocks noGrp="1"/>
          </p:cNvSpPr>
          <p:nvPr>
            <p:ph idx="1"/>
          </p:nvPr>
        </p:nvSpPr>
        <p:spPr/>
        <p:txBody>
          <a:bodyPr/>
          <a:lstStyle/>
          <a:p>
            <a:endParaRPr lang="LID4096"/>
          </a:p>
        </p:txBody>
      </p:sp>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0" y="1103313"/>
            <a:ext cx="11174413" cy="508000"/>
          </a:xfrm>
        </p:spPr>
        <p:txBody>
          <a:bodyPr/>
          <a:lstStyle/>
          <a:p>
            <a:r>
              <a:rPr lang="en-US" sz="3000" dirty="0"/>
              <a:t>Current data on Saiga populations in </a:t>
            </a:r>
            <a:r>
              <a:rPr lang="de-DE" sz="3000" dirty="0"/>
              <a:t>[Country Name]</a:t>
            </a:r>
            <a:endParaRPr lang="en-US" sz="3000" dirty="0"/>
          </a:p>
        </p:txBody>
      </p:sp>
    </p:spTree>
    <p:extLst>
      <p:ext uri="{BB962C8B-B14F-4D97-AF65-F5344CB8AC3E}">
        <p14:creationId xmlns:p14="http://schemas.microsoft.com/office/powerpoint/2010/main" val="299479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6B30E-A38E-434D-B516-FF75C10C976B}"/>
              </a:ext>
            </a:extLst>
          </p:cNvPr>
          <p:cNvSpPr>
            <a:spLocks noGrp="1"/>
          </p:cNvSpPr>
          <p:nvPr>
            <p:ph type="title" idx="4294967295"/>
          </p:nvPr>
        </p:nvSpPr>
        <p:spPr>
          <a:xfrm>
            <a:off x="352047" y="1102195"/>
            <a:ext cx="11174186" cy="507831"/>
          </a:xfrm>
        </p:spPr>
        <p:txBody>
          <a:bodyPr/>
          <a:lstStyle/>
          <a:p>
            <a:r>
              <a:rPr lang="de-DE" sz="3000" dirty="0"/>
              <a:t>Five </a:t>
            </a:r>
            <a:r>
              <a:rPr lang="de-DE" sz="3000" dirty="0" err="1"/>
              <a:t>main</a:t>
            </a:r>
            <a:r>
              <a:rPr lang="de-DE" sz="3000" dirty="0"/>
              <a:t> </a:t>
            </a:r>
            <a:r>
              <a:rPr lang="de-DE" sz="3000" dirty="0" err="1"/>
              <a:t>threats</a:t>
            </a:r>
            <a:r>
              <a:rPr lang="de-DE" sz="3000" dirty="0"/>
              <a:t> </a:t>
            </a:r>
            <a:r>
              <a:rPr lang="de-DE" sz="3000" dirty="0" err="1"/>
              <a:t>for</a:t>
            </a:r>
            <a:r>
              <a:rPr lang="de-DE" sz="3000" dirty="0"/>
              <a:t> Saiga in [Country Name]</a:t>
            </a:r>
          </a:p>
        </p:txBody>
      </p:sp>
      <p:sp>
        <p:nvSpPr>
          <p:cNvPr id="3" name="Inhaltsplatzhalter 2">
            <a:extLst>
              <a:ext uri="{FF2B5EF4-FFF2-40B4-BE49-F238E27FC236}">
                <a16:creationId xmlns:a16="http://schemas.microsoft.com/office/drawing/2014/main" id="{89BE7D08-475D-456A-8D2F-CEA2DF536DF7}"/>
              </a:ext>
            </a:extLst>
          </p:cNvPr>
          <p:cNvSpPr>
            <a:spLocks noGrp="1"/>
          </p:cNvSpPr>
          <p:nvPr>
            <p:ph idx="1"/>
          </p:nvPr>
        </p:nvSpPr>
        <p:spPr>
          <a:xfrm>
            <a:off x="493449" y="1821259"/>
            <a:ext cx="8030935" cy="4770098"/>
          </a:xfrm>
        </p:spPr>
        <p:txBody>
          <a:bodyPr/>
          <a:lstStyle/>
          <a:p>
            <a:endParaRPr lang="de-DE" dirty="0"/>
          </a:p>
        </p:txBody>
      </p:sp>
    </p:spTree>
    <p:extLst>
      <p:ext uri="{BB962C8B-B14F-4D97-AF65-F5344CB8AC3E}">
        <p14:creationId xmlns:p14="http://schemas.microsoft.com/office/powerpoint/2010/main" val="2486211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2">
            <a:extLst>
              <a:ext uri="{FF2B5EF4-FFF2-40B4-BE49-F238E27FC236}">
                <a16:creationId xmlns:a16="http://schemas.microsoft.com/office/drawing/2014/main" id="{C8FD35EC-E425-46BF-8F9F-D2BCB782CE0F}"/>
              </a:ext>
            </a:extLst>
          </p:cNvPr>
          <p:cNvSpPr>
            <a:spLocks noGrp="1"/>
          </p:cNvSpPr>
          <p:nvPr>
            <p:ph idx="1"/>
          </p:nvPr>
        </p:nvSpPr>
        <p:spPr/>
        <p:txBody>
          <a:bodyPr/>
          <a:lstStyle/>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a:p>
            <a:pPr marL="0" indent="0">
              <a:spcAft>
                <a:spcPts val="600"/>
              </a:spcAft>
              <a:buNone/>
            </a:pPr>
            <a:endParaRPr lang="en-US" dirty="0">
              <a:solidFill>
                <a:schemeClr val="tx1"/>
              </a:solidFill>
            </a:endParaRPr>
          </a:p>
        </p:txBody>
      </p:sp>
      <p:sp>
        <p:nvSpPr>
          <p:cNvPr id="4" name="Title 2">
            <a:extLst>
              <a:ext uri="{FF2B5EF4-FFF2-40B4-BE49-F238E27FC236}">
                <a16:creationId xmlns:a16="http://schemas.microsoft.com/office/drawing/2014/main" id="{78E13437-AC7B-4F34-869B-476133DF6E27}"/>
              </a:ext>
            </a:extLst>
          </p:cNvPr>
          <p:cNvSpPr>
            <a:spLocks noGrp="1"/>
          </p:cNvSpPr>
          <p:nvPr>
            <p:ph type="title" idx="4294967295"/>
          </p:nvPr>
        </p:nvSpPr>
        <p:spPr>
          <a:xfrm>
            <a:off x="0" y="1060450"/>
            <a:ext cx="11172825" cy="508000"/>
          </a:xfrm>
        </p:spPr>
        <p:txBody>
          <a:bodyPr/>
          <a:lstStyle/>
          <a:p>
            <a:r>
              <a:rPr lang="en-US" sz="3000" dirty="0"/>
              <a:t>Five key measures to conserve Saiga 2021-2025</a:t>
            </a:r>
          </a:p>
        </p:txBody>
      </p:sp>
      <p:pic>
        <p:nvPicPr>
          <p:cNvPr id="2" name="Picture 1">
            <a:extLst>
              <a:ext uri="{FF2B5EF4-FFF2-40B4-BE49-F238E27FC236}">
                <a16:creationId xmlns:a16="http://schemas.microsoft.com/office/drawing/2014/main" id="{E5648380-CECA-60BD-FE45-20B299D4D192}"/>
              </a:ext>
            </a:extLst>
          </p:cNvPr>
          <p:cNvPicPr>
            <a:picLocks noChangeAspect="1"/>
          </p:cNvPicPr>
          <p:nvPr/>
        </p:nvPicPr>
        <p:blipFill>
          <a:blip r:embed="rId3"/>
          <a:stretch>
            <a:fillRect/>
          </a:stretch>
        </p:blipFill>
        <p:spPr>
          <a:xfrm>
            <a:off x="1196218" y="1971040"/>
            <a:ext cx="9976607" cy="4767485"/>
          </a:xfrm>
          <a:prstGeom prst="rect">
            <a:avLst/>
          </a:prstGeom>
        </p:spPr>
      </p:pic>
    </p:spTree>
    <p:extLst>
      <p:ext uri="{BB962C8B-B14F-4D97-AF65-F5344CB8AC3E}">
        <p14:creationId xmlns:p14="http://schemas.microsoft.com/office/powerpoint/2010/main" val="36580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925826-43B0-4C2C-B9EA-3B5F93A640EA}"/>
              </a:ext>
            </a:extLst>
          </p:cNvPr>
          <p:cNvSpPr txBox="1">
            <a:spLocks/>
          </p:cNvSpPr>
          <p:nvPr/>
        </p:nvSpPr>
        <p:spPr>
          <a:xfrm>
            <a:off x="696686" y="2314026"/>
            <a:ext cx="9666514" cy="6032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rgbClr val="01449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014493"/>
              </a:solidFill>
            </a:endParaRPr>
          </a:p>
        </p:txBody>
      </p:sp>
      <p:pic>
        <p:nvPicPr>
          <p:cNvPr id="6" name="Picture Placeholder 10">
            <a:extLst>
              <a:ext uri="{FF2B5EF4-FFF2-40B4-BE49-F238E27FC236}">
                <a16:creationId xmlns:a16="http://schemas.microsoft.com/office/drawing/2014/main" id="{5E179662-7CCE-41F8-BBC3-1E5B1AC8C083}"/>
              </a:ext>
            </a:extLst>
          </p:cNvPr>
          <p:cNvPicPr>
            <a:picLocks noChangeAspect="1"/>
          </p:cNvPicPr>
          <p:nvPr/>
        </p:nvPicPr>
        <p:blipFill rotWithShape="1">
          <a:blip r:embed="rId2"/>
          <a:srcRect t="44259" b="29331"/>
          <a:stretch/>
        </p:blipFill>
        <p:spPr>
          <a:xfrm>
            <a:off x="0" y="4700764"/>
            <a:ext cx="12192000"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p:spPr>
      </p:pic>
      <p:sp>
        <p:nvSpPr>
          <p:cNvPr id="2" name="Content Placeholder 1">
            <a:extLst>
              <a:ext uri="{FF2B5EF4-FFF2-40B4-BE49-F238E27FC236}">
                <a16:creationId xmlns:a16="http://schemas.microsoft.com/office/drawing/2014/main" id="{292ECD60-5D00-E180-D0F1-41BC06E7A360}"/>
              </a:ext>
            </a:extLst>
          </p:cNvPr>
          <p:cNvSpPr>
            <a:spLocks noGrp="1"/>
          </p:cNvSpPr>
          <p:nvPr>
            <p:ph idx="1"/>
          </p:nvPr>
        </p:nvSpPr>
        <p:spPr/>
        <p:txBody>
          <a:bodyPr/>
          <a:lstStyle/>
          <a:p>
            <a:endParaRPr lang="LID4096"/>
          </a:p>
        </p:txBody>
      </p:sp>
      <p:sp>
        <p:nvSpPr>
          <p:cNvPr id="9" name="Title 2">
            <a:extLst>
              <a:ext uri="{FF2B5EF4-FFF2-40B4-BE49-F238E27FC236}">
                <a16:creationId xmlns:a16="http://schemas.microsoft.com/office/drawing/2014/main" id="{BE0C7BEB-7CBB-4F0A-8A93-5FE486A71524}"/>
              </a:ext>
            </a:extLst>
          </p:cNvPr>
          <p:cNvSpPr>
            <a:spLocks noGrp="1"/>
          </p:cNvSpPr>
          <p:nvPr>
            <p:ph type="title" idx="4294967295"/>
          </p:nvPr>
        </p:nvSpPr>
        <p:spPr>
          <a:xfrm>
            <a:off x="0" y="1103313"/>
            <a:ext cx="11174413" cy="508000"/>
          </a:xfrm>
        </p:spPr>
        <p:txBody>
          <a:bodyPr/>
          <a:lstStyle/>
          <a:p>
            <a:r>
              <a:rPr lang="en-US" sz="3000" dirty="0"/>
              <a:t>Five key priority measures until </a:t>
            </a:r>
            <a:r>
              <a:rPr lang="ru-RU" sz="3000" dirty="0"/>
              <a:t>2030</a:t>
            </a:r>
            <a:endParaRPr lang="en-US" sz="3000" dirty="0"/>
          </a:p>
        </p:txBody>
      </p:sp>
    </p:spTree>
    <p:extLst>
      <p:ext uri="{BB962C8B-B14F-4D97-AF65-F5344CB8AC3E}">
        <p14:creationId xmlns:p14="http://schemas.microsoft.com/office/powerpoint/2010/main" val="5881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DD39CA1-D485-4ED9-82F6-091E2988117B}"/>
              </a:ext>
            </a:extLst>
          </p:cNvPr>
          <p:cNvSpPr>
            <a:spLocks noGrp="1"/>
          </p:cNvSpPr>
          <p:nvPr>
            <p:ph type="title" idx="4294967295"/>
          </p:nvPr>
        </p:nvSpPr>
        <p:spPr>
          <a:xfrm>
            <a:off x="482410" y="1059585"/>
            <a:ext cx="11174186" cy="515526"/>
          </a:xfrm>
        </p:spPr>
        <p:txBody>
          <a:bodyPr/>
          <a:lstStyle/>
          <a:p>
            <a:r>
              <a:rPr lang="en-US" sz="3000" dirty="0"/>
              <a:t>National focal point for Saiga MOU</a:t>
            </a:r>
          </a:p>
        </p:txBody>
      </p:sp>
      <p:sp>
        <p:nvSpPr>
          <p:cNvPr id="4" name="Content Placeholder 12">
            <a:extLst>
              <a:ext uri="{FF2B5EF4-FFF2-40B4-BE49-F238E27FC236}">
                <a16:creationId xmlns:a16="http://schemas.microsoft.com/office/drawing/2014/main" id="{93183F06-4123-4E31-92E1-8356CF7D66AC}"/>
              </a:ext>
            </a:extLst>
          </p:cNvPr>
          <p:cNvSpPr>
            <a:spLocks noGrp="1"/>
          </p:cNvSpPr>
          <p:nvPr>
            <p:ph idx="1"/>
          </p:nvPr>
        </p:nvSpPr>
        <p:spPr>
          <a:xfrm>
            <a:off x="578663" y="1765044"/>
            <a:ext cx="11174185" cy="4770098"/>
          </a:xfrm>
        </p:spPr>
        <p:txBody>
          <a:bodyPr/>
          <a:lstStyle/>
          <a:p>
            <a:pPr marL="0" indent="0">
              <a:spcAft>
                <a:spcPts val="800"/>
              </a:spcAft>
              <a:buNone/>
            </a:pPr>
            <a:endParaRPr lang="en-US" dirty="0">
              <a:solidFill>
                <a:schemeClr val="tx1"/>
              </a:solidFill>
            </a:endParaRPr>
          </a:p>
        </p:txBody>
      </p:sp>
    </p:spTree>
    <p:extLst>
      <p:ext uri="{BB962C8B-B14F-4D97-AF65-F5344CB8AC3E}">
        <p14:creationId xmlns:p14="http://schemas.microsoft.com/office/powerpoint/2010/main" val="26727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2"/>
          <a:srcRect/>
          <a:stretch/>
        </p:blipFill>
        <p:spPr>
          <a:xfrm>
            <a:off x="5" y="-1269996"/>
            <a:ext cx="12191995" cy="8127996"/>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rgbClr val="0D56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30821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29416AA0540C42B015682282C961AD" ma:contentTypeVersion="24" ma:contentTypeDescription="Create a new document." ma:contentTypeScope="" ma:versionID="36a3c140d5bd911b1a0006c1d985e21a">
  <xsd:schema xmlns:xsd="http://www.w3.org/2001/XMLSchema" xmlns:xs="http://www.w3.org/2001/XMLSchema" xmlns:p="http://schemas.microsoft.com/office/2006/metadata/properties" xmlns:ns2="a7b50396-0b06-45c1-b28e-46f86d566a10" xmlns:ns3="985ec44e-1bab-4c0b-9df0-6ba128686fc9" xmlns:ns4="c15478a5-0be8-4f5d-8383-b307d5ba8bf6" targetNamespace="http://schemas.microsoft.com/office/2006/metadata/properties" ma:root="true" ma:fieldsID="f5def544537b1b6d94c5bc30794cc407" ns2:_="" ns3:_="" ns4:_="">
    <xsd:import namespace="a7b50396-0b06-45c1-b28e-46f86d566a10"/>
    <xsd:import namespace="985ec44e-1bab-4c0b-9df0-6ba128686fc9"/>
    <xsd:import namespace="c15478a5-0be8-4f5d-8383-b307d5ba8bf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4:SharedWithUsers" minOccurs="0"/>
                <xsd:element ref="ns4:SharedWithDetails" minOccurs="0"/>
                <xsd:element ref="ns4:TaxKeywordTaxHTField" minOccurs="0"/>
                <xsd:element ref="ns2:_Flow_SignoffStatus" minOccurs="0"/>
                <xsd:element ref="ns2:Reviewer" minOccurs="0"/>
                <xsd:element ref="ns2:MariaJoseOrtiz" minOccurs="0"/>
                <xsd:element ref="ns2:MediaServiceObjectDetectorVersions" minOccurs="0"/>
                <xsd:element ref="ns2:Notes" minOccurs="0"/>
                <xsd:element ref="ns2:Sen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50396-0b06-45c1-b28e-46f86d566a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23" nillable="true" ma:displayName="Sign-off status" ma:internalName="Sign_x002d_off_x0020_status">
      <xsd:simpleType>
        <xsd:restriction base="dms:Text"/>
      </xsd:simpleType>
    </xsd:element>
    <xsd:element name="Reviewer" ma:index="24" nillable="true" ma:displayName="Reviewer" ma:format="Dropdown" ma:internalName="Reviewer">
      <xsd:simpleType>
        <xsd:restriction base="dms:Text">
          <xsd:maxLength value="255"/>
        </xsd:restriction>
      </xsd:simpleType>
    </xsd:element>
    <xsd:element name="MariaJoseOrtiz" ma:index="25" nillable="true" ma:displayName="Maria Jose Ortiz" ma:description="REVISED BY AF" ma:format="Dropdown" ma:internalName="MariaJoseOrtiz">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Notes" ma:index="27" nillable="true" ma:displayName="Notes" ma:format="Dropdown" ma:internalName="Notes">
      <xsd:simpleType>
        <xsd:restriction base="dms:Note">
          <xsd:maxLength value="255"/>
        </xsd:restriction>
      </xsd:simpleType>
    </xsd:element>
    <xsd:element name="Sent" ma:index="28" nillable="true" ma:displayName="Sent" ma:format="Dropdown" ma:internalName="Sent">
      <xsd:simpleType>
        <xsd:restriction base="dms:Choice">
          <xsd:enumeration value="Sent"/>
          <xsd:enumeration value="Pending"/>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db64542-7ae3-4878-aafe-ea4cd8782300}" ma:internalName="TaxCatchAll" ma:showField="CatchAllData" ma:web="c15478a5-0be8-4f5d-8383-b307d5ba8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5478a5-0be8-4f5d-8383-b307d5ba8bf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78175662-8596-484a-92c7-351d01561e22"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a7b50396-0b06-45c1-b28e-46f86d566a10" xsi:nil="true"/>
    <TaxCatchAll xmlns="985ec44e-1bab-4c0b-9df0-6ba128686fc9" xsi:nil="true"/>
    <TaxKeywordTaxHTField xmlns="c15478a5-0be8-4f5d-8383-b307d5ba8bf6">
      <Terms xmlns="http://schemas.microsoft.com/office/infopath/2007/PartnerControls"/>
    </TaxKeywordTaxHTField>
    <lcf76f155ced4ddcb4097134ff3c332f xmlns="a7b50396-0b06-45c1-b28e-46f86d566a10">
      <Terms xmlns="http://schemas.microsoft.com/office/infopath/2007/PartnerControls"/>
    </lcf76f155ced4ddcb4097134ff3c332f>
    <MariaJoseOrtiz xmlns="a7b50396-0b06-45c1-b28e-46f86d566a10" xsi:nil="true"/>
    <Notes xmlns="a7b50396-0b06-45c1-b28e-46f86d566a10" xsi:nil="true"/>
    <Sent xmlns="a7b50396-0b06-45c1-b28e-46f86d566a10" xsi:nil="true"/>
    <Reviewer xmlns="a7b50396-0b06-45c1-b28e-46f86d566a10" xsi:nil="true"/>
  </documentManagement>
</p:properties>
</file>

<file path=customXml/itemProps1.xml><?xml version="1.0" encoding="utf-8"?>
<ds:datastoreItem xmlns:ds="http://schemas.openxmlformats.org/officeDocument/2006/customXml" ds:itemID="{0C4EA8C9-4D5C-4488-84BE-90CB03A92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b50396-0b06-45c1-b28e-46f86d566a10"/>
    <ds:schemaRef ds:uri="985ec44e-1bab-4c0b-9df0-6ba128686fc9"/>
    <ds:schemaRef ds:uri="c15478a5-0be8-4f5d-8383-b307d5ba8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3.xml><?xml version="1.0" encoding="utf-8"?>
<ds:datastoreItem xmlns:ds="http://schemas.openxmlformats.org/officeDocument/2006/customXml" ds:itemID="{450439D9-8631-4FC1-BCE0-1BDB23425EE1}">
  <ds:schemaRefs>
    <ds:schemaRef ds:uri="http://schemas.microsoft.com/office/2006/documentManagement/types"/>
    <ds:schemaRef ds:uri="http://purl.org/dc/elements/1.1/"/>
    <ds:schemaRef ds:uri="http://purl.org/dc/dcmitype/"/>
    <ds:schemaRef ds:uri="6dc4bcd6-49db-4c07-9060-8acfc67cef9f"/>
    <ds:schemaRef ds:uri="http://schemas.microsoft.com/sharepoint/v3"/>
    <ds:schemaRef ds:uri="http://purl.org/dc/terms/"/>
    <ds:schemaRef ds:uri="http://schemas.microsoft.com/office/2006/metadata/properties"/>
    <ds:schemaRef ds:uri="fb0879af-3eba-417a-a55a-ffe6dcd6ca77"/>
    <ds:schemaRef ds:uri="http://www.w3.org/XML/1998/namespace"/>
    <ds:schemaRef ds:uri="http://schemas.microsoft.com/office/infopath/2007/PartnerControls"/>
    <ds:schemaRef ds:uri="http://schemas.openxmlformats.org/package/2006/metadata/core-properties"/>
    <ds:schemaRef ds:uri="a7b50396-0b06-45c1-b28e-46f86d566a10"/>
    <ds:schemaRef ds:uri="985ec44e-1bab-4c0b-9df0-6ba128686fc9"/>
    <ds:schemaRef ds:uri="c15478a5-0be8-4f5d-8383-b307d5ba8bf6"/>
  </ds:schemaRefs>
</ds:datastoreItem>
</file>

<file path=docMetadata/LabelInfo.xml><?xml version="1.0" encoding="utf-8"?>
<clbl:labelList xmlns:clbl="http://schemas.microsoft.com/office/2020/mipLabelMetadata">
  <clbl:label id="{0f9e35db-544f-4f60-bdcc-5ea416e6dc70}" enabled="0" method="" siteId="{0f9e35db-544f-4f60-bdcc-5ea416e6dc70}" removed="1"/>
</clbl:labelList>
</file>

<file path=docProps/app.xml><?xml version="1.0" encoding="utf-8"?>
<Properties xmlns="http://schemas.openxmlformats.org/officeDocument/2006/extended-properties" xmlns:vt="http://schemas.openxmlformats.org/officeDocument/2006/docPropsVTypes">
  <Template>Ocean presentation</Template>
  <TotalTime>0</TotalTime>
  <Words>217</Words>
  <Application>Microsoft Office PowerPoint</Application>
  <PresentationFormat>Widescreen</PresentationFormat>
  <Paragraphs>32</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Century Gothic</vt:lpstr>
      <vt:lpstr>Office Theme</vt:lpstr>
      <vt:lpstr>PowerPoint Presentation</vt:lpstr>
      <vt:lpstr>Current data on Saiga populations in [Country Name]</vt:lpstr>
      <vt:lpstr>Five main threats for Saiga in [Country Name]</vt:lpstr>
      <vt:lpstr>Five key measures to conserve Saiga 2021-2025</vt:lpstr>
      <vt:lpstr>Five key priority measures until 2030</vt:lpstr>
      <vt:lpstr>National focal point for Saiga MOU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2018-09-07T09:26:58Z</dcterms:created>
  <dcterms:modified xsi:type="dcterms:W3CDTF">2025-02-19T11:04:56Z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0x0101009929416AA0540C42B015682282C961AD</vt:lpwstr>
  </property>
  <property fmtid="{D5CDD505-2E9C-101B-9397-08002B2CF9AE}" pid="3" name="TaxKeyword">
    <vt:lpwstr/>
  </property>
  <property fmtid="{D5CDD505-2E9C-101B-9397-08002B2CF9AE}" pid="4" name="MediaServiceImageTags">
    <vt:lpwstr/>
  </property>
</Properties>
</file>