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6" r:id="rId5"/>
    <p:sldId id="261" r:id="rId6"/>
    <p:sldId id="297" r:id="rId7"/>
    <p:sldId id="295" r:id="rId8"/>
    <p:sldId id="296" r:id="rId9"/>
    <p:sldId id="28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8018895-7573-9E4A-B5BF-8410602F6772}">
          <p14:sldIdLst>
            <p14:sldId id="256"/>
            <p14:sldId id="261"/>
            <p14:sldId id="297"/>
            <p14:sldId id="295"/>
            <p14:sldId id="296"/>
            <p14:sldId id="286"/>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601"/>
    <a:srgbClr val="014493"/>
    <a:srgbClr val="01C6FD"/>
    <a:srgbClr val="79AE02"/>
    <a:srgbClr val="067F9C"/>
    <a:srgbClr val="014E52"/>
    <a:srgbClr val="0C596D"/>
    <a:srgbClr val="03556D"/>
    <a:srgbClr val="145C72"/>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5DE73-0AF5-438B-B680-E9A1ACAF0A0F}" v="4" dt="2025-03-19T15:00:34.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9655" autoAdjust="0"/>
  </p:normalViewPr>
  <p:slideViewPr>
    <p:cSldViewPr snapToGrid="0">
      <p:cViewPr varScale="1">
        <p:scale>
          <a:sx n="78" d="100"/>
          <a:sy n="78" d="100"/>
        </p:scale>
        <p:origin x="787" y="72"/>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3/19/2025</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19/03/2025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4</a:t>
            </a:fld>
            <a:endParaRPr lang="en-GB" dirty="0"/>
          </a:p>
        </p:txBody>
      </p:sp>
    </p:spTree>
    <p:extLst>
      <p:ext uri="{BB962C8B-B14F-4D97-AF65-F5344CB8AC3E}">
        <p14:creationId xmlns:p14="http://schemas.microsoft.com/office/powerpoint/2010/main" val="323045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14493"/>
              </a:solidFill>
              <a:highlight>
                <a:srgbClr val="014493"/>
              </a:highlight>
            </a:endParaRPr>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4" name="Picture 13">
            <a:extLst>
              <a:ext uri="{FF2B5EF4-FFF2-40B4-BE49-F238E27FC236}">
                <a16:creationId xmlns:a16="http://schemas.microsoft.com/office/drawing/2014/main" id="{2087A7A0-38B1-4663-9678-2D53D7F955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0" name="Text Placeholder 3">
            <a:extLst>
              <a:ext uri="{FF2B5EF4-FFF2-40B4-BE49-F238E27FC236}">
                <a16:creationId xmlns:a16="http://schemas.microsoft.com/office/drawing/2014/main" id="{DD011EFA-0164-4A1F-9E12-4E60D14506A0}"/>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pic>
        <p:nvPicPr>
          <p:cNvPr id="19" name="Picture 18">
            <a:extLst>
              <a:ext uri="{FF2B5EF4-FFF2-40B4-BE49-F238E27FC236}">
                <a16:creationId xmlns:a16="http://schemas.microsoft.com/office/drawing/2014/main" id="{31C4B7CC-6249-41CD-8E4C-AF35411841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5" name="Text Placeholder 3">
            <a:extLst>
              <a:ext uri="{FF2B5EF4-FFF2-40B4-BE49-F238E27FC236}">
                <a16:creationId xmlns:a16="http://schemas.microsoft.com/office/drawing/2014/main" id="{FD03AF12-1335-4D5B-B8C0-FDB18AD87429}"/>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6" name="Picture 15">
            <a:extLst>
              <a:ext uri="{FF2B5EF4-FFF2-40B4-BE49-F238E27FC236}">
                <a16:creationId xmlns:a16="http://schemas.microsoft.com/office/drawing/2014/main" id="{AEC0B9D2-B814-442D-8DE0-4E88313D1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0" name="Text Placeholder 3">
            <a:extLst>
              <a:ext uri="{FF2B5EF4-FFF2-40B4-BE49-F238E27FC236}">
                <a16:creationId xmlns:a16="http://schemas.microsoft.com/office/drawing/2014/main" id="{7488839A-F86E-471C-8C39-6DC6714EBEA5}"/>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67DC2A-CB3D-4FC9-8B3F-E5E573CAF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7" name="Text Placeholder 3">
            <a:extLst>
              <a:ext uri="{FF2B5EF4-FFF2-40B4-BE49-F238E27FC236}">
                <a16:creationId xmlns:a16="http://schemas.microsoft.com/office/drawing/2014/main" id="{6F449F3D-3704-4755-ACF6-EA5D84EA30BC}"/>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Second Meeting of the Signatories to the Bukhara Deer MOU (MOS2)</a:t>
            </a:r>
          </a:p>
          <a:p>
            <a:pPr>
              <a:spcBef>
                <a:spcPts val="0"/>
              </a:spcBef>
            </a:pPr>
            <a:r>
              <a:rPr lang="en-US" sz="2000" b="0" dirty="0">
                <a:solidFill>
                  <a:srgbClr val="0D5601"/>
                </a:solidFill>
              </a:rPr>
              <a:t>19-22 October 2020 </a:t>
            </a:r>
          </a:p>
        </p:txBody>
      </p:sp>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1" name="Picture 10">
            <a:extLst>
              <a:ext uri="{FF2B5EF4-FFF2-40B4-BE49-F238E27FC236}">
                <a16:creationId xmlns:a16="http://schemas.microsoft.com/office/drawing/2014/main" id="{8771FD7F-33C1-4AD5-9005-F793B3907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8" name="Text Placeholder 3">
            <a:extLst>
              <a:ext uri="{FF2B5EF4-FFF2-40B4-BE49-F238E27FC236}">
                <a16:creationId xmlns:a16="http://schemas.microsoft.com/office/drawing/2014/main" id="{3ABCE1A3-DA03-41EA-8D9A-37CC4C2F6CE4}"/>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Fifth Meeting of Signatories of the Saiga MOU</a:t>
            </a:r>
          </a:p>
          <a:p>
            <a:pPr>
              <a:spcBef>
                <a:spcPts val="0"/>
              </a:spcBef>
            </a:pPr>
            <a:r>
              <a:rPr lang="en-US" sz="2000" b="0" dirty="0">
                <a:solidFill>
                  <a:srgbClr val="0D5601"/>
                </a:solidFill>
              </a:rPr>
              <a:t>12-14 March 2025, Astana, Kazakhstan</a:t>
            </a:r>
          </a:p>
        </p:txBody>
      </p:sp>
    </p:spTree>
    <p:extLst>
      <p:ext uri="{BB962C8B-B14F-4D97-AF65-F5344CB8AC3E}">
        <p14:creationId xmlns:p14="http://schemas.microsoft.com/office/powerpoint/2010/main" val="175393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Text Placeholder 3">
            <a:extLst>
              <a:ext uri="{FF2B5EF4-FFF2-40B4-BE49-F238E27FC236}">
                <a16:creationId xmlns:a16="http://schemas.microsoft.com/office/drawing/2014/main" id="{28B34C0F-55D9-4E59-AEA3-6DC2A75C7394}"/>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Fifth Meeting of Signatories of the Saiga MOU</a:t>
            </a:r>
          </a:p>
          <a:p>
            <a:pPr>
              <a:spcBef>
                <a:spcPts val="0"/>
              </a:spcBef>
            </a:pPr>
            <a:r>
              <a:rPr lang="en-US" sz="2000" b="0" dirty="0">
                <a:solidFill>
                  <a:srgbClr val="0D5601"/>
                </a:solidFill>
              </a:rPr>
              <a:t>12-14 March 2025, Astana, Kazakhstan</a:t>
            </a:r>
          </a:p>
        </p:txBody>
      </p:sp>
      <p:pic>
        <p:nvPicPr>
          <p:cNvPr id="6" name="Picture 5">
            <a:extLst>
              <a:ext uri="{FF2B5EF4-FFF2-40B4-BE49-F238E27FC236}">
                <a16:creationId xmlns:a16="http://schemas.microsoft.com/office/drawing/2014/main" id="{D409EDFE-6CEB-4FD2-B475-A60CED0B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6791B8EB-102F-45CD-9CA6-614808B734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6" name="Text Placeholder 3">
            <a:extLst>
              <a:ext uri="{FF2B5EF4-FFF2-40B4-BE49-F238E27FC236}">
                <a16:creationId xmlns:a16="http://schemas.microsoft.com/office/drawing/2014/main" id="{140D2545-11AF-4A51-8595-C39D260EC901}"/>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pic>
        <p:nvPicPr>
          <p:cNvPr id="17" name="Picture 16">
            <a:extLst>
              <a:ext uri="{FF2B5EF4-FFF2-40B4-BE49-F238E27FC236}">
                <a16:creationId xmlns:a16="http://schemas.microsoft.com/office/drawing/2014/main" id="{58937490-E5FE-4FC9-9541-A10D40E43A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1" name="Text Placeholder 3">
            <a:extLst>
              <a:ext uri="{FF2B5EF4-FFF2-40B4-BE49-F238E27FC236}">
                <a16:creationId xmlns:a16="http://schemas.microsoft.com/office/drawing/2014/main" id="{8B3D77BF-D7FB-491A-87A9-BD0B92EBDC28}"/>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9" name="Line 8">
            <a:extLst>
              <a:ext uri="{FF2B5EF4-FFF2-40B4-BE49-F238E27FC236}">
                <a16:creationId xmlns:a16="http://schemas.microsoft.com/office/drawing/2014/main" id="{11327C16-7886-47DD-AEB1-FBE23226E4C4}"/>
              </a:ext>
            </a:extLst>
          </p:cNvPr>
          <p:cNvSpPr>
            <a:spLocks noChangeShapeType="1"/>
          </p:cNvSpPr>
          <p:nvPr userDrawn="1"/>
        </p:nvSpPr>
        <p:spPr bwMode="auto">
          <a:xfrm>
            <a:off x="10979682" y="6554919"/>
            <a:ext cx="1207301"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sp>
        <p:nvSpPr>
          <p:cNvPr id="10" name="Line 8">
            <a:extLst>
              <a:ext uri="{FF2B5EF4-FFF2-40B4-BE49-F238E27FC236}">
                <a16:creationId xmlns:a16="http://schemas.microsoft.com/office/drawing/2014/main" id="{00E305B2-E155-41A7-80DB-D16A2C5BFEFF}"/>
              </a:ext>
            </a:extLst>
          </p:cNvPr>
          <p:cNvSpPr>
            <a:spLocks noChangeShapeType="1"/>
          </p:cNvSpPr>
          <p:nvPr userDrawn="1"/>
        </p:nvSpPr>
        <p:spPr bwMode="auto">
          <a:xfrm>
            <a:off x="9430418" y="6554919"/>
            <a:ext cx="573839"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pic>
        <p:nvPicPr>
          <p:cNvPr id="12" name="Picture 11">
            <a:extLst>
              <a:ext uri="{FF2B5EF4-FFF2-40B4-BE49-F238E27FC236}">
                <a16:creationId xmlns:a16="http://schemas.microsoft.com/office/drawing/2014/main" id="{8A80946A-EC31-40BC-91D6-2ED57B301035}"/>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626568" y="6430683"/>
            <a:ext cx="195767" cy="273966"/>
          </a:xfrm>
          <a:prstGeom prst="rect">
            <a:avLst/>
          </a:prstGeom>
        </p:spPr>
      </p:pic>
      <p:pic>
        <p:nvPicPr>
          <p:cNvPr id="6" name="Picture 5" descr="A close up of a logo&#10;&#10;Description automatically generated">
            <a:extLst>
              <a:ext uri="{FF2B5EF4-FFF2-40B4-BE49-F238E27FC236}">
                <a16:creationId xmlns:a16="http://schemas.microsoft.com/office/drawing/2014/main" id="{F5119C55-615E-4295-A0E6-41D0922A6D9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086055" y="6352478"/>
            <a:ext cx="452022" cy="452022"/>
          </a:xfrm>
          <a:prstGeom prst="rect">
            <a:avLst/>
          </a:prstGeom>
        </p:spPr>
      </p:pic>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 id="2147483677" r:id="rId21"/>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144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1449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1449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062F374-1ED9-4D27-A55B-F7F03A27DC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878" y="0"/>
            <a:ext cx="12409714" cy="4504195"/>
          </a:xfrm>
        </p:spPr>
      </p:pic>
      <p:sp>
        <p:nvSpPr>
          <p:cNvPr id="5" name="Title 2">
            <a:extLst>
              <a:ext uri="{FF2B5EF4-FFF2-40B4-BE49-F238E27FC236}">
                <a16:creationId xmlns:a16="http://schemas.microsoft.com/office/drawing/2014/main" id="{EB9EFBF6-8BD5-452F-88C7-42D5F2D2DEDC}"/>
              </a:ext>
            </a:extLst>
          </p:cNvPr>
          <p:cNvSpPr txBox="1">
            <a:spLocks/>
          </p:cNvSpPr>
          <p:nvPr/>
        </p:nvSpPr>
        <p:spPr>
          <a:xfrm>
            <a:off x="292929" y="278648"/>
            <a:ext cx="9666514" cy="7017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GB" sz="4400" b="1" kern="1200" spc="-60" baseline="0" dirty="0">
                <a:solidFill>
                  <a:schemeClr val="tx1">
                    <a:lumMod val="75000"/>
                    <a:lumOff val="25000"/>
                  </a:schemeClr>
                </a:solidFill>
                <a:latin typeface="+mj-lt"/>
                <a:ea typeface="+mj-ea"/>
                <a:cs typeface="+mj-cs"/>
              </a:defRPr>
            </a:lvl1pPr>
          </a:lstStyle>
          <a:p>
            <a:r>
              <a:rPr lang="en-US" dirty="0">
                <a:solidFill>
                  <a:schemeClr val="bg1"/>
                </a:solidFill>
              </a:rPr>
              <a:t>Convention on Migratory Species</a:t>
            </a:r>
          </a:p>
        </p:txBody>
      </p:sp>
      <p:sp>
        <p:nvSpPr>
          <p:cNvPr id="6" name="Text Placeholder 3">
            <a:extLst>
              <a:ext uri="{FF2B5EF4-FFF2-40B4-BE49-F238E27FC236}">
                <a16:creationId xmlns:a16="http://schemas.microsoft.com/office/drawing/2014/main" id="{B38AD1B8-4957-43BC-82A0-35BB897DBD35}"/>
              </a:ext>
            </a:extLst>
          </p:cNvPr>
          <p:cNvSpPr txBox="1">
            <a:spLocks/>
          </p:cNvSpPr>
          <p:nvPr/>
        </p:nvSpPr>
        <p:spPr>
          <a:xfrm>
            <a:off x="328547" y="1025851"/>
            <a:ext cx="12093043" cy="820225"/>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1449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1449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700" b="1" dirty="0">
                <a:solidFill>
                  <a:schemeClr val="bg1"/>
                </a:solidFill>
              </a:rPr>
              <a:t>The Fifth Meeting of Signatories to the Saiga MOU</a:t>
            </a:r>
          </a:p>
          <a:p>
            <a:pPr>
              <a:spcBef>
                <a:spcPts val="600"/>
              </a:spcBef>
            </a:pPr>
            <a:r>
              <a:rPr lang="en-US" sz="2000" b="1" dirty="0">
                <a:solidFill>
                  <a:schemeClr val="bg1"/>
                </a:solidFill>
              </a:rPr>
              <a:t>12-14 March 2025, Astana, Kazakhstan</a:t>
            </a:r>
            <a:endParaRPr lang="en-US" dirty="0">
              <a:solidFill>
                <a:schemeClr val="bg1"/>
              </a:solidFill>
            </a:endParaRPr>
          </a:p>
        </p:txBody>
      </p:sp>
      <p:sp>
        <p:nvSpPr>
          <p:cNvPr id="9" name="Title 50">
            <a:extLst>
              <a:ext uri="{FF2B5EF4-FFF2-40B4-BE49-F238E27FC236}">
                <a16:creationId xmlns:a16="http://schemas.microsoft.com/office/drawing/2014/main" id="{EFB3D109-19B9-4DC1-8A61-C197536D3F16}"/>
              </a:ext>
            </a:extLst>
          </p:cNvPr>
          <p:cNvSpPr txBox="1">
            <a:spLocks/>
          </p:cNvSpPr>
          <p:nvPr/>
        </p:nvSpPr>
        <p:spPr>
          <a:xfrm>
            <a:off x="711174" y="4690113"/>
            <a:ext cx="10607040" cy="1477773"/>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lang="en-GB" sz="4800" b="1" kern="1200" spc="-150" baseline="0">
                <a:solidFill>
                  <a:schemeClr val="tx1">
                    <a:lumMod val="75000"/>
                    <a:lumOff val="25000"/>
                  </a:schemeClr>
                </a:solidFill>
                <a:latin typeface="+mj-lt"/>
                <a:ea typeface="+mj-ea"/>
                <a:cs typeface="+mj-cs"/>
              </a:defRPr>
            </a:lvl1pPr>
          </a:lstStyle>
          <a:p>
            <a:r>
              <a:rPr lang="uz-Cyrl-UZ" sz="3200" dirty="0"/>
              <a:t>Сарвар Ахмедов</a:t>
            </a:r>
            <a:r>
              <a:rPr lang="en-US" sz="3200" dirty="0"/>
              <a:t>, </a:t>
            </a:r>
            <a:r>
              <a:rPr lang="uz-Cyrl-UZ" sz="3200"/>
              <a:t>Министерство экологии, охраны окружающей среды и изменения климата Республики Узбекистан</a:t>
            </a:r>
            <a:endParaRPr lang="es-ES" sz="3200" dirty="0"/>
          </a:p>
        </p:txBody>
      </p:sp>
      <p:sp>
        <p:nvSpPr>
          <p:cNvPr id="8" name="Line 8">
            <a:extLst>
              <a:ext uri="{FF2B5EF4-FFF2-40B4-BE49-F238E27FC236}">
                <a16:creationId xmlns:a16="http://schemas.microsoft.com/office/drawing/2014/main" id="{D30BBA71-C6C4-4735-AA6D-8E84D608AF93}"/>
              </a:ext>
            </a:extLst>
          </p:cNvPr>
          <p:cNvSpPr>
            <a:spLocks noChangeShapeType="1"/>
          </p:cNvSpPr>
          <p:nvPr/>
        </p:nvSpPr>
        <p:spPr bwMode="auto">
          <a:xfrm>
            <a:off x="10979682" y="6554919"/>
            <a:ext cx="1207301"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sp>
        <p:nvSpPr>
          <p:cNvPr id="10" name="Line 8">
            <a:extLst>
              <a:ext uri="{FF2B5EF4-FFF2-40B4-BE49-F238E27FC236}">
                <a16:creationId xmlns:a16="http://schemas.microsoft.com/office/drawing/2014/main" id="{FB5524CF-3975-49A1-919C-28BF3EEE0366}"/>
              </a:ext>
            </a:extLst>
          </p:cNvPr>
          <p:cNvSpPr>
            <a:spLocks noChangeShapeType="1"/>
          </p:cNvSpPr>
          <p:nvPr/>
        </p:nvSpPr>
        <p:spPr bwMode="auto">
          <a:xfrm>
            <a:off x="9430419" y="6554919"/>
            <a:ext cx="543760"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pic>
        <p:nvPicPr>
          <p:cNvPr id="12" name="Picture 11">
            <a:extLst>
              <a:ext uri="{FF2B5EF4-FFF2-40B4-BE49-F238E27FC236}">
                <a16:creationId xmlns:a16="http://schemas.microsoft.com/office/drawing/2014/main" id="{9B409A09-B66C-416D-B0CB-877B8CC4F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6568" y="6430683"/>
            <a:ext cx="195767" cy="273966"/>
          </a:xfrm>
          <a:prstGeom prst="rect">
            <a:avLst/>
          </a:prstGeom>
        </p:spPr>
      </p:pic>
      <p:pic>
        <p:nvPicPr>
          <p:cNvPr id="3" name="Picture 2" descr="A close up of a logo&#10;&#10;Description automatically generated">
            <a:extLst>
              <a:ext uri="{FF2B5EF4-FFF2-40B4-BE49-F238E27FC236}">
                <a16:creationId xmlns:a16="http://schemas.microsoft.com/office/drawing/2014/main" id="{36EF8499-560C-451F-B56C-A18E188624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6892" y="6340647"/>
            <a:ext cx="481257" cy="481257"/>
          </a:xfrm>
          <a:prstGeom prst="rect">
            <a:avLst/>
          </a:prstGeom>
        </p:spPr>
      </p:pic>
    </p:spTree>
    <p:extLst>
      <p:ext uri="{BB962C8B-B14F-4D97-AF65-F5344CB8AC3E}">
        <p14:creationId xmlns:p14="http://schemas.microsoft.com/office/powerpoint/2010/main" val="3830756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925826-43B0-4C2C-B9EA-3B5F93A640EA}"/>
              </a:ext>
            </a:extLst>
          </p:cNvPr>
          <p:cNvSpPr txBox="1">
            <a:spLocks/>
          </p:cNvSpPr>
          <p:nvPr/>
        </p:nvSpPr>
        <p:spPr>
          <a:xfrm>
            <a:off x="696686" y="2314026"/>
            <a:ext cx="9666514" cy="6032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14493"/>
              </a:solidFill>
            </a:endParaRPr>
          </a:p>
        </p:txBody>
      </p:sp>
      <p:pic>
        <p:nvPicPr>
          <p:cNvPr id="6" name="Picture Placeholder 10">
            <a:extLst>
              <a:ext uri="{FF2B5EF4-FFF2-40B4-BE49-F238E27FC236}">
                <a16:creationId xmlns:a16="http://schemas.microsoft.com/office/drawing/2014/main" id="{5E179662-7CCE-41F8-BBC3-1E5B1AC8C0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700764"/>
            <a:ext cx="12192000"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p:spPr>
      </p:pic>
      <p:sp>
        <p:nvSpPr>
          <p:cNvPr id="2" name="Content Placeholder 1">
            <a:extLst>
              <a:ext uri="{FF2B5EF4-FFF2-40B4-BE49-F238E27FC236}">
                <a16:creationId xmlns:a16="http://schemas.microsoft.com/office/drawing/2014/main" id="{C5960AF6-4102-2143-6B8C-57085A4CF23E}"/>
              </a:ext>
            </a:extLst>
          </p:cNvPr>
          <p:cNvSpPr>
            <a:spLocks noGrp="1"/>
          </p:cNvSpPr>
          <p:nvPr>
            <p:ph idx="1"/>
          </p:nvPr>
        </p:nvSpPr>
        <p:spPr>
          <a:xfrm>
            <a:off x="133049" y="1779323"/>
            <a:ext cx="7309151" cy="3299354"/>
          </a:xfrm>
        </p:spPr>
        <p:txBody>
          <a:bodyPr/>
          <a:lstStyle/>
          <a:p>
            <a:pPr marL="342900" lvl="0" indent="-342900">
              <a:buFont typeface="+mj-lt"/>
              <a:buAutoNum type="arabicPeriod"/>
            </a:pPr>
            <a:r>
              <a:rPr lang="ru-RU" dirty="0">
                <a:effectLst/>
              </a:rPr>
              <a:t>Северо-</a:t>
            </a:r>
            <a:r>
              <a:rPr lang="ru-RU" dirty="0" err="1">
                <a:effectLst/>
              </a:rPr>
              <a:t>Устюртская</a:t>
            </a:r>
            <a:r>
              <a:rPr lang="ru-RU" dirty="0">
                <a:effectLst/>
              </a:rPr>
              <a:t> группировка – 200-400 ос. (100 ос. - резидентная группировка; 100-300 ос. – мигранты численность которых меняется по годам).</a:t>
            </a:r>
          </a:p>
          <a:p>
            <a:pPr marL="342900" lvl="0" indent="-342900">
              <a:buFont typeface="+mj-lt"/>
              <a:buAutoNum type="arabicPeriod"/>
            </a:pPr>
            <a:r>
              <a:rPr lang="ru-RU" dirty="0" err="1">
                <a:effectLst/>
              </a:rPr>
              <a:t>Аралкумская</a:t>
            </a:r>
            <a:r>
              <a:rPr lang="ru-RU" dirty="0">
                <a:effectLst/>
              </a:rPr>
              <a:t> группировка – 200 ос. (резидентная).</a:t>
            </a:r>
          </a:p>
          <a:p>
            <a:pPr marL="342900" lvl="0" indent="-342900">
              <a:buFont typeface="+mj-lt"/>
              <a:buAutoNum type="arabicPeriod"/>
            </a:pPr>
            <a:r>
              <a:rPr lang="ru-RU" dirty="0">
                <a:effectLst/>
              </a:rPr>
              <a:t>Северо-Западно-Кызылкумская группировка – небольшие группы и единичные особи, статус не установлен.</a:t>
            </a:r>
          </a:p>
          <a:p>
            <a:pPr marL="342900" lvl="0" indent="-342900">
              <a:buFont typeface="+mj-lt"/>
              <a:buAutoNum type="arabicPeriod"/>
            </a:pPr>
            <a:r>
              <a:rPr lang="ru-RU" dirty="0">
                <a:effectLst/>
              </a:rPr>
              <a:t>Южно-</a:t>
            </a:r>
            <a:r>
              <a:rPr lang="ru-RU" dirty="0" err="1">
                <a:effectLst/>
              </a:rPr>
              <a:t>Устюртская</a:t>
            </a:r>
            <a:r>
              <a:rPr lang="ru-RU" dirty="0">
                <a:effectLst/>
              </a:rPr>
              <a:t> группировка – исчез.</a:t>
            </a:r>
          </a:p>
          <a:p>
            <a:pPr marL="228600" algn="just">
              <a:lnSpc>
                <a:spcPct val="130000"/>
              </a:lnSpc>
              <a:spcAft>
                <a:spcPts val="800"/>
              </a:spcAft>
            </a:pPr>
            <a:r>
              <a:rPr lang="ru-RU" sz="1800" b="1" dirty="0">
                <a:effectLst/>
                <a:ea typeface="Times New Roman" panose="02020603050405020304" pitchFamily="18" charset="0"/>
                <a:cs typeface="Times New Roman" panose="02020603050405020304" pitchFamily="18" charset="0"/>
              </a:rPr>
              <a:t> </a:t>
            </a:r>
            <a:r>
              <a:rPr lang="ru-RU" sz="1800" b="1" dirty="0">
                <a:effectLst/>
                <a:ea typeface="Times New Roman" panose="02020603050405020304" pitchFamily="18" charset="0"/>
              </a:rPr>
              <a:t>Общая оценка численности:</a:t>
            </a:r>
            <a:r>
              <a:rPr lang="ru-RU" sz="1800" dirty="0">
                <a:effectLst/>
                <a:ea typeface="Times New Roman" panose="02020603050405020304" pitchFamily="18" charset="0"/>
              </a:rPr>
              <a:t> 400-500 особей.</a:t>
            </a:r>
            <a:endParaRPr lang="LID4096" dirty="0"/>
          </a:p>
        </p:txBody>
      </p:sp>
      <p:sp>
        <p:nvSpPr>
          <p:cNvPr id="9" name="Title 2">
            <a:extLst>
              <a:ext uri="{FF2B5EF4-FFF2-40B4-BE49-F238E27FC236}">
                <a16:creationId xmlns:a16="http://schemas.microsoft.com/office/drawing/2014/main" id="{BE0C7BEB-7CBB-4F0A-8A93-5FE486A71524}"/>
              </a:ext>
            </a:extLst>
          </p:cNvPr>
          <p:cNvSpPr>
            <a:spLocks noGrp="1"/>
          </p:cNvSpPr>
          <p:nvPr>
            <p:ph type="title" idx="4294967295"/>
          </p:nvPr>
        </p:nvSpPr>
        <p:spPr>
          <a:xfrm>
            <a:off x="0" y="1103313"/>
            <a:ext cx="11174413" cy="508000"/>
          </a:xfrm>
        </p:spPr>
        <p:txBody>
          <a:bodyPr/>
          <a:lstStyle/>
          <a:p>
            <a:r>
              <a:rPr kumimoji="0" lang="ru-RU" sz="2800" b="1" i="0" u="none" strike="noStrike" kern="1200" cap="none" spc="-60" normalizeH="0" baseline="0" noProof="0" dirty="0">
                <a:ln>
                  <a:noFill/>
                </a:ln>
                <a:solidFill>
                  <a:prstClr val="black"/>
                </a:solidFill>
                <a:effectLst/>
                <a:uLnTx/>
                <a:uFillTx/>
                <a:latin typeface="Century Gothic"/>
                <a:ea typeface="+mj-ea"/>
                <a:cs typeface="+mj-cs"/>
              </a:rPr>
              <a:t>Текущие данные о популяциях сайгака в</a:t>
            </a:r>
            <a:r>
              <a:rPr lang="en-US" sz="3000" dirty="0"/>
              <a:t> </a:t>
            </a:r>
            <a:r>
              <a:rPr lang="ru-RU" sz="3000" dirty="0"/>
              <a:t>Узбекистане</a:t>
            </a:r>
            <a:endParaRPr lang="en-US" sz="3000" dirty="0"/>
          </a:p>
        </p:txBody>
      </p:sp>
      <p:pic>
        <p:nvPicPr>
          <p:cNvPr id="7" name="Рисунок 6">
            <a:extLst>
              <a:ext uri="{FF2B5EF4-FFF2-40B4-BE49-F238E27FC236}">
                <a16:creationId xmlns:a16="http://schemas.microsoft.com/office/drawing/2014/main" id="{DB4B3362-60B5-4B13-83D9-E9399748F2A2}"/>
              </a:ext>
            </a:extLst>
          </p:cNvPr>
          <p:cNvPicPr/>
          <p:nvPr/>
        </p:nvPicPr>
        <p:blipFill>
          <a:blip r:embed="rId3" cstate="screen">
            <a:extLst>
              <a:ext uri="{28A0092B-C50C-407E-A947-70E740481C1C}">
                <a14:useLocalDpi xmlns:a14="http://schemas.microsoft.com/office/drawing/2010/main"/>
              </a:ext>
            </a:extLst>
          </a:blip>
          <a:stretch>
            <a:fillRect/>
          </a:stretch>
        </p:blipFill>
        <p:spPr>
          <a:xfrm>
            <a:off x="7806905" y="1585913"/>
            <a:ext cx="4385095" cy="3114851"/>
          </a:xfrm>
          <a:prstGeom prst="rect">
            <a:avLst/>
          </a:prstGeom>
        </p:spPr>
      </p:pic>
    </p:spTree>
    <p:extLst>
      <p:ext uri="{BB962C8B-B14F-4D97-AF65-F5344CB8AC3E}">
        <p14:creationId xmlns:p14="http://schemas.microsoft.com/office/powerpoint/2010/main" val="2994797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6B30E-A38E-434D-B516-FF75C10C976B}"/>
              </a:ext>
            </a:extLst>
          </p:cNvPr>
          <p:cNvSpPr>
            <a:spLocks noGrp="1"/>
          </p:cNvSpPr>
          <p:nvPr>
            <p:ph type="title" idx="4294967295"/>
          </p:nvPr>
        </p:nvSpPr>
        <p:spPr>
          <a:xfrm>
            <a:off x="352047" y="1102195"/>
            <a:ext cx="11174186" cy="507831"/>
          </a:xfrm>
        </p:spPr>
        <p:txBody>
          <a:bodyPr/>
          <a:lstStyle/>
          <a:p>
            <a:r>
              <a:rPr lang="ru-RU" sz="3000" dirty="0"/>
              <a:t>Пять основных угроз для сайгака</a:t>
            </a:r>
            <a:endParaRPr lang="de-DE" sz="3000" dirty="0"/>
          </a:p>
        </p:txBody>
      </p:sp>
      <p:sp>
        <p:nvSpPr>
          <p:cNvPr id="3" name="Inhaltsplatzhalter 2">
            <a:extLst>
              <a:ext uri="{FF2B5EF4-FFF2-40B4-BE49-F238E27FC236}">
                <a16:creationId xmlns:a16="http://schemas.microsoft.com/office/drawing/2014/main" id="{89BE7D08-475D-456A-8D2F-CEA2DF536DF7}"/>
              </a:ext>
            </a:extLst>
          </p:cNvPr>
          <p:cNvSpPr>
            <a:spLocks noGrp="1"/>
          </p:cNvSpPr>
          <p:nvPr>
            <p:ph idx="1"/>
          </p:nvPr>
        </p:nvSpPr>
        <p:spPr>
          <a:xfrm>
            <a:off x="510383" y="1999059"/>
            <a:ext cx="6931818" cy="4300141"/>
          </a:xfrm>
        </p:spPr>
        <p:txBody>
          <a:bodyPr/>
          <a:lstStyle/>
          <a:p>
            <a:pPr>
              <a:lnSpc>
                <a:spcPct val="130000"/>
              </a:lnSpc>
              <a:spcAft>
                <a:spcPts val="800"/>
              </a:spcAft>
            </a:pPr>
            <a:r>
              <a:rPr lang="ru-RU" sz="1800" dirty="0">
                <a:effectLst/>
                <a:ea typeface="Times New Roman" panose="02020603050405020304" pitchFamily="18" charset="0"/>
                <a:cs typeface="Times New Roman" panose="02020603050405020304" pitchFamily="18" charset="0"/>
              </a:rPr>
              <a:t>Браконьерство (охота)</a:t>
            </a:r>
          </a:p>
          <a:p>
            <a:pPr>
              <a:lnSpc>
                <a:spcPct val="130000"/>
              </a:lnSpc>
              <a:spcAft>
                <a:spcPts val="800"/>
              </a:spcAft>
            </a:pPr>
            <a:r>
              <a:rPr lang="ru-RU" sz="1800" dirty="0">
                <a:effectLst/>
                <a:ea typeface="Times New Roman" panose="02020603050405020304" pitchFamily="18" charset="0"/>
                <a:cs typeface="Times New Roman" panose="02020603050405020304" pitchFamily="18" charset="0"/>
              </a:rPr>
              <a:t>Влияние линейной инфраструктуры (пограничное заграждение, дороги, газопроводы)</a:t>
            </a:r>
          </a:p>
          <a:p>
            <a:pPr>
              <a:lnSpc>
                <a:spcPct val="130000"/>
              </a:lnSpc>
              <a:spcAft>
                <a:spcPts val="800"/>
              </a:spcAft>
            </a:pPr>
            <a:r>
              <a:rPr lang="ru-RU" sz="1800" dirty="0">
                <a:effectLst/>
                <a:ea typeface="Times New Roman" panose="02020603050405020304" pitchFamily="18" charset="0"/>
                <a:cs typeface="Times New Roman" panose="02020603050405020304" pitchFamily="18" charset="0"/>
              </a:rPr>
              <a:t>Фрагментация и потеря естественных местообитаний (добыча и переработка полезных ископаемых, обсуживающая инфраструктура, объекты энергетики)</a:t>
            </a:r>
          </a:p>
          <a:p>
            <a:pPr>
              <a:lnSpc>
                <a:spcPct val="130000"/>
              </a:lnSpc>
              <a:spcAft>
                <a:spcPts val="800"/>
              </a:spcAft>
            </a:pPr>
            <a:r>
              <a:rPr lang="ru-RU" sz="1800" dirty="0">
                <a:effectLst/>
                <a:ea typeface="Times New Roman" panose="02020603050405020304" pitchFamily="18" charset="0"/>
                <a:cs typeface="Times New Roman" panose="02020603050405020304" pitchFamily="18" charset="0"/>
              </a:rPr>
              <a:t>Влияние естественных природных факторов (изменение климата, </a:t>
            </a:r>
            <a:r>
              <a:rPr lang="ru-RU" sz="1800" dirty="0" err="1">
                <a:effectLst/>
                <a:ea typeface="Times New Roman" panose="02020603050405020304" pitchFamily="18" charset="0"/>
                <a:cs typeface="Times New Roman" panose="02020603050405020304" pitchFamily="18" charset="0"/>
              </a:rPr>
              <a:t>аридизация</a:t>
            </a:r>
            <a:r>
              <a:rPr lang="ru-RU" sz="1800" dirty="0">
                <a:effectLst/>
                <a:ea typeface="Times New Roman" panose="02020603050405020304" pitchFamily="18" charset="0"/>
                <a:cs typeface="Times New Roman" panose="02020603050405020304" pitchFamily="18" charset="0"/>
              </a:rPr>
              <a:t>) </a:t>
            </a:r>
          </a:p>
          <a:p>
            <a:pPr>
              <a:lnSpc>
                <a:spcPct val="130000"/>
              </a:lnSpc>
              <a:spcAft>
                <a:spcPts val="800"/>
              </a:spcAft>
            </a:pPr>
            <a:r>
              <a:rPr lang="ru-RU" sz="1800" dirty="0">
                <a:effectLst/>
                <a:ea typeface="Times New Roman" panose="02020603050405020304" pitchFamily="18" charset="0"/>
              </a:rPr>
              <a:t>Фактор беспокойства</a:t>
            </a:r>
            <a:endParaRPr lang="de-DE" dirty="0"/>
          </a:p>
        </p:txBody>
      </p:sp>
      <p:pic>
        <p:nvPicPr>
          <p:cNvPr id="5" name="Рисунок 4">
            <a:extLst>
              <a:ext uri="{FF2B5EF4-FFF2-40B4-BE49-F238E27FC236}">
                <a16:creationId xmlns:a16="http://schemas.microsoft.com/office/drawing/2014/main" id="{EF32CDA2-A1F3-4214-91CC-CFD1AAEEE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016" y="1999059"/>
            <a:ext cx="4648984" cy="3486738"/>
          </a:xfrm>
          <a:prstGeom prst="rect">
            <a:avLst/>
          </a:prstGeom>
        </p:spPr>
      </p:pic>
    </p:spTree>
    <p:extLst>
      <p:ext uri="{BB962C8B-B14F-4D97-AF65-F5344CB8AC3E}">
        <p14:creationId xmlns:p14="http://schemas.microsoft.com/office/powerpoint/2010/main" val="248621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127217" y="1060534"/>
            <a:ext cx="11172825" cy="507831"/>
          </a:xfrm>
        </p:spPr>
        <p:txBody>
          <a:bodyPr/>
          <a:lstStyle/>
          <a:p>
            <a:r>
              <a:rPr lang="ru-RU" sz="3000" dirty="0"/>
              <a:t>Пять основных мер по сохранению сайгака </a:t>
            </a:r>
            <a:r>
              <a:rPr lang="en-US" sz="3000" dirty="0"/>
              <a:t>2021-2025</a:t>
            </a:r>
          </a:p>
        </p:txBody>
      </p:sp>
      <p:sp>
        <p:nvSpPr>
          <p:cNvPr id="8" name="Inhaltsplatzhalter 2">
            <a:extLst>
              <a:ext uri="{FF2B5EF4-FFF2-40B4-BE49-F238E27FC236}">
                <a16:creationId xmlns:a16="http://schemas.microsoft.com/office/drawing/2014/main" id="{E7F13226-8229-4CF8-A43A-88F2CE85AB42}"/>
              </a:ext>
            </a:extLst>
          </p:cNvPr>
          <p:cNvSpPr txBox="1">
            <a:spLocks/>
          </p:cNvSpPr>
          <p:nvPr/>
        </p:nvSpPr>
        <p:spPr>
          <a:xfrm>
            <a:off x="154783" y="1568365"/>
            <a:ext cx="8030936" cy="522671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800"/>
              </a:spcAft>
            </a:pPr>
            <a:r>
              <a:rPr lang="ru-RU" sz="1350" dirty="0">
                <a:ea typeface="Times New Roman" panose="02020603050405020304" pitchFamily="18" charset="0"/>
                <a:cs typeface="Times New Roman" panose="02020603050405020304" pitchFamily="18" charset="0"/>
              </a:rPr>
              <a:t>Борьба с браконьерством: укрепление потенциала инспекции ОПТ (</a:t>
            </a:r>
            <a:r>
              <a:rPr lang="en-US" sz="1350" dirty="0">
                <a:ea typeface="Times New Roman" panose="02020603050405020304" pitchFamily="18" charset="0"/>
                <a:cs typeface="Times New Roman" panose="02020603050405020304" pitchFamily="18" charset="0"/>
              </a:rPr>
              <a:t>SMART</a:t>
            </a:r>
            <a:r>
              <a:rPr lang="ru-RU" sz="1350" dirty="0">
                <a:ea typeface="Times New Roman" panose="02020603050405020304" pitchFamily="18" charset="0"/>
                <a:cs typeface="Times New Roman" panose="02020603050405020304" pitchFamily="18" charset="0"/>
              </a:rPr>
              <a:t> патруль)</a:t>
            </a:r>
            <a:r>
              <a:rPr lang="en-US" sz="1350" dirty="0">
                <a:ea typeface="Times New Roman" panose="02020603050405020304" pitchFamily="18" charset="0"/>
                <a:cs typeface="Times New Roman" panose="02020603050405020304" pitchFamily="18" charset="0"/>
              </a:rPr>
              <a:t>, </a:t>
            </a:r>
            <a:r>
              <a:rPr lang="ru-RU" sz="1350" dirty="0">
                <a:ea typeface="Times New Roman" panose="02020603050405020304" pitchFamily="18" charset="0"/>
                <a:cs typeface="Times New Roman" panose="02020603050405020304" pitchFamily="18" charset="0"/>
              </a:rPr>
              <a:t>материально-техническая поддержка</a:t>
            </a:r>
          </a:p>
          <a:p>
            <a:pPr>
              <a:lnSpc>
                <a:spcPct val="130000"/>
              </a:lnSpc>
              <a:spcAft>
                <a:spcPts val="800"/>
              </a:spcAft>
            </a:pPr>
            <a:r>
              <a:rPr lang="ru-RU" sz="1350" dirty="0">
                <a:cs typeface="Times New Roman" panose="02020603050405020304" pitchFamily="18" charset="0"/>
              </a:rPr>
              <a:t>Усиление территориальной охраны и расширение сети ОПТ: </a:t>
            </a:r>
            <a:r>
              <a:rPr lang="ru-RU" sz="1350" dirty="0"/>
              <a:t>Активно функционирует Комплексный (ландшафтный) заказник «Сайгачий»; созданы</a:t>
            </a:r>
            <a:r>
              <a:rPr lang="ru-RU" sz="1350" dirty="0">
                <a:cs typeface="Times New Roman" panose="02020603050405020304" pitchFamily="18" charset="0"/>
              </a:rPr>
              <a:t> новый НПП «Аралкум» (2022 г.), Гос. заказники «</a:t>
            </a:r>
            <a:r>
              <a:rPr lang="ru-RU" sz="1350" dirty="0" err="1">
                <a:cs typeface="Times New Roman" panose="02020603050405020304" pitchFamily="18" charset="0"/>
              </a:rPr>
              <a:t>Судочье-Акпетки</a:t>
            </a:r>
            <a:r>
              <a:rPr lang="ru-RU" sz="1350" dirty="0">
                <a:cs typeface="Times New Roman" panose="02020603050405020304" pitchFamily="18" charset="0"/>
              </a:rPr>
              <a:t>» (2021 г.) и «</a:t>
            </a:r>
            <a:r>
              <a:rPr lang="ru-RU" sz="1350" dirty="0" err="1">
                <a:cs typeface="Times New Roman" panose="02020603050405020304" pitchFamily="18" charset="0"/>
              </a:rPr>
              <a:t>Барсакельмес</a:t>
            </a:r>
            <a:r>
              <a:rPr lang="ru-RU" sz="1350" dirty="0">
                <a:cs typeface="Times New Roman" panose="02020603050405020304" pitchFamily="18" charset="0"/>
              </a:rPr>
              <a:t>» (2022 г.) </a:t>
            </a:r>
          </a:p>
          <a:p>
            <a:pPr>
              <a:lnSpc>
                <a:spcPct val="130000"/>
              </a:lnSpc>
              <a:spcAft>
                <a:spcPts val="800"/>
              </a:spcAft>
            </a:pPr>
            <a:r>
              <a:rPr lang="ru-RU" sz="1350" dirty="0">
                <a:cs typeface="Times New Roman" panose="02020603050405020304" pitchFamily="18" charset="0"/>
              </a:rPr>
              <a:t>Повышение потенциала силовых структур для противодействия незаконной торговле рогами сайгака: изучение объемов незаконной торговли и повышение потенциала сотрудников таможни и пограничных служб</a:t>
            </a:r>
          </a:p>
          <a:p>
            <a:pPr>
              <a:lnSpc>
                <a:spcPct val="130000"/>
              </a:lnSpc>
              <a:spcAft>
                <a:spcPts val="800"/>
              </a:spcAft>
            </a:pPr>
            <a:r>
              <a:rPr lang="ru-RU" sz="1350" dirty="0">
                <a:cs typeface="Times New Roman" panose="02020603050405020304" pitchFamily="18" charset="0"/>
              </a:rPr>
              <a:t>Образование и повышение осведомленности : </a:t>
            </a:r>
            <a:br>
              <a:rPr lang="ru-RU" sz="1350" dirty="0">
                <a:cs typeface="Times New Roman" panose="02020603050405020304" pitchFamily="18" charset="0"/>
              </a:rPr>
            </a:br>
            <a:r>
              <a:rPr lang="ru-RU" sz="1350" dirty="0">
                <a:cs typeface="Times New Roman" panose="02020603050405020304" pitchFamily="18" charset="0"/>
              </a:rPr>
              <a:t>а) «SOS </a:t>
            </a:r>
            <a:r>
              <a:rPr lang="ru-RU" sz="1350" dirty="0" err="1">
                <a:cs typeface="Times New Roman" panose="02020603050405020304" pitchFamily="18" charset="0"/>
              </a:rPr>
              <a:t>Saiga</a:t>
            </a:r>
            <a:r>
              <a:rPr lang="ru-RU" sz="1350" dirty="0">
                <a:cs typeface="Times New Roman" panose="02020603050405020304" pitchFamily="18" charset="0"/>
              </a:rPr>
              <a:t>» — </a:t>
            </a:r>
            <a:r>
              <a:rPr lang="en-US" sz="1350" dirty="0">
                <a:cs typeface="Times New Roman" panose="02020603050405020304" pitchFamily="18" charset="0"/>
              </a:rPr>
              <a:t>S</a:t>
            </a:r>
            <a:r>
              <a:rPr lang="ru-RU" sz="1350" dirty="0" err="1">
                <a:cs typeface="Times New Roman" panose="02020603050405020304" pitchFamily="18" charset="0"/>
              </a:rPr>
              <a:t>aiga</a:t>
            </a:r>
            <a:r>
              <a:rPr lang="ru-RU" sz="1350" dirty="0">
                <a:cs typeface="Times New Roman" panose="02020603050405020304" pitchFamily="18" charset="0"/>
              </a:rPr>
              <a:t> </a:t>
            </a:r>
            <a:r>
              <a:rPr lang="ru-RU" sz="1350" dirty="0" err="1">
                <a:cs typeface="Times New Roman" panose="02020603050405020304" pitchFamily="18" charset="0"/>
              </a:rPr>
              <a:t>protection</a:t>
            </a:r>
            <a:r>
              <a:rPr lang="ru-RU" sz="1350" dirty="0">
                <a:cs typeface="Times New Roman" panose="02020603050405020304" pitchFamily="18" charset="0"/>
              </a:rPr>
              <a:t> </a:t>
            </a:r>
            <a:r>
              <a:rPr lang="ru-RU" sz="1350" dirty="0" err="1">
                <a:cs typeface="Times New Roman" panose="02020603050405020304" pitchFamily="18" charset="0"/>
              </a:rPr>
              <a:t>day</a:t>
            </a:r>
            <a:r>
              <a:rPr lang="ru-RU" sz="1350" dirty="0">
                <a:cs typeface="Times New Roman" panose="02020603050405020304" pitchFamily="18" charset="0"/>
              </a:rPr>
              <a:t> (27 - 29 апреля); </a:t>
            </a:r>
            <a:br>
              <a:rPr lang="ru-RU" sz="1350" dirty="0">
                <a:cs typeface="Times New Roman" panose="02020603050405020304" pitchFamily="18" charset="0"/>
              </a:rPr>
            </a:br>
            <a:r>
              <a:rPr lang="ru-RU" sz="1350" dirty="0">
                <a:cs typeface="Times New Roman" panose="02020603050405020304" pitchFamily="18" charset="0"/>
              </a:rPr>
              <a:t>б) Международный День сайгака</a:t>
            </a:r>
            <a:r>
              <a:rPr lang="en-US" sz="1350" dirty="0">
                <a:cs typeface="Times New Roman" panose="02020603050405020304" pitchFamily="18" charset="0"/>
              </a:rPr>
              <a:t> </a:t>
            </a:r>
            <a:r>
              <a:rPr lang="en-US" sz="1350" dirty="0" err="1">
                <a:cs typeface="Times New Roman" panose="02020603050405020304" pitchFamily="18" charset="0"/>
              </a:rPr>
              <a:t>Saiga</a:t>
            </a:r>
            <a:r>
              <a:rPr lang="en-US" sz="1350" dirty="0">
                <a:cs typeface="Times New Roman" panose="02020603050405020304" pitchFamily="18" charset="0"/>
              </a:rPr>
              <a:t> Day</a:t>
            </a:r>
            <a:r>
              <a:rPr lang="ru-RU" sz="1350" dirty="0">
                <a:cs typeface="Times New Roman" panose="02020603050405020304" pitchFamily="18" charset="0"/>
              </a:rPr>
              <a:t> (5 мая);</a:t>
            </a:r>
            <a:br>
              <a:rPr lang="ru-RU" sz="1350" dirty="0">
                <a:cs typeface="Times New Roman" panose="02020603050405020304" pitchFamily="18" charset="0"/>
              </a:rPr>
            </a:br>
            <a:r>
              <a:rPr lang="ru-RU" sz="1350" dirty="0">
                <a:cs typeface="Times New Roman" panose="02020603050405020304" pitchFamily="18" charset="0"/>
              </a:rPr>
              <a:t>в) День мигрирующих животных (10 ноября). </a:t>
            </a:r>
          </a:p>
          <a:p>
            <a:pPr>
              <a:lnSpc>
                <a:spcPct val="130000"/>
              </a:lnSpc>
              <a:spcAft>
                <a:spcPts val="800"/>
              </a:spcAft>
            </a:pPr>
            <a:r>
              <a:rPr lang="ru-RU" sz="1350" dirty="0">
                <a:cs typeface="Times New Roman" panose="02020603050405020304" pitchFamily="18" charset="0"/>
              </a:rPr>
              <a:t>Обучение  применению международных стандартов "</a:t>
            </a:r>
            <a:r>
              <a:rPr lang="ru-RU" sz="1350" dirty="0" err="1">
                <a:cs typeface="Times New Roman" panose="02020603050405020304" pitchFamily="18" charset="0"/>
              </a:rPr>
              <a:t>No</a:t>
            </a:r>
            <a:r>
              <a:rPr lang="ru-RU" sz="1350" dirty="0">
                <a:cs typeface="Times New Roman" panose="02020603050405020304" pitchFamily="18" charset="0"/>
              </a:rPr>
              <a:t> </a:t>
            </a:r>
            <a:r>
              <a:rPr lang="ru-RU" sz="1350" dirty="0" err="1">
                <a:cs typeface="Times New Roman" panose="02020603050405020304" pitchFamily="18" charset="0"/>
              </a:rPr>
              <a:t>Net</a:t>
            </a:r>
            <a:r>
              <a:rPr lang="ru-RU" sz="1350" dirty="0">
                <a:cs typeface="Times New Roman" panose="02020603050405020304" pitchFamily="18" charset="0"/>
              </a:rPr>
              <a:t> </a:t>
            </a:r>
            <a:r>
              <a:rPr lang="ru-RU" sz="1350" dirty="0" err="1">
                <a:cs typeface="Times New Roman" panose="02020603050405020304" pitchFamily="18" charset="0"/>
              </a:rPr>
              <a:t>Loss</a:t>
            </a:r>
            <a:r>
              <a:rPr lang="ru-RU" sz="1350" dirty="0">
                <a:cs typeface="Times New Roman" panose="02020603050405020304" pitchFamily="18" charset="0"/>
              </a:rPr>
              <a:t>" (компенсация ущерба биоразнообразию) нефтегазовых компаний, действующих в ареале сайгака: </a:t>
            </a:r>
            <a:r>
              <a:rPr lang="en-US" sz="1350" dirty="0" err="1">
                <a:cs typeface="Times New Roman" panose="02020603050405020304" pitchFamily="18" charset="0"/>
              </a:rPr>
              <a:t>UzKorGaz</a:t>
            </a:r>
            <a:r>
              <a:rPr lang="en-US" sz="1350" dirty="0">
                <a:cs typeface="Times New Roman" panose="02020603050405020304" pitchFamily="18" charset="0"/>
              </a:rPr>
              <a:t>, SANEG</a:t>
            </a:r>
            <a:endParaRPr lang="ru-RU" sz="1350" dirty="0">
              <a:cs typeface="Times New Roman" panose="02020603050405020304" pitchFamily="18" charset="0"/>
            </a:endParaRPr>
          </a:p>
        </p:txBody>
      </p:sp>
      <p:pic>
        <p:nvPicPr>
          <p:cNvPr id="5" name="Рисунок 4">
            <a:extLst>
              <a:ext uri="{FF2B5EF4-FFF2-40B4-BE49-F238E27FC236}">
                <a16:creationId xmlns:a16="http://schemas.microsoft.com/office/drawing/2014/main" id="{FB8438A3-1E32-4951-BC94-C39BB65B9CAB}"/>
              </a:ext>
            </a:extLst>
          </p:cNvPr>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333582" y="1568365"/>
            <a:ext cx="3858417" cy="2444835"/>
          </a:xfrm>
          <a:prstGeom prst="rect">
            <a:avLst/>
          </a:prstGeom>
        </p:spPr>
      </p:pic>
      <p:pic>
        <p:nvPicPr>
          <p:cNvPr id="3" name="Рисунок 2">
            <a:extLst>
              <a:ext uri="{FF2B5EF4-FFF2-40B4-BE49-F238E27FC236}">
                <a16:creationId xmlns:a16="http://schemas.microsoft.com/office/drawing/2014/main" id="{CAD1DA8A-F203-4CE2-9480-8BBE9D3378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3781" y="4118525"/>
            <a:ext cx="3858418" cy="2616200"/>
          </a:xfrm>
          <a:prstGeom prst="rect">
            <a:avLst/>
          </a:prstGeom>
        </p:spPr>
      </p:pic>
    </p:spTree>
    <p:extLst>
      <p:ext uri="{BB962C8B-B14F-4D97-AF65-F5344CB8AC3E}">
        <p14:creationId xmlns:p14="http://schemas.microsoft.com/office/powerpoint/2010/main" val="365809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925826-43B0-4C2C-B9EA-3B5F93A640EA}"/>
              </a:ext>
            </a:extLst>
          </p:cNvPr>
          <p:cNvSpPr txBox="1">
            <a:spLocks/>
          </p:cNvSpPr>
          <p:nvPr/>
        </p:nvSpPr>
        <p:spPr>
          <a:xfrm>
            <a:off x="696686" y="2314026"/>
            <a:ext cx="9666514" cy="6032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14493"/>
              </a:solidFill>
            </a:endParaRPr>
          </a:p>
        </p:txBody>
      </p:sp>
      <p:pic>
        <p:nvPicPr>
          <p:cNvPr id="6" name="Picture Placeholder 10">
            <a:extLst>
              <a:ext uri="{FF2B5EF4-FFF2-40B4-BE49-F238E27FC236}">
                <a16:creationId xmlns:a16="http://schemas.microsoft.com/office/drawing/2014/main" id="{5E179662-7CCE-41F8-BBC3-1E5B1AC8C0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033394"/>
            <a:ext cx="12192000" cy="181414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p:spPr>
      </p:pic>
      <p:sp>
        <p:nvSpPr>
          <p:cNvPr id="2" name="Content Placeholder 1">
            <a:extLst>
              <a:ext uri="{FF2B5EF4-FFF2-40B4-BE49-F238E27FC236}">
                <a16:creationId xmlns:a16="http://schemas.microsoft.com/office/drawing/2014/main" id="{292ECD60-5D00-E180-D0F1-41BC06E7A360}"/>
              </a:ext>
            </a:extLst>
          </p:cNvPr>
          <p:cNvSpPr>
            <a:spLocks noGrp="1"/>
          </p:cNvSpPr>
          <p:nvPr>
            <p:ph idx="1"/>
          </p:nvPr>
        </p:nvSpPr>
        <p:spPr>
          <a:xfrm>
            <a:off x="0" y="1576589"/>
            <a:ext cx="8598716" cy="3768656"/>
          </a:xfrm>
        </p:spPr>
        <p:txBody>
          <a:bodyPr/>
          <a:lstStyle/>
          <a:p>
            <a:pPr indent="-216000"/>
            <a:r>
              <a:rPr lang="ru-RU" sz="1200" dirty="0">
                <a:cs typeface="Times New Roman" panose="02020603050405020304" pitchFamily="18" charset="0"/>
              </a:rPr>
              <a:t>Продолжать поддержку комплексного (ландшафтного) заказника “Сайгачий” и НПП «Аралкум», включая, по возможности, привлечение инспекторов-волонтеров из местного населения.</a:t>
            </a:r>
          </a:p>
          <a:p>
            <a:pPr indent="-216000"/>
            <a:r>
              <a:rPr lang="ru-RU" sz="1200" dirty="0">
                <a:cs typeface="Times New Roman" panose="02020603050405020304" pitchFamily="18" charset="0"/>
              </a:rPr>
              <a:t>Внедрять меры по смягчению и минимизации влияния барьеров на </a:t>
            </a:r>
            <a:r>
              <a:rPr lang="ru-RU" sz="1200" dirty="0" err="1">
                <a:cs typeface="Times New Roman" panose="02020603050405020304" pitchFamily="18" charset="0"/>
              </a:rPr>
              <a:t>устюртскую</a:t>
            </a:r>
            <a:r>
              <a:rPr lang="ru-RU" sz="1200" dirty="0">
                <a:cs typeface="Times New Roman" panose="02020603050405020304" pitchFamily="18" charset="0"/>
              </a:rPr>
              <a:t> и </a:t>
            </a:r>
            <a:r>
              <a:rPr lang="ru-RU" sz="1200" dirty="0" err="1">
                <a:cs typeface="Times New Roman" panose="02020603050405020304" pitchFamily="18" charset="0"/>
              </a:rPr>
              <a:t>аралкумскую</a:t>
            </a:r>
            <a:r>
              <a:rPr lang="ru-RU" sz="1200" dirty="0">
                <a:cs typeface="Times New Roman" panose="02020603050405020304" pitchFamily="18" charset="0"/>
              </a:rPr>
              <a:t> популяции сайгака в практику нефтегазовых</a:t>
            </a:r>
            <a:r>
              <a:rPr lang="en-US" sz="1200" dirty="0">
                <a:cs typeface="Times New Roman" panose="02020603050405020304" pitchFamily="18" charset="0"/>
              </a:rPr>
              <a:t>, </a:t>
            </a:r>
            <a:r>
              <a:rPr lang="uz-Cyrl-UZ" sz="1200" dirty="0">
                <a:cs typeface="Times New Roman" panose="02020603050405020304" pitchFamily="18" charset="0"/>
              </a:rPr>
              <a:t>энергетических</a:t>
            </a:r>
            <a:r>
              <a:rPr lang="ru-RU" sz="1200" dirty="0">
                <a:cs typeface="Times New Roman" panose="02020603050405020304" pitchFamily="18" charset="0"/>
              </a:rPr>
              <a:t> (ветроэнергетика) и дорожных компаний в соответствии с международными стандартами </a:t>
            </a:r>
            <a:r>
              <a:rPr lang="en-GB" sz="1200" dirty="0">
                <a:cs typeface="Times New Roman" panose="02020603050405020304" pitchFamily="18" charset="0"/>
              </a:rPr>
              <a:t>IFC</a:t>
            </a:r>
            <a:r>
              <a:rPr lang="ru-RU" sz="1200" dirty="0">
                <a:cs typeface="Times New Roman" panose="02020603050405020304" pitchFamily="18" charset="0"/>
              </a:rPr>
              <a:t>1 и </a:t>
            </a:r>
            <a:r>
              <a:rPr lang="en-GB" sz="1200" dirty="0">
                <a:cs typeface="Times New Roman" panose="02020603050405020304" pitchFamily="18" charset="0"/>
              </a:rPr>
              <a:t>IFC</a:t>
            </a:r>
            <a:r>
              <a:rPr lang="ru-RU" sz="1200" dirty="0">
                <a:cs typeface="Times New Roman" panose="02020603050405020304" pitchFamily="18" charset="0"/>
              </a:rPr>
              <a:t>6. Продолжать работу с Казахстаном по смягчению воздействия пограничного ограждения.</a:t>
            </a:r>
          </a:p>
          <a:p>
            <a:pPr indent="-216000"/>
            <a:r>
              <a:rPr lang="ru-RU" sz="1200" dirty="0">
                <a:cs typeface="Times New Roman" panose="02020603050405020304" pitchFamily="18" charset="0"/>
              </a:rPr>
              <a:t>Внедрять передовой опыт по повышению устойчивости сайгака и других диких животных на плато Устюрт и пустыне Аралкум к изменению климата </a:t>
            </a:r>
            <a:r>
              <a:rPr lang="en-GB" sz="1200" dirty="0">
                <a:cs typeface="Times New Roman" panose="02020603050405020304" pitchFamily="18" charset="0"/>
              </a:rPr>
              <a:t>(</a:t>
            </a:r>
            <a:r>
              <a:rPr lang="en-GB" sz="1200" dirty="0" err="1">
                <a:cs typeface="Times New Roman" panose="02020603050405020304" pitchFamily="18" charset="0"/>
              </a:rPr>
              <a:t>путем</a:t>
            </a:r>
            <a:r>
              <a:rPr lang="en-GB" sz="1200" dirty="0">
                <a:cs typeface="Times New Roman" panose="02020603050405020304" pitchFamily="18" charset="0"/>
              </a:rPr>
              <a:t> </a:t>
            </a:r>
            <a:r>
              <a:rPr lang="en-GB" sz="1200" dirty="0" err="1">
                <a:cs typeface="Times New Roman" panose="02020603050405020304" pitchFamily="18" charset="0"/>
              </a:rPr>
              <a:t>создания</a:t>
            </a:r>
            <a:r>
              <a:rPr lang="en-GB" sz="1200" dirty="0">
                <a:cs typeface="Times New Roman" panose="02020603050405020304" pitchFamily="18" charset="0"/>
              </a:rPr>
              <a:t> </a:t>
            </a:r>
            <a:r>
              <a:rPr lang="ru-RU" sz="1200" dirty="0">
                <a:cs typeface="Times New Roman" panose="02020603050405020304" pitchFamily="18" charset="0"/>
              </a:rPr>
              <a:t>«зеленых водопоев»)</a:t>
            </a:r>
            <a:r>
              <a:rPr lang="en-GB" sz="1200" dirty="0">
                <a:cs typeface="Times New Roman" panose="02020603050405020304" pitchFamily="18" charset="0"/>
              </a:rPr>
              <a:t>.</a:t>
            </a:r>
            <a:endParaRPr lang="ru-RU" sz="1200" dirty="0">
              <a:cs typeface="Times New Roman" panose="02020603050405020304" pitchFamily="18" charset="0"/>
            </a:endParaRPr>
          </a:p>
          <a:p>
            <a:pPr indent="-216000"/>
            <a:r>
              <a:rPr lang="ru-RU" sz="1200" dirty="0">
                <a:cs typeface="Times New Roman" panose="02020603050405020304" pitchFamily="18" charset="0"/>
              </a:rPr>
              <a:t>Укреплять трансграничное сотрудничество на оперативном уровне: организация встреч инспекторов для обеспечения эффективной борьбы с браконьерством и природоохранных мероприятий для Устюрта и Аралкума.</a:t>
            </a:r>
          </a:p>
          <a:p>
            <a:pPr indent="-216000"/>
            <a:r>
              <a:rPr lang="ru-RU" sz="1200" dirty="0">
                <a:cs typeface="Times New Roman" panose="02020603050405020304" pitchFamily="18" charset="0"/>
              </a:rPr>
              <a:t>Создать трансграничный экологический коридор на плато Устюрт (</a:t>
            </a:r>
            <a:r>
              <a:rPr lang="en-US" sz="1200" dirty="0">
                <a:cs typeface="Times New Roman" panose="02020603050405020304" pitchFamily="18" charset="0"/>
              </a:rPr>
              <a:t>OECM</a:t>
            </a:r>
            <a:r>
              <a:rPr lang="ru-RU" sz="1200" dirty="0">
                <a:cs typeface="Times New Roman" panose="02020603050405020304" pitchFamily="18" charset="0"/>
              </a:rPr>
              <a:t>), обеспечивающий связь  между существующими ОПТ в Узбекистане (КЛЗ «Сайгачий» - ГЗ «</a:t>
            </a:r>
            <a:r>
              <a:rPr lang="ru-RU" sz="1200" dirty="0" err="1">
                <a:cs typeface="Times New Roman" panose="02020603050405020304" pitchFamily="18" charset="0"/>
              </a:rPr>
              <a:t>Барсакельмкс</a:t>
            </a:r>
            <a:r>
              <a:rPr lang="ru-RU" sz="1200" dirty="0">
                <a:cs typeface="Times New Roman" panose="02020603050405020304" pitchFamily="18" charset="0"/>
              </a:rPr>
              <a:t>» - НПП «Южный Устюрт») и территориями в Казахстане. Создать трансграничную ОПТ в Аралкуме                                                    (НПП «Аралкум», Узбекистан - БР «Барса-</a:t>
            </a:r>
            <a:r>
              <a:rPr lang="ru-RU" sz="1200" dirty="0" err="1">
                <a:cs typeface="Times New Roman" panose="02020603050405020304" pitchFamily="18" charset="0"/>
              </a:rPr>
              <a:t>Кельмес</a:t>
            </a:r>
            <a:r>
              <a:rPr lang="ru-RU" sz="1200" dirty="0">
                <a:cs typeface="Times New Roman" panose="02020603050405020304" pitchFamily="18" charset="0"/>
              </a:rPr>
              <a:t>», Казахстан</a:t>
            </a:r>
            <a:endParaRPr lang="LID4096" sz="1200" dirty="0">
              <a:cs typeface="Times New Roman" panose="02020603050405020304" pitchFamily="18" charset="0"/>
            </a:endParaRPr>
          </a:p>
        </p:txBody>
      </p:sp>
      <p:sp>
        <p:nvSpPr>
          <p:cNvPr id="9" name="Title 2">
            <a:extLst>
              <a:ext uri="{FF2B5EF4-FFF2-40B4-BE49-F238E27FC236}">
                <a16:creationId xmlns:a16="http://schemas.microsoft.com/office/drawing/2014/main" id="{BE0C7BEB-7CBB-4F0A-8A93-5FE486A71524}"/>
              </a:ext>
            </a:extLst>
          </p:cNvPr>
          <p:cNvSpPr>
            <a:spLocks noGrp="1"/>
          </p:cNvSpPr>
          <p:nvPr>
            <p:ph type="title" idx="4294967295"/>
          </p:nvPr>
        </p:nvSpPr>
        <p:spPr>
          <a:xfrm>
            <a:off x="109056" y="1002048"/>
            <a:ext cx="11174413" cy="507831"/>
          </a:xfrm>
        </p:spPr>
        <p:txBody>
          <a:bodyPr/>
          <a:lstStyle/>
          <a:p>
            <a:r>
              <a:rPr lang="ru-RU" sz="3000" dirty="0"/>
              <a:t>Пять приоритетных мер до 2030</a:t>
            </a:r>
            <a:endParaRPr lang="en-US" sz="3000" dirty="0"/>
          </a:p>
        </p:txBody>
      </p:sp>
      <p:grpSp>
        <p:nvGrpSpPr>
          <p:cNvPr id="10" name="Группа 9">
            <a:extLst>
              <a:ext uri="{FF2B5EF4-FFF2-40B4-BE49-F238E27FC236}">
                <a16:creationId xmlns:a16="http://schemas.microsoft.com/office/drawing/2014/main" id="{43BC9131-59E4-49BF-888D-9129FD95054C}"/>
              </a:ext>
            </a:extLst>
          </p:cNvPr>
          <p:cNvGrpSpPr/>
          <p:nvPr/>
        </p:nvGrpSpPr>
        <p:grpSpPr>
          <a:xfrm>
            <a:off x="8796866" y="256948"/>
            <a:ext cx="3132667" cy="4717397"/>
            <a:chOff x="8651344" y="-16633"/>
            <a:chExt cx="3540656" cy="5640077"/>
          </a:xfrm>
        </p:grpSpPr>
        <p:pic>
          <p:nvPicPr>
            <p:cNvPr id="5" name="Рисунок 4">
              <a:extLst>
                <a:ext uri="{FF2B5EF4-FFF2-40B4-BE49-F238E27FC236}">
                  <a16:creationId xmlns:a16="http://schemas.microsoft.com/office/drawing/2014/main" id="{45BAB03F-70A1-4892-B9D8-AF8CA9D41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1345" y="-16633"/>
              <a:ext cx="3540655" cy="2655491"/>
            </a:xfrm>
            <a:prstGeom prst="rect">
              <a:avLst/>
            </a:prstGeom>
          </p:spPr>
        </p:pic>
        <p:pic>
          <p:nvPicPr>
            <p:cNvPr id="8" name="Рисунок 7">
              <a:extLst>
                <a:ext uri="{FF2B5EF4-FFF2-40B4-BE49-F238E27FC236}">
                  <a16:creationId xmlns:a16="http://schemas.microsoft.com/office/drawing/2014/main" id="{3B80BCB8-E163-40EB-A4AF-E260FEE632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51344" y="2710220"/>
              <a:ext cx="3540656" cy="2913224"/>
            </a:xfrm>
            <a:prstGeom prst="rect">
              <a:avLst/>
            </a:prstGeom>
          </p:spPr>
        </p:pic>
      </p:grpSp>
    </p:spTree>
    <p:extLst>
      <p:ext uri="{BB962C8B-B14F-4D97-AF65-F5344CB8AC3E}">
        <p14:creationId xmlns:p14="http://schemas.microsoft.com/office/powerpoint/2010/main" val="588101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DD39CA1-D485-4ED9-82F6-091E2988117B}"/>
              </a:ext>
            </a:extLst>
          </p:cNvPr>
          <p:cNvSpPr>
            <a:spLocks noGrp="1"/>
          </p:cNvSpPr>
          <p:nvPr>
            <p:ph type="title" idx="4294967295"/>
          </p:nvPr>
        </p:nvSpPr>
        <p:spPr>
          <a:xfrm>
            <a:off x="482410" y="1077282"/>
            <a:ext cx="11174186" cy="480131"/>
          </a:xfrm>
        </p:spPr>
        <p:txBody>
          <a:bodyPr/>
          <a:lstStyle/>
          <a:p>
            <a:r>
              <a:rPr lang="ru-RU" sz="2800" dirty="0"/>
              <a:t>Координатор по вопросам Сайга МОВ в Узбекистане</a:t>
            </a:r>
            <a:endParaRPr lang="en-US" sz="2800" dirty="0"/>
          </a:p>
        </p:txBody>
      </p:sp>
      <p:sp>
        <p:nvSpPr>
          <p:cNvPr id="4" name="Content Placeholder 12">
            <a:extLst>
              <a:ext uri="{FF2B5EF4-FFF2-40B4-BE49-F238E27FC236}">
                <a16:creationId xmlns:a16="http://schemas.microsoft.com/office/drawing/2014/main" id="{93183F06-4123-4E31-92E1-8356CF7D66AC}"/>
              </a:ext>
            </a:extLst>
          </p:cNvPr>
          <p:cNvSpPr>
            <a:spLocks noGrp="1"/>
          </p:cNvSpPr>
          <p:nvPr>
            <p:ph idx="1"/>
          </p:nvPr>
        </p:nvSpPr>
        <p:spPr>
          <a:xfrm>
            <a:off x="578663" y="1765044"/>
            <a:ext cx="11174185" cy="4770098"/>
          </a:xfrm>
        </p:spPr>
        <p:txBody>
          <a:bodyPr/>
          <a:lstStyle/>
          <a:p>
            <a:pPr marL="0" indent="0">
              <a:spcAft>
                <a:spcPts val="800"/>
              </a:spcAft>
              <a:buNone/>
            </a:pPr>
            <a:r>
              <a:rPr lang="ru-RU" dirty="0" err="1">
                <a:solidFill>
                  <a:schemeClr val="tx1"/>
                </a:solidFill>
              </a:rPr>
              <a:t>Сарвар</a:t>
            </a:r>
            <a:r>
              <a:rPr lang="ru-RU" dirty="0">
                <a:solidFill>
                  <a:schemeClr val="tx1"/>
                </a:solidFill>
              </a:rPr>
              <a:t> Ахмедов </a:t>
            </a:r>
          </a:p>
          <a:p>
            <a:pPr marL="0" indent="0">
              <a:spcAft>
                <a:spcPts val="800"/>
              </a:spcAft>
              <a:buNone/>
            </a:pPr>
            <a:r>
              <a:rPr lang="ru-RU" dirty="0">
                <a:solidFill>
                  <a:schemeClr val="tx1"/>
                </a:solidFill>
              </a:rPr>
              <a:t>Специалист Министерство экологии, охраны окружающей среды и изменения климата Республики Узбекистан</a:t>
            </a:r>
          </a:p>
          <a:p>
            <a:pPr marL="0" indent="0">
              <a:spcAft>
                <a:spcPts val="800"/>
              </a:spcAft>
              <a:buNone/>
            </a:pPr>
            <a:endParaRPr lang="ru-RU" dirty="0">
              <a:solidFill>
                <a:schemeClr val="tx1"/>
              </a:solidFill>
            </a:endParaRPr>
          </a:p>
        </p:txBody>
      </p:sp>
    </p:spTree>
    <p:extLst>
      <p:ext uri="{BB962C8B-B14F-4D97-AF65-F5344CB8AC3E}">
        <p14:creationId xmlns:p14="http://schemas.microsoft.com/office/powerpoint/2010/main" val="26727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5" y="-1269996"/>
            <a:ext cx="12191995" cy="8127996"/>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308218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9416AA0540C42B015682282C961AD" ma:contentTypeVersion="25" ma:contentTypeDescription="Create a new document." ma:contentTypeScope="" ma:versionID="8f997218138695204513a4479a695344">
  <xsd:schema xmlns:xsd="http://www.w3.org/2001/XMLSchema" xmlns:xs="http://www.w3.org/2001/XMLSchema" xmlns:p="http://schemas.microsoft.com/office/2006/metadata/properties" xmlns:ns2="a7b50396-0b06-45c1-b28e-46f86d566a10" xmlns:ns3="985ec44e-1bab-4c0b-9df0-6ba128686fc9" xmlns:ns4="c15478a5-0be8-4f5d-8383-b307d5ba8bf6" targetNamespace="http://schemas.microsoft.com/office/2006/metadata/properties" ma:root="true" ma:fieldsID="78834a7af0b33f83a2068af434d2656a" ns2:_="" ns3:_="" ns4:_="">
    <xsd:import namespace="a7b50396-0b06-45c1-b28e-46f86d566a10"/>
    <xsd:import namespace="985ec44e-1bab-4c0b-9df0-6ba128686fc9"/>
    <xsd:import namespace="c15478a5-0be8-4f5d-8383-b307d5ba8bf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4:SharedWithUsers" minOccurs="0"/>
                <xsd:element ref="ns4:SharedWithDetails" minOccurs="0"/>
                <xsd:element ref="ns4:TaxKeywordTaxHTField" minOccurs="0"/>
                <xsd:element ref="ns2:_Flow_SignoffStatus" minOccurs="0"/>
                <xsd:element ref="ns2:Reviewer" minOccurs="0"/>
                <xsd:element ref="ns2:MariaJoseOrtiz" minOccurs="0"/>
                <xsd:element ref="ns2:MediaServiceObjectDetectorVersions" minOccurs="0"/>
                <xsd:element ref="ns2:Notes" minOccurs="0"/>
                <xsd:element ref="ns2:Sent"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50396-0b06-45c1-b28e-46f86d566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Reviewer" ma:index="24" nillable="true" ma:displayName="Reviewer" ma:format="Dropdown" ma:internalName="Reviewer">
      <xsd:simpleType>
        <xsd:restriction base="dms:Text">
          <xsd:maxLength value="255"/>
        </xsd:restriction>
      </xsd:simpleType>
    </xsd:element>
    <xsd:element name="MariaJoseOrtiz" ma:index="25" nillable="true" ma:displayName="Maria Jose Ortiz" ma:description="REVISED BY AF" ma:format="Dropdown" ma:internalName="MariaJoseOrtiz">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Notes" ma:index="27" nillable="true" ma:displayName="Notes" ma:format="Dropdown" ma:internalName="Notes">
      <xsd:simpleType>
        <xsd:restriction base="dms:Note">
          <xsd:maxLength value="255"/>
        </xsd:restriction>
      </xsd:simpleType>
    </xsd:element>
    <xsd:element name="Sent" ma:index="28" nillable="true" ma:displayName="Sent" ma:format="Dropdown" ma:internalName="Sent">
      <xsd:simpleType>
        <xsd:restriction base="dms:Choice">
          <xsd:enumeration value="Sent"/>
          <xsd:enumeration value="Pending"/>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db64542-7ae3-4878-aafe-ea4cd8782300}" ma:internalName="TaxCatchAll" ma:showField="CatchAllData" ma:web="c15478a5-0be8-4f5d-8383-b307d5ba8b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5478a5-0be8-4f5d-8383-b307d5ba8bf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7b50396-0b06-45c1-b28e-46f86d566a10" xsi:nil="true"/>
    <TaxCatchAll xmlns="985ec44e-1bab-4c0b-9df0-6ba128686fc9" xsi:nil="true"/>
    <TaxKeywordTaxHTField xmlns="c15478a5-0be8-4f5d-8383-b307d5ba8bf6">
      <Terms xmlns="http://schemas.microsoft.com/office/infopath/2007/PartnerControls"/>
    </TaxKeywordTaxHTField>
    <lcf76f155ced4ddcb4097134ff3c332f xmlns="a7b50396-0b06-45c1-b28e-46f86d566a10">
      <Terms xmlns="http://schemas.microsoft.com/office/infopath/2007/PartnerControls"/>
    </lcf76f155ced4ddcb4097134ff3c332f>
    <MariaJoseOrtiz xmlns="a7b50396-0b06-45c1-b28e-46f86d566a10" xsi:nil="true"/>
    <Notes xmlns="a7b50396-0b06-45c1-b28e-46f86d566a10" xsi:nil="true"/>
    <Sent xmlns="a7b50396-0b06-45c1-b28e-46f86d566a10" xsi:nil="true"/>
    <Reviewer xmlns="a7b50396-0b06-45c1-b28e-46f86d566a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4E4A9-D78B-4776-A4E1-5DEA5180E68A}"/>
</file>

<file path=customXml/itemProps2.xml><?xml version="1.0" encoding="utf-8"?>
<ds:datastoreItem xmlns:ds="http://schemas.openxmlformats.org/officeDocument/2006/customXml" ds:itemID="{450439D9-8631-4FC1-BCE0-1BDB23425EE1}">
  <ds:schemaRefs>
    <ds:schemaRef ds:uri="c15478a5-0be8-4f5d-8383-b307d5ba8bf6"/>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985ec44e-1bab-4c0b-9df0-6ba128686fc9"/>
    <ds:schemaRef ds:uri="http://schemas.microsoft.com/office/infopath/2007/PartnerControls"/>
    <ds:schemaRef ds:uri="http://schemas.openxmlformats.org/package/2006/metadata/core-properties"/>
    <ds:schemaRef ds:uri="a7b50396-0b06-45c1-b28e-46f86d566a10"/>
  </ds:schemaRefs>
</ds:datastoreItem>
</file>

<file path=customXml/itemProps3.xml><?xml version="1.0" encoding="utf-8"?>
<ds:datastoreItem xmlns:ds="http://schemas.openxmlformats.org/officeDocument/2006/customXml" ds:itemID="{723BE856-B6C2-4675-AE16-47A27D415D46}">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Ocean presentation</Template>
  <TotalTime>0</TotalTime>
  <Words>668</Words>
  <Application>Microsoft Office PowerPoint</Application>
  <PresentationFormat>Widescreen</PresentationFormat>
  <Paragraphs>54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Times New Roman</vt:lpstr>
      <vt:lpstr>Office Theme</vt:lpstr>
      <vt:lpstr>PowerPoint Presentation</vt:lpstr>
      <vt:lpstr>Текущие данные о популяциях сайгака в Узбекистане</vt:lpstr>
      <vt:lpstr>Пять основных угроз для сайгака</vt:lpstr>
      <vt:lpstr>Пять основных мер по сохранению сайгака 2021-2025</vt:lpstr>
      <vt:lpstr>Пять приоритетных мер до 2030</vt:lpstr>
      <vt:lpstr>Координатор по вопросам Сайга МОВ в Узбекистане</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2</cp:revision>
  <dcterms:created xsi:type="dcterms:W3CDTF">2018-09-07T09:26:58Z</dcterms:created>
  <dcterms:modified xsi:type="dcterms:W3CDTF">2025-03-19T15:00:36Z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0x0101009929416AA0540C42B015682282C961AD</vt:lpwstr>
  </property>
</Properties>
</file>