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4"/>
  </p:notesMasterIdLst>
  <p:sldIdLst>
    <p:sldId id="328" r:id="rId2"/>
    <p:sldId id="329" r:id="rId3"/>
    <p:sldId id="364" r:id="rId4"/>
    <p:sldId id="365" r:id="rId5"/>
    <p:sldId id="366" r:id="rId6"/>
    <p:sldId id="367" r:id="rId7"/>
    <p:sldId id="368" r:id="rId8"/>
    <p:sldId id="369" r:id="rId9"/>
    <p:sldId id="373" r:id="rId10"/>
    <p:sldId id="372" r:id="rId11"/>
    <p:sldId id="371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azmyrat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8" autoAdjust="0"/>
    <p:restoredTop sz="93632" autoAdjust="0"/>
  </p:normalViewPr>
  <p:slideViewPr>
    <p:cSldViewPr>
      <p:cViewPr varScale="1">
        <p:scale>
          <a:sx n="80" d="100"/>
          <a:sy n="80" d="100"/>
        </p:scale>
        <p:origin x="114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D0F8277-B1A9-426A-90D3-09CEEAB5D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0F8277-B1A9-426A-90D3-09CEEAB5DAC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60629-7E0D-45E2-8818-65C162043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81F9D-C45C-413A-A11D-BE84DF0B5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6B936-6308-40D3-96DE-14CE5A9834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20B10-1816-4B43-8D04-AFA7A6E4F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AF1AA-458B-417A-9794-61C835873A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9D39E-8AB1-45B1-89BC-4FF65DFE26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868E1-EDC2-4C88-8835-DD03B2EF53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4820B-8865-4050-AF65-F094667EC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267DA-7F0C-4C3F-8EB0-5FA17E696E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1F72-5FA8-475F-BBD7-295585217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9FAD6D8-D508-407C-8170-BC58C54692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4BD83F7-396A-4694-AD91-E955FE3D7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kumentler\Pictures\Ministrlige suratlar\Foto для конкурса\IMG_3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0"/>
            <a:ext cx="8501122" cy="12144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tk-TM" sz="4000" dirty="0">
                <a:solidFill>
                  <a:schemeClr val="accent2"/>
                </a:solidFill>
              </a:rPr>
            </a:br>
            <a:br>
              <a:rPr lang="tk-TM" sz="4000" dirty="0">
                <a:solidFill>
                  <a:schemeClr val="accent2"/>
                </a:solidFill>
              </a:rPr>
            </a:b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1857364"/>
            <a:ext cx="6715172" cy="1500198"/>
          </a:xfrm>
        </p:spPr>
        <p:txBody>
          <a:bodyPr>
            <a:normAutofit fontScale="92500" lnSpcReduction="10000"/>
          </a:bodyPr>
          <a:lstStyle/>
          <a:p>
            <a:pPr lvl="0" algn="ctr" eaLnBrk="1" hangingPunct="1">
              <a:lnSpc>
                <a:spcPct val="90000"/>
              </a:lnSpc>
              <a:defRPr/>
            </a:pPr>
            <a:r>
              <a:rPr lang="ru-RU" sz="4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Сайгак </a:t>
            </a:r>
            <a:r>
              <a:rPr lang="en-US" sz="4000" b="1" i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Saiga</a:t>
            </a:r>
            <a:r>
              <a:rPr lang="en-US" sz="40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tatarica</a:t>
            </a:r>
            <a:r>
              <a:rPr lang="ru-RU" sz="40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Туркменистане, вопросы </a:t>
            </a:r>
            <a:r>
              <a:rPr lang="ru-RU" sz="40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сохранения вида</a:t>
            </a:r>
            <a:endParaRPr lang="ru-RU" sz="4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851275" y="4365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0246" name="TextBox 17"/>
          <p:cNvSpPr txBox="1">
            <a:spLocks noChangeArrowheads="1"/>
          </p:cNvSpPr>
          <p:nvPr/>
        </p:nvSpPr>
        <p:spPr bwMode="auto">
          <a:xfrm>
            <a:off x="500034" y="521495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FFFF00"/>
                </a:solidFill>
              </a:rPr>
              <a:t>Казахстан, г. Астана – 12-14.03.2025 г.</a:t>
            </a:r>
          </a:p>
          <a:p>
            <a:pPr algn="r"/>
            <a:r>
              <a:rPr lang="ru-RU" b="1" dirty="0">
                <a:solidFill>
                  <a:srgbClr val="FFFF00"/>
                </a:solidFill>
              </a:rPr>
              <a:t>Аманов </a:t>
            </a:r>
            <a:r>
              <a:rPr lang="ru-RU" b="1" dirty="0" err="1">
                <a:solidFill>
                  <a:srgbClr val="FFFF00"/>
                </a:solidFill>
              </a:rPr>
              <a:t>Аразмурад</a:t>
            </a:r>
            <a:r>
              <a:rPr lang="ru-RU" b="1" dirty="0">
                <a:solidFill>
                  <a:srgbClr val="FFFF00"/>
                </a:solidFill>
              </a:rPr>
              <a:t>, начальник отдела науки </a:t>
            </a:r>
            <a:r>
              <a:rPr lang="ru-RU" b="1" dirty="0" err="1">
                <a:solidFill>
                  <a:srgbClr val="FFFF00"/>
                </a:solidFill>
              </a:rPr>
              <a:t>Гаплангырского</a:t>
            </a:r>
            <a:r>
              <a:rPr lang="ru-RU" b="1" dirty="0">
                <a:solidFill>
                  <a:srgbClr val="FFFF00"/>
                </a:solidFill>
              </a:rPr>
              <a:t> государственного природного заповедника Туркменистана</a:t>
            </a:r>
          </a:p>
          <a:p>
            <a:pPr algn="r"/>
            <a:r>
              <a:rPr lang="en-US" b="1" dirty="0">
                <a:solidFill>
                  <a:srgbClr val="FFFF00"/>
                </a:solidFill>
              </a:rPr>
              <a:t>E-mail: amanowarazmurat@gmail.com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0C0B0B-0D0C-44CA-A893-7FCAD9DB62FD}"/>
              </a:ext>
            </a:extLst>
          </p:cNvPr>
          <p:cNvSpPr/>
          <p:nvPr/>
        </p:nvSpPr>
        <p:spPr>
          <a:xfrm>
            <a:off x="683568" y="692696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/>
              <a:t>	После 1993 года массовая миграция сайгаков не наблюдалось, были единичные случаи в малых группах. Так, на северной части Туркменистана в июне 1994 г. в </a:t>
            </a:r>
            <a:r>
              <a:rPr lang="ru-RU" altLang="ru-RU" sz="2400" dirty="0" err="1"/>
              <a:t>Бутендаге</a:t>
            </a:r>
            <a:r>
              <a:rPr lang="ru-RU" altLang="ru-RU" sz="2400" dirty="0"/>
              <a:t>, в октябре 1995 г. на Устюрте, в январе 2000 г. в Ак </a:t>
            </a:r>
            <a:r>
              <a:rPr lang="ru-RU" altLang="ru-RU" sz="2400" dirty="0" err="1"/>
              <a:t>инише</a:t>
            </a:r>
            <a:r>
              <a:rPr lang="ru-RU" altLang="ru-RU" sz="2400" dirty="0"/>
              <a:t>, в июне того же года в </a:t>
            </a:r>
            <a:r>
              <a:rPr lang="ru-RU" altLang="ru-RU" sz="2400" dirty="0" err="1"/>
              <a:t>Бутендаге</a:t>
            </a:r>
            <a:r>
              <a:rPr lang="ru-RU" altLang="ru-RU" sz="2400" dirty="0"/>
              <a:t>, в январе 2001 г. и в декабре 2002 г. в </a:t>
            </a:r>
            <a:r>
              <a:rPr lang="ru-RU" altLang="ru-RU" sz="2400" dirty="0" err="1"/>
              <a:t>Айбовуре</a:t>
            </a:r>
            <a:r>
              <a:rPr lang="ru-RU" altLang="ru-RU" sz="2400" dirty="0"/>
              <a:t> зарегистрировались от 2-х до 30 особей сайгаков в стаде. В августе 2019 г. получена достоверная информация о посещении на водопой 2-х особей сайгаков с северного берега устья коллектора </a:t>
            </a:r>
            <a:r>
              <a:rPr lang="ru-RU" altLang="ru-RU" sz="2400" dirty="0" err="1"/>
              <a:t>Дарьялык</a:t>
            </a:r>
            <a:r>
              <a:rPr lang="ru-RU" altLang="ru-RU" sz="2400" dirty="0"/>
              <a:t>, впадающего в озеро </a:t>
            </a:r>
            <a:r>
              <a:rPr lang="ru-RU" altLang="ru-RU" sz="2400" dirty="0" err="1"/>
              <a:t>Сарыгамыш</a:t>
            </a:r>
            <a:r>
              <a:rPr lang="ru-RU" altLang="ru-RU" sz="2400" dirty="0"/>
              <a:t>.</a:t>
            </a:r>
          </a:p>
          <a:p>
            <a:pPr algn="just"/>
            <a:r>
              <a:rPr lang="ru-RU" altLang="ru-RU" sz="2400" dirty="0"/>
              <a:t>	На северо-западной части страны ближе к </a:t>
            </a:r>
            <a:r>
              <a:rPr lang="ru-RU" altLang="ru-RU" sz="2400" dirty="0" err="1"/>
              <a:t>Карабогазгол</a:t>
            </a:r>
            <a:r>
              <a:rPr lang="ru-RU" altLang="ru-RU" sz="2400" dirty="0"/>
              <a:t> в январе 2019 г. отмечен около 30 особей, перешедших под системой ИТС, где обрушены в силу дождевых потоков.</a:t>
            </a:r>
          </a:p>
        </p:txBody>
      </p:sp>
    </p:spTree>
    <p:extLst>
      <p:ext uri="{BB962C8B-B14F-4D97-AF65-F5344CB8AC3E}">
        <p14:creationId xmlns:p14="http://schemas.microsoft.com/office/powerpoint/2010/main" val="155345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10A145-7C0B-42ED-9B6C-65A7D3FF6192}"/>
              </a:ext>
            </a:extLst>
          </p:cNvPr>
          <p:cNvSpPr/>
          <p:nvPr/>
        </p:nvSpPr>
        <p:spPr>
          <a:xfrm>
            <a:off x="827584" y="692696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/>
              <a:t>	В последние десятилетие сайгак не мигрировал в территорию Туркменистана. На это мы видим следующих основных причин: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400" dirty="0"/>
              <a:t>Низкая численность </a:t>
            </a:r>
            <a:r>
              <a:rPr lang="ru-RU" altLang="ru-RU" sz="2400" dirty="0" err="1"/>
              <a:t>Устюртской</a:t>
            </a:r>
            <a:r>
              <a:rPr lang="ru-RU" altLang="ru-RU" sz="2400" dirty="0"/>
              <a:t> популяции сайгаков;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400" dirty="0"/>
              <a:t>Благоприятные погодные условия и достаточная кормовая база в местах их обитания;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400" dirty="0"/>
              <a:t>Построение ИТС.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ru-RU" sz="2400" dirty="0"/>
          </a:p>
          <a:p>
            <a:pPr algn="just"/>
            <a:r>
              <a:rPr lang="ru-RU" altLang="ru-RU" sz="2400" dirty="0"/>
              <a:t>	</a:t>
            </a:r>
            <a:r>
              <a:rPr lang="ru-RU" altLang="ru-RU" sz="2400" b="1" dirty="0"/>
              <a:t>Решение</a:t>
            </a:r>
            <a:r>
              <a:rPr lang="ru-RU" altLang="ru-RU" sz="24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Налаживание связи между странами;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Создание коридоров для мигрирующих видов;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ru-RU" sz="2400" dirty="0"/>
          </a:p>
          <a:p>
            <a:pPr algn="just"/>
            <a:r>
              <a:rPr lang="ru-RU" altLang="ru-RU" sz="2400" dirty="0"/>
              <a:t>	</a:t>
            </a:r>
            <a:r>
              <a:rPr lang="ru-RU" altLang="ru-RU" sz="2400" b="1" dirty="0"/>
              <a:t>Мы предлагаем</a:t>
            </a:r>
            <a:r>
              <a:rPr lang="ru-RU" altLang="ru-RU" sz="2400" dirty="0"/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400" dirty="0"/>
              <a:t>предусмотреть вопрос переселения-</a:t>
            </a:r>
            <a:r>
              <a:rPr lang="ru-RU" altLang="ru-RU" sz="2400" dirty="0" err="1"/>
              <a:t>реинтродукции</a:t>
            </a:r>
            <a:r>
              <a:rPr lang="ru-RU" altLang="ru-RU" sz="2400" dirty="0"/>
              <a:t> сайгака в территорию Туркменистана.</a:t>
            </a:r>
          </a:p>
        </p:txBody>
      </p:sp>
    </p:spTree>
    <p:extLst>
      <p:ext uri="{BB962C8B-B14F-4D97-AF65-F5344CB8AC3E}">
        <p14:creationId xmlns:p14="http://schemas.microsoft.com/office/powerpoint/2010/main" val="22693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Dokumentler\Pictures\Ministrlige suratlar\Gaplangyr-foto-10.2015\Bahar-tomus\IMG_39557511.JPG"/>
          <p:cNvPicPr>
            <a:picLocks noChangeAspect="1" noChangeArrowheads="1"/>
          </p:cNvPicPr>
          <p:nvPr/>
        </p:nvPicPr>
        <p:blipFill>
          <a:blip r:embed="rId2" cstate="print">
            <a:lum contrast="28000"/>
          </a:blip>
          <a:srcRect/>
          <a:stretch>
            <a:fillRect/>
          </a:stretch>
        </p:blipFill>
        <p:spPr bwMode="auto">
          <a:xfrm>
            <a:off x="35691" y="142852"/>
            <a:ext cx="9108309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00438"/>
            <a:ext cx="8229600" cy="857256"/>
          </a:xfrm>
          <a:solidFill>
            <a:srgbClr val="00B050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400" b="1" dirty="0">
                <a:solidFill>
                  <a:schemeClr val="hlink"/>
                </a:solidFill>
              </a:rPr>
              <a:t>Благодарим за внимание</a:t>
            </a:r>
            <a:r>
              <a:rPr lang="hr-HR" sz="4400" b="1" dirty="0">
                <a:solidFill>
                  <a:schemeClr val="hlink"/>
                </a:solidFill>
              </a:rPr>
              <a:t>!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hr-HR" sz="44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hr-HR" sz="4400" dirty="0"/>
          </a:p>
        </p:txBody>
      </p:sp>
      <p:pic>
        <p:nvPicPr>
          <p:cNvPr id="35845" name="Picture 9" descr="Природа и Мы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3643306" y="214290"/>
            <a:ext cx="1660525" cy="2060575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25413" y="120650"/>
            <a:ext cx="88931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altLang="ru-RU" sz="2400" dirty="0">
                <a:cs typeface="Arial" charset="0"/>
              </a:rPr>
              <a:t>        </a:t>
            </a:r>
          </a:p>
          <a:p>
            <a:pPr algn="just" eaLnBrk="1" hangingPunct="1">
              <a:buFont typeface="Arial" charset="0"/>
              <a:buNone/>
            </a:pPr>
            <a:r>
              <a:rPr lang="en-US" altLang="ru-RU" sz="2000" dirty="0">
                <a:cs typeface="Arial" charset="0"/>
              </a:rPr>
              <a:t> </a:t>
            </a:r>
            <a:endParaRPr lang="ru-RU" altLang="ru-RU" sz="2000" dirty="0">
              <a:cs typeface="Arial" charset="0"/>
            </a:endParaRPr>
          </a:p>
          <a:p>
            <a:pPr algn="just"/>
            <a:r>
              <a:rPr lang="ru-RU" altLang="ru-RU" sz="2000" dirty="0"/>
              <a:t>         </a:t>
            </a:r>
            <a:r>
              <a:rPr lang="ru-RU" sz="2400" dirty="0"/>
              <a:t>Туркменистан является страной, куда миграция сайгаков происходит не ежегодно. Но, принимая во внимание, что сайгаки являются важным компонентом биоразнообразия, Туркменистан принял на себя обязательства по сохранению и устойчивому использованию антилопы сайги согласно конвенции по биологическому разнообразию. Сайгак включен в Красную Книгу Туркменистана (2024 г.).</a:t>
            </a:r>
          </a:p>
          <a:p>
            <a:pPr algn="just" eaLnBrk="1" hangingPunct="1"/>
            <a:endParaRPr lang="ru-RU" altLang="ru-RU" sz="2400" dirty="0"/>
          </a:p>
        </p:txBody>
      </p:sp>
      <p:pic>
        <p:nvPicPr>
          <p:cNvPr id="3" name="Picture 12" descr="roga">
            <a:extLst>
              <a:ext uri="{FF2B5EF4-FFF2-40B4-BE49-F238E27FC236}">
                <a16:creationId xmlns:a16="http://schemas.microsoft.com/office/drawing/2014/main" id="{E661847F-BC08-43BC-8928-B3DB5C014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60" y="4077072"/>
            <a:ext cx="4108479" cy="26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6527E4-76DD-42FF-A4D0-B0F4D28AE575}"/>
              </a:ext>
            </a:extLst>
          </p:cNvPr>
          <p:cNvSpPr/>
          <p:nvPr/>
        </p:nvSpPr>
        <p:spPr>
          <a:xfrm>
            <a:off x="755576" y="797510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На стороне туркменской части плато Устюрт существует в данное время один ООПТ – это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Гаплангырский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государственный природный заповедник, который расположен в северной части Туркменистана, одними из задач которого является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условий для зимовки и размножения мигрирующих стад сайгаков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FB2056-89AD-4C03-88B5-138E17176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95" y="3475166"/>
            <a:ext cx="5068210" cy="33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4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5BDFBF-9718-40DB-ADF5-634EB4F4CCF7}"/>
              </a:ext>
            </a:extLst>
          </p:cNvPr>
          <p:cNvSpPr/>
          <p:nvPr/>
        </p:nvSpPr>
        <p:spPr>
          <a:xfrm>
            <a:off x="827584" y="87879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будущем, точнее в этом году, на северо-западной части страны у плато Устюрт планируется создание нового Государственного природного заповедника «Большой Балкан», двух заказников под названием «Малый Балкан» и «Устюрт». Создание названных ООПТ предусмотрено в Национальной Лесной программе Туркменистана на 2021-2025 годы.</a:t>
            </a:r>
          </a:p>
        </p:txBody>
      </p:sp>
      <p:pic>
        <p:nvPicPr>
          <p:cNvPr id="3" name="Picture 2" descr="D:\Dokumentler\Pictures\Полевая работа\2018 y\Гаплангыр-27.04-2.05.2018\Petar Iankov\Foto\IMG_1983.JPG">
            <a:extLst>
              <a:ext uri="{FF2B5EF4-FFF2-40B4-BE49-F238E27FC236}">
                <a16:creationId xmlns:a16="http://schemas.microsoft.com/office/drawing/2014/main" id="{0DCB6DBE-DB1D-4E98-8264-143994415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2288" y="3572091"/>
            <a:ext cx="4847456" cy="3231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65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1E9522-8AD7-4DBE-A196-3428394BC043}"/>
              </a:ext>
            </a:extLst>
          </p:cNvPr>
          <p:cNvSpPr/>
          <p:nvPr/>
        </p:nvSpPr>
        <p:spPr>
          <a:xfrm>
            <a:off x="755576" y="764704"/>
            <a:ext cx="7848872" cy="557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Сайгак – единственный вид копытных животных, населяющий зону сухих степей, полупустынь и пустынь. В Туркменистане сайгак встречается, в основном, во время зимней миграции и мигрирует только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Устюртская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популяция, которая обитает в районе плато Устюрт. Сайгак может встречаться и в летнее время, но в малом количестве.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весенний период животные двигаются в места, где после дождей остается вода и лучше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вегетируют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эфемеры. В холодный период они переходят в малоснежные районы Южного Устюрта или же спускаются южнее, где температура воздуха в январе на 5-12</a:t>
            </a:r>
            <a:r>
              <a:rPr lang="ru-RU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выше.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2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9C8537-3CE9-4643-80D6-5374F8D1A633}"/>
              </a:ext>
            </a:extLst>
          </p:cNvPr>
          <p:cNvSpPr/>
          <p:nvPr/>
        </p:nvSpPr>
        <p:spPr>
          <a:xfrm>
            <a:off x="899592" y="862144"/>
            <a:ext cx="7704856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образом, судя по вышесказанным, в территорию Туркменистана происходит два типа миграции: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весенняя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связанная с выбором участков с растительностью и наличием источников водопоя, и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зимняя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обусловленная низкими температурами и высотой снежного покрова.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Сроки и интенсивность зимней миграции совпадают по времени с неблагоприятными погодными и кормовыми условиями на плато Устюрт. В зимы с температурами до -20-30</a:t>
            </a:r>
            <a:r>
              <a:rPr lang="ru-RU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наблюдается массовая миграция сайгака. В такие годы (1964, 1966, 1968, 1972, 1978, 1982, 1984,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1993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животные перемещаются по всему Южному Устюрту и переходят в территорию Туркменистана. </a:t>
            </a:r>
          </a:p>
        </p:txBody>
      </p:sp>
    </p:spTree>
    <p:extLst>
      <p:ext uri="{BB962C8B-B14F-4D97-AF65-F5344CB8AC3E}">
        <p14:creationId xmlns:p14="http://schemas.microsoft.com/office/powerpoint/2010/main" val="4343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483D87-4C5A-4A3F-8420-A19977304F74}"/>
              </a:ext>
            </a:extLst>
          </p:cNvPr>
          <p:cNvSpPr/>
          <p:nvPr/>
        </p:nvSpPr>
        <p:spPr>
          <a:xfrm>
            <a:off x="611560" y="764704"/>
            <a:ext cx="7920880" cy="302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Пустыни Северо-Западного Туркменистана представлены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кыровой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формой рельефа и на большом протяжении отделены от плато Устюрт высокими и отвесными обрывами – чинками. В связи с этим миграция сайгака в северо-западные районы Туркменистана осуществляется отдельными потоками.</a:t>
            </a:r>
          </a:p>
        </p:txBody>
      </p:sp>
      <p:pic>
        <p:nvPicPr>
          <p:cNvPr id="3" name="Picture 4" descr="P4120065">
            <a:extLst>
              <a:ext uri="{FF2B5EF4-FFF2-40B4-BE49-F238E27FC236}">
                <a16:creationId xmlns:a16="http://schemas.microsoft.com/office/drawing/2014/main" id="{DA57555D-D5C6-4ED5-9ABB-CFFACB7C0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05421"/>
            <a:ext cx="4393183" cy="323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0B49C8-92B5-4FF7-A965-9B360D230B18}"/>
              </a:ext>
            </a:extLst>
          </p:cNvPr>
          <p:cNvSpPr/>
          <p:nvPr/>
        </p:nvSpPr>
        <p:spPr>
          <a:xfrm>
            <a:off x="755576" y="692696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Последняя массовая зимняя миграция сайгака произошла с ноября 1993 года по февраль и даже побывали до середины марта 1994 года.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нашим наблюдениям, основная масса сайгаков на северней части Туркменистана переходят в культурные зоны, что наблюдалась в 1993 году, где обессиленные животные по ходу даже заходили в кошары, в котором были заготовлены грубые корма для домашних животных (для овец, верблюдов и др.).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/>
              <a:t>Остальная часть животных мигрировали  вдоль западной и юго-западной части </a:t>
            </a:r>
            <a:r>
              <a:rPr lang="ru-RU" sz="2400" dirty="0" err="1"/>
              <a:t>Сарыгамышского</a:t>
            </a:r>
            <a:r>
              <a:rPr lang="ru-RU" sz="2400" dirty="0"/>
              <a:t> озера и проникали в территорию </a:t>
            </a:r>
            <a:r>
              <a:rPr lang="ru-RU" sz="2400" dirty="0" err="1"/>
              <a:t>Гаплангырского</a:t>
            </a:r>
            <a:r>
              <a:rPr lang="ru-RU" sz="2400" dirty="0"/>
              <a:t> заповедника. Поэтому в годы миграции сайгаков сотрудниками заповедника обеспечивается их охрана, проводится разъяснительные работы среди населения по сохранению этого животного.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4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anow\Desktop\Карта миграции сай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85264" cy="5079656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6786578" y="1857364"/>
            <a:ext cx="500066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393273" y="2393149"/>
            <a:ext cx="500066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786314" y="3500438"/>
            <a:ext cx="500066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429256" y="2786058"/>
            <a:ext cx="428628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143636" y="2428868"/>
            <a:ext cx="571504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572264" y="2143116"/>
            <a:ext cx="500066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749669" y="2964653"/>
            <a:ext cx="643736" cy="1436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9416AA0540C42B015682282C961AD" ma:contentTypeVersion="24" ma:contentTypeDescription="Create a new document." ma:contentTypeScope="" ma:versionID="36a3c140d5bd911b1a0006c1d985e21a">
  <xsd:schema xmlns:xsd="http://www.w3.org/2001/XMLSchema" xmlns:xs="http://www.w3.org/2001/XMLSchema" xmlns:p="http://schemas.microsoft.com/office/2006/metadata/properties" xmlns:ns2="a7b50396-0b06-45c1-b28e-46f86d566a10" xmlns:ns3="985ec44e-1bab-4c0b-9df0-6ba128686fc9" xmlns:ns4="c15478a5-0be8-4f5d-8383-b307d5ba8bf6" targetNamespace="http://schemas.microsoft.com/office/2006/metadata/properties" ma:root="true" ma:fieldsID="f5def544537b1b6d94c5bc30794cc407" ns2:_="" ns3:_="" ns4:_="">
    <xsd:import namespace="a7b50396-0b06-45c1-b28e-46f86d566a10"/>
    <xsd:import namespace="985ec44e-1bab-4c0b-9df0-6ba128686fc9"/>
    <xsd:import namespace="c15478a5-0be8-4f5d-8383-b307d5ba8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4:SharedWithUsers" minOccurs="0"/>
                <xsd:element ref="ns4:SharedWithDetails" minOccurs="0"/>
                <xsd:element ref="ns4:TaxKeywordTaxHTField" minOccurs="0"/>
                <xsd:element ref="ns2:_Flow_SignoffStatus" minOccurs="0"/>
                <xsd:element ref="ns2:Reviewer" minOccurs="0"/>
                <xsd:element ref="ns2:MariaJoseOrtiz" minOccurs="0"/>
                <xsd:element ref="ns2:MediaServiceObjectDetectorVersions" minOccurs="0"/>
                <xsd:element ref="ns2:Notes" minOccurs="0"/>
                <xsd:element ref="ns2:Sen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50396-0b06-45c1-b28e-46f86d566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Reviewer" ma:index="24" nillable="true" ma:displayName="Reviewer" ma:format="Dropdown" ma:internalName="Reviewer">
      <xsd:simpleType>
        <xsd:restriction base="dms:Text">
          <xsd:maxLength value="255"/>
        </xsd:restriction>
      </xsd:simpleType>
    </xsd:element>
    <xsd:element name="MariaJoseOrtiz" ma:index="25" nillable="true" ma:displayName="Maria Jose Ortiz" ma:description="REVISED BY AF" ma:format="Dropdown" ma:internalName="MariaJoseOrtiz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Notes" ma:index="27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Sent" ma:index="28" nillable="true" ma:displayName="Sent" ma:format="Dropdown" ma:internalName="Sent">
      <xsd:simpleType>
        <xsd:restriction base="dms:Choice">
          <xsd:enumeration value="Sent"/>
          <xsd:enumeration value="Pending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db64542-7ae3-4878-aafe-ea4cd8782300}" ma:internalName="TaxCatchAll" ma:showField="CatchAllData" ma:web="c15478a5-0be8-4f5d-8383-b307d5ba8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478a5-0be8-4f5d-8383-b307d5ba8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78175662-8596-484a-92c7-351d01561e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7b50396-0b06-45c1-b28e-46f86d566a10" xsi:nil="true"/>
    <MariaJoseOrtiz xmlns="a7b50396-0b06-45c1-b28e-46f86d566a10" xsi:nil="true"/>
    <Notes xmlns="a7b50396-0b06-45c1-b28e-46f86d566a10" xsi:nil="true"/>
    <Sent xmlns="a7b50396-0b06-45c1-b28e-46f86d566a10" xsi:nil="true"/>
    <TaxCatchAll xmlns="985ec44e-1bab-4c0b-9df0-6ba128686fc9" xsi:nil="true"/>
    <TaxKeywordTaxHTField xmlns="c15478a5-0be8-4f5d-8383-b307d5ba8bf6">
      <Terms xmlns="http://schemas.microsoft.com/office/infopath/2007/PartnerControls"/>
    </TaxKeywordTaxHTField>
    <lcf76f155ced4ddcb4097134ff3c332f xmlns="a7b50396-0b06-45c1-b28e-46f86d566a10">
      <Terms xmlns="http://schemas.microsoft.com/office/infopath/2007/PartnerControls"/>
    </lcf76f155ced4ddcb4097134ff3c332f>
    <Reviewer xmlns="a7b50396-0b06-45c1-b28e-46f86d566a10" xsi:nil="true"/>
  </documentManagement>
</p:properties>
</file>

<file path=customXml/itemProps1.xml><?xml version="1.0" encoding="utf-8"?>
<ds:datastoreItem xmlns:ds="http://schemas.openxmlformats.org/officeDocument/2006/customXml" ds:itemID="{B21D409C-1335-47C0-9638-0004F2FB617B}"/>
</file>

<file path=customXml/itemProps2.xml><?xml version="1.0" encoding="utf-8"?>
<ds:datastoreItem xmlns:ds="http://schemas.openxmlformats.org/officeDocument/2006/customXml" ds:itemID="{1FD056E5-DD70-4801-9816-C000B21FA8CE}"/>
</file>

<file path=customXml/itemProps3.xml><?xml version="1.0" encoding="utf-8"?>
<ds:datastoreItem xmlns:ds="http://schemas.openxmlformats.org/officeDocument/2006/customXml" ds:itemID="{F7B6E734-A599-4301-A0E6-399BC50A34C0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4169</TotalTime>
  <Words>735</Words>
  <Application>Microsoft Office PowerPoint</Application>
  <PresentationFormat>Экран (4:3)</PresentationFormat>
  <Paragraphs>33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Tahoma</vt:lpstr>
      <vt:lpstr>Wingdings 2</vt:lpstr>
      <vt:lpstr>Поток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Gaplaňgyr goraghanasy</dc:title>
  <dc:creator>www.PHILka.RU</dc:creator>
  <cp:lastModifiedBy>Arazmyrat</cp:lastModifiedBy>
  <cp:revision>288</cp:revision>
  <dcterms:created xsi:type="dcterms:W3CDTF">2008-10-30T11:25:19Z</dcterms:created>
  <dcterms:modified xsi:type="dcterms:W3CDTF">2025-03-09T13:28:53Z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0x0101009929416AA0540C42B015682282C961AD</vt:lpwstr>
  </property>
  <property fmtid="{D5CDD505-2E9C-101B-9397-08002B2CF9AE}" pid="3" name="TaxKeyword">
    <vt:lpwstr/>
  </property>
</Properties>
</file>