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300" r:id="rId7"/>
    <p:sldId id="299" r:id="rId8"/>
    <p:sldId id="297" r:id="rId9"/>
    <p:sldId id="301" r:id="rId10"/>
    <p:sldId id="296" r:id="rId11"/>
    <p:sldId id="28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8018895-7573-9E4A-B5BF-8410602F6772}">
          <p14:sldIdLst>
            <p14:sldId id="256"/>
            <p14:sldId id="261"/>
            <p14:sldId id="300"/>
            <p14:sldId id="299"/>
            <p14:sldId id="297"/>
            <p14:sldId id="301"/>
            <p14:sldId id="296"/>
            <p14:sldId id="286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601"/>
    <a:srgbClr val="014493"/>
    <a:srgbClr val="01C6FD"/>
    <a:srgbClr val="79AE02"/>
    <a:srgbClr val="067F9C"/>
    <a:srgbClr val="014E52"/>
    <a:srgbClr val="0C596D"/>
    <a:srgbClr val="03556D"/>
    <a:srgbClr val="145C72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EB021-97B5-4207-8269-7BF9E2462A34}" v="3" dt="2025-03-19T15:02:01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9655" autoAdjust="0"/>
  </p:normalViewPr>
  <p:slideViewPr>
    <p:cSldViewPr snapToGrid="0">
      <p:cViewPr varScale="1">
        <p:scale>
          <a:sx n="78" d="100"/>
          <a:sy n="78" d="100"/>
        </p:scale>
        <p:origin x="78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3/19/2025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19/03/2025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14493"/>
              </a:solidFill>
              <a:highlight>
                <a:srgbClr val="014493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87A7A0-38B1-4663-9678-2D53D7F95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0" y="282740"/>
            <a:ext cx="435034" cy="608811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D011EFA-0164-4A1F-9E12-4E60D14506A0}"/>
              </a:ext>
            </a:extLst>
          </p:cNvPr>
          <p:cNvSpPr txBox="1">
            <a:spLocks/>
          </p:cNvSpPr>
          <p:nvPr userDrawn="1"/>
        </p:nvSpPr>
        <p:spPr>
          <a:xfrm>
            <a:off x="978106" y="296030"/>
            <a:ext cx="1117418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D5601"/>
                </a:solidFill>
              </a:rPr>
              <a:t>The Fourth Meeting of Signatories of the Saiga MOU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D5601"/>
                </a:solidFill>
              </a:rPr>
              <a:t>28-29 September 2021, online meeting</a:t>
            </a: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C4B7CC-6249-41CD-8E4C-AF3541184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0" y="282740"/>
            <a:ext cx="435034" cy="608811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D03AF12-1335-4D5B-B8C0-FDB18AD87429}"/>
              </a:ext>
            </a:extLst>
          </p:cNvPr>
          <p:cNvSpPr txBox="1">
            <a:spLocks/>
          </p:cNvSpPr>
          <p:nvPr userDrawn="1"/>
        </p:nvSpPr>
        <p:spPr>
          <a:xfrm>
            <a:off x="978106" y="296030"/>
            <a:ext cx="1117418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D5601"/>
                </a:solidFill>
              </a:rPr>
              <a:t>The Fourth Meeting of Signatories of the Saiga MOU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D5601"/>
                </a:solidFill>
              </a:rPr>
              <a:t>28-29 September 2021, online meeting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C0B9D2-B814-442D-8DE0-4E88313D1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0" y="282740"/>
            <a:ext cx="435034" cy="608811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88839A-F86E-471C-8C39-6DC6714EBEA5}"/>
              </a:ext>
            </a:extLst>
          </p:cNvPr>
          <p:cNvSpPr txBox="1">
            <a:spLocks/>
          </p:cNvSpPr>
          <p:nvPr userDrawn="1"/>
        </p:nvSpPr>
        <p:spPr>
          <a:xfrm>
            <a:off x="978106" y="296030"/>
            <a:ext cx="1117418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D5601"/>
                </a:solidFill>
              </a:rPr>
              <a:t>The Fourth Meeting of Signatories of the Saiga MOU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D5601"/>
                </a:solidFill>
              </a:rPr>
              <a:t>28-29 September 2021, online meeting</a:t>
            </a: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67DC2A-CB3D-4FC9-8B3F-E5E573CAF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0" y="282740"/>
            <a:ext cx="435034" cy="60881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F449F3D-3704-4755-ACF6-EA5D84EA30BC}"/>
              </a:ext>
            </a:extLst>
          </p:cNvPr>
          <p:cNvSpPr txBox="1">
            <a:spLocks/>
          </p:cNvSpPr>
          <p:nvPr userDrawn="1"/>
        </p:nvSpPr>
        <p:spPr>
          <a:xfrm>
            <a:off x="978106" y="296030"/>
            <a:ext cx="1117418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D5601"/>
                </a:solidFill>
              </a:rPr>
              <a:t>Second Meeting of the Signatories to the Bukhara Deer MOU (MOS2)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D5601"/>
                </a:solidFill>
              </a:rPr>
              <a:t>19-22 October 2020 </a:t>
            </a:r>
          </a:p>
        </p:txBody>
      </p:sp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71FD7F-33C1-4AD5-9005-F793B3907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0" y="282740"/>
            <a:ext cx="435034" cy="608811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ABCE1A3-DA03-41EA-8D9A-37CC4C2F6CE4}"/>
              </a:ext>
            </a:extLst>
          </p:cNvPr>
          <p:cNvSpPr txBox="1">
            <a:spLocks/>
          </p:cNvSpPr>
          <p:nvPr userDrawn="1"/>
        </p:nvSpPr>
        <p:spPr>
          <a:xfrm>
            <a:off x="978106" y="296030"/>
            <a:ext cx="1117418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D5601"/>
                </a:solidFill>
              </a:rPr>
              <a:t>The Fifth Meeting of Signatories of the Saiga MOU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D5601"/>
                </a:solidFill>
              </a:rPr>
              <a:t>12-14 March 2025, Astana, Kazakhstan</a:t>
            </a:r>
          </a:p>
        </p:txBody>
      </p:sp>
    </p:spTree>
    <p:extLst>
      <p:ext uri="{BB962C8B-B14F-4D97-AF65-F5344CB8AC3E}">
        <p14:creationId xmlns:p14="http://schemas.microsoft.com/office/powerpoint/2010/main" val="175393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8B34C0F-55D9-4E59-AEA3-6DC2A75C7394}"/>
              </a:ext>
            </a:extLst>
          </p:cNvPr>
          <p:cNvSpPr txBox="1">
            <a:spLocks/>
          </p:cNvSpPr>
          <p:nvPr userDrawn="1"/>
        </p:nvSpPr>
        <p:spPr>
          <a:xfrm>
            <a:off x="978106" y="296030"/>
            <a:ext cx="1117418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D5601"/>
                </a:solidFill>
              </a:rPr>
              <a:t>The Fifth Meeting of Signatories of the Saiga MOU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D5601"/>
                </a:solidFill>
              </a:rPr>
              <a:t>12-14 March 2025, Astana, Kazakhstan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09EDFE-6CEB-4FD2-B475-A60CED0BF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0" y="282740"/>
            <a:ext cx="435034" cy="6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91B8EB-102F-45CD-9CA6-614808B734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0" y="282740"/>
            <a:ext cx="435034" cy="608811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40D2545-11AF-4A51-8595-C39D260EC901}"/>
              </a:ext>
            </a:extLst>
          </p:cNvPr>
          <p:cNvSpPr txBox="1">
            <a:spLocks/>
          </p:cNvSpPr>
          <p:nvPr userDrawn="1"/>
        </p:nvSpPr>
        <p:spPr>
          <a:xfrm>
            <a:off x="978106" y="296030"/>
            <a:ext cx="1117418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D5601"/>
                </a:solidFill>
              </a:rPr>
              <a:t>The Fourth Meeting of Signatories of the Saiga MOU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D5601"/>
                </a:solidFill>
              </a:rPr>
              <a:t>28-29 September 2021, online meeting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937490-E5FE-4FC9-9541-A10D40E43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0" y="282740"/>
            <a:ext cx="435034" cy="608811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B3D77BF-D7FB-491A-87A9-BD0B92EBDC28}"/>
              </a:ext>
            </a:extLst>
          </p:cNvPr>
          <p:cNvSpPr txBox="1">
            <a:spLocks/>
          </p:cNvSpPr>
          <p:nvPr userDrawn="1"/>
        </p:nvSpPr>
        <p:spPr>
          <a:xfrm>
            <a:off x="978106" y="296030"/>
            <a:ext cx="1117418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0D5601"/>
                </a:solidFill>
              </a:rPr>
              <a:t>The Fourth Meeting of Signatories of the Saiga MOU</a:t>
            </a:r>
          </a:p>
          <a:p>
            <a:pPr>
              <a:spcBef>
                <a:spcPts val="0"/>
              </a:spcBef>
            </a:pPr>
            <a:r>
              <a:rPr lang="en-US" sz="2000" b="0" dirty="0">
                <a:solidFill>
                  <a:srgbClr val="0D5601"/>
                </a:solidFill>
              </a:rPr>
              <a:t>28-29 September 2021, online meeting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11327C16-7886-47DD-AEB1-FBE23226E4C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979682" y="6554919"/>
            <a:ext cx="1207301" cy="0"/>
          </a:xfrm>
          <a:prstGeom prst="line">
            <a:avLst/>
          </a:prstGeom>
          <a:noFill/>
          <a:ln w="12700" cap="sq">
            <a:solidFill>
              <a:srgbClr val="014493"/>
            </a:solidFill>
            <a:round/>
            <a:headEnd type="none"/>
            <a:tailEnd type="none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350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00E305B2-E155-41A7-80DB-D16A2C5BFEF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430418" y="6554919"/>
            <a:ext cx="573839" cy="0"/>
          </a:xfrm>
          <a:prstGeom prst="line">
            <a:avLst/>
          </a:prstGeom>
          <a:noFill/>
          <a:ln w="12700" cap="sq">
            <a:solidFill>
              <a:srgbClr val="014493"/>
            </a:solidFill>
            <a:round/>
            <a:headEnd type="none"/>
            <a:tailEnd type="none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80946A-EC31-40BC-91D6-2ED57B30103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568" y="6430683"/>
            <a:ext cx="195767" cy="27396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5119C55-615E-4295-A0E6-41D0922A6D9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055" y="6352478"/>
            <a:ext cx="452022" cy="4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  <p:sldLayoutId id="214748367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1449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1449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1449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1449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144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062F374-1ED9-4D27-A55B-F7F03A27DC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878" y="0"/>
            <a:ext cx="12409714" cy="4504195"/>
          </a:xfr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EB9EFBF6-8BD5-452F-88C7-42D5F2D2DEDC}"/>
              </a:ext>
            </a:extLst>
          </p:cNvPr>
          <p:cNvSpPr txBox="1">
            <a:spLocks/>
          </p:cNvSpPr>
          <p:nvPr/>
        </p:nvSpPr>
        <p:spPr>
          <a:xfrm>
            <a:off x="292929" y="278648"/>
            <a:ext cx="9666514" cy="7017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spc="-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Convention on Migratory Species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AD1B8-4957-43BC-82A0-35BB897DBD35}"/>
              </a:ext>
            </a:extLst>
          </p:cNvPr>
          <p:cNvSpPr txBox="1">
            <a:spLocks/>
          </p:cNvSpPr>
          <p:nvPr/>
        </p:nvSpPr>
        <p:spPr>
          <a:xfrm>
            <a:off x="328547" y="1025851"/>
            <a:ext cx="12093043" cy="8202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800" b="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1449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1449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1449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1449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700" b="1" dirty="0">
                <a:solidFill>
                  <a:schemeClr val="bg1"/>
                </a:solidFill>
              </a:rPr>
              <a:t>The Fifth Meeting of Signatories to the Saiga MOU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</a:rPr>
              <a:t>12-14 March 2025, Astana, Kazakhstan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50">
            <a:extLst>
              <a:ext uri="{FF2B5EF4-FFF2-40B4-BE49-F238E27FC236}">
                <a16:creationId xmlns:a16="http://schemas.microsoft.com/office/drawing/2014/main" id="{EFB3D109-19B9-4DC1-8A61-C197536D3F16}"/>
              </a:ext>
            </a:extLst>
          </p:cNvPr>
          <p:cNvSpPr txBox="1">
            <a:spLocks/>
          </p:cNvSpPr>
          <p:nvPr/>
        </p:nvSpPr>
        <p:spPr>
          <a:xfrm>
            <a:off x="694871" y="4689628"/>
            <a:ext cx="10607040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/>
              <a:t>Убушаев</a:t>
            </a:r>
            <a:r>
              <a:rPr lang="ru-RU" sz="2400" dirty="0"/>
              <a:t> </a:t>
            </a:r>
            <a:r>
              <a:rPr lang="ru-RU" sz="2400" dirty="0" err="1"/>
              <a:t>Батаар</a:t>
            </a:r>
            <a:r>
              <a:rPr lang="ru-RU" sz="2400" dirty="0"/>
              <a:t> Иванович, директор ФГБУ «Государственный заповедник </a:t>
            </a:r>
            <a:r>
              <a:rPr lang="en-US" sz="2400" dirty="0"/>
              <a:t> </a:t>
            </a:r>
            <a:r>
              <a:rPr lang="ru-RU" sz="2400" dirty="0"/>
              <a:t>«Черные земли»,</a:t>
            </a:r>
          </a:p>
          <a:p>
            <a:r>
              <a:rPr lang="ru-RU" sz="2400" dirty="0"/>
              <a:t>Алексеева </a:t>
            </a:r>
            <a:r>
              <a:rPr lang="ru-RU" sz="2400" dirty="0" err="1"/>
              <a:t>Аюна</a:t>
            </a:r>
            <a:r>
              <a:rPr lang="ru-RU" sz="2400" dirty="0"/>
              <a:t> Александровна, ведущий научный сотрудник ФГБУ «ВНИИ Экология», заведующая лабораторией «СИТЕС», кандидат биологических наук</a:t>
            </a:r>
            <a:endParaRPr lang="es-ES" sz="2400" dirty="0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D30BBA71-C6C4-4735-AA6D-8E84D608A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9682" y="6554919"/>
            <a:ext cx="1207301" cy="0"/>
          </a:xfrm>
          <a:prstGeom prst="line">
            <a:avLst/>
          </a:prstGeom>
          <a:noFill/>
          <a:ln w="12700" cap="sq">
            <a:solidFill>
              <a:srgbClr val="014493"/>
            </a:solidFill>
            <a:round/>
            <a:headEnd type="none"/>
            <a:tailEnd type="none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350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FB5524CF-3975-49A1-919C-28BF3EEE0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0419" y="6554919"/>
            <a:ext cx="543760" cy="0"/>
          </a:xfrm>
          <a:prstGeom prst="line">
            <a:avLst/>
          </a:prstGeom>
          <a:noFill/>
          <a:ln w="12700" cap="sq">
            <a:solidFill>
              <a:srgbClr val="014493"/>
            </a:solidFill>
            <a:round/>
            <a:headEnd type="none"/>
            <a:tailEnd type="none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409A09-B66C-416D-B0CB-877B8CC4F0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6568" y="6430683"/>
            <a:ext cx="195767" cy="273966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EF8499-560C-451F-B56C-A18E188624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892" y="6340647"/>
            <a:ext cx="481257" cy="48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25826-43B0-4C2C-B9EA-3B5F93A640EA}"/>
              </a:ext>
            </a:extLst>
          </p:cNvPr>
          <p:cNvSpPr txBox="1">
            <a:spLocks/>
          </p:cNvSpPr>
          <p:nvPr/>
        </p:nvSpPr>
        <p:spPr>
          <a:xfrm>
            <a:off x="696686" y="2314026"/>
            <a:ext cx="9666514" cy="603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1449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1449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14493"/>
              </a:solidFill>
            </a:endParaRPr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5E179662-7CCE-41F8-BBC3-1E5B1AC8C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0764"/>
            <a:ext cx="12192000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960AF6-4102-2143-6B8C-57085A4CF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8" y="1242646"/>
            <a:ext cx="11641015" cy="499049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На территории Российский Федерации обитают сайгаки двух популяций – Северо-Западного Прикаспия (Республика Калмыкия и Астраханская область) и трансграничная Уральская популяция 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Обе популяции находятся на подъеме.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Популяция Северо-Западного Прикаспия хорошо изучена.  </a:t>
            </a:r>
            <a:endParaRPr lang="x-none" sz="2400" b="1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E0C7BEB-7CBB-4F0A-8A93-5FE486A715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96462"/>
            <a:ext cx="11174413" cy="363415"/>
          </a:xfrm>
        </p:spPr>
        <p:txBody>
          <a:bodyPr/>
          <a:lstStyle/>
          <a:p>
            <a:pPr algn="ctr"/>
            <a:r>
              <a:rPr kumimoji="0" lang="ru-RU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Текущие данные о популяциях сайгака в</a:t>
            </a:r>
            <a:r>
              <a:rPr kumimoji="0" lang="en-US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ru-RU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Российской</a:t>
            </a:r>
            <a:r>
              <a:rPr kumimoji="0" lang="ru-RU" sz="2400" b="1" i="0" u="none" strike="noStrike" kern="1200" cap="none" spc="-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 Федерации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64" y="1029958"/>
            <a:ext cx="4572396" cy="343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2492" y="911103"/>
            <a:ext cx="4724887" cy="354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646" y="3771534"/>
            <a:ext cx="4572000" cy="308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3753" y="1932334"/>
            <a:ext cx="11100916" cy="4666563"/>
          </a:xfrm>
        </p:spPr>
        <p:txBody>
          <a:bodyPr/>
          <a:lstStyle/>
          <a:p>
            <a:r>
              <a:rPr lang="ru-RU" sz="2400" b="1" dirty="0"/>
              <a:t>1. Стратегия сохранения сайгака в Российской Федерации (</a:t>
            </a:r>
            <a:r>
              <a:rPr lang="ru-RU" sz="2400" b="1" dirty="0" err="1"/>
              <a:t>утвверждена</a:t>
            </a:r>
            <a:r>
              <a:rPr lang="ru-RU" sz="2400" b="1" dirty="0"/>
              <a:t> Минприроды России, 2021).</a:t>
            </a:r>
          </a:p>
          <a:p>
            <a:r>
              <a:rPr lang="ru-RU" sz="2400" b="1" dirty="0"/>
              <a:t>2. Красная книга Российской Федерации (2021)  + региональные красные книги – </a:t>
            </a:r>
            <a:r>
              <a:rPr lang="ru-RU" sz="2400" b="1" dirty="0" err="1"/>
              <a:t>поный</a:t>
            </a:r>
            <a:r>
              <a:rPr lang="ru-RU" sz="2400" b="1" dirty="0"/>
              <a:t> запрет охоты. </a:t>
            </a:r>
          </a:p>
          <a:p>
            <a:r>
              <a:rPr lang="ru-RU" sz="2400" b="1" dirty="0"/>
              <a:t>3. </a:t>
            </a:r>
            <a:r>
              <a:rPr lang="ru-RU" sz="2400" b="1" dirty="0" err="1"/>
              <a:t>Экопросвещение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4. Борьба с браконьерством и поиск путей решения проблем возрастающих конфликтов с сельхозпроизводителями. </a:t>
            </a:r>
          </a:p>
          <a:p>
            <a:r>
              <a:rPr lang="ru-RU" sz="2400" b="1" dirty="0"/>
              <a:t>5. Защита ООПТ (противопожарная техника, специальное обучение персонала).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3753" y="1043355"/>
            <a:ext cx="10855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Пять основных мер по сохранению сайгака 2021-2025</a:t>
            </a:r>
          </a:p>
        </p:txBody>
      </p:sp>
    </p:spTree>
    <p:extLst>
      <p:ext uri="{BB962C8B-B14F-4D97-AF65-F5344CB8AC3E}">
        <p14:creationId xmlns:p14="http://schemas.microsoft.com/office/powerpoint/2010/main" val="216308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6B30E-A38E-434D-B516-FF75C10C97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2047" y="1102195"/>
            <a:ext cx="11174186" cy="507831"/>
          </a:xfrm>
        </p:spPr>
        <p:txBody>
          <a:bodyPr/>
          <a:lstStyle/>
          <a:p>
            <a:pPr algn="ctr"/>
            <a:r>
              <a:rPr lang="ru-RU" sz="3000" dirty="0"/>
              <a:t>Пять основных угроз для сайгака</a:t>
            </a:r>
            <a:endParaRPr lang="de-DE" sz="3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BE7D08-475D-456A-8D2F-CEA2DF536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9" y="1821259"/>
            <a:ext cx="11135843" cy="477009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1. Сокращение местообитаний (ограждение пастбищ и посевов, распашка целинных земель).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2. Деградация местообитаний (</a:t>
            </a:r>
            <a:r>
              <a:rPr lang="ru-RU" sz="2400" b="1" dirty="0" err="1"/>
              <a:t>перевыпас</a:t>
            </a:r>
            <a:r>
              <a:rPr lang="ru-RU" sz="2400" b="1" dirty="0"/>
              <a:t> и опустынивание).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3. Нехватка водопоев в условиях </a:t>
            </a:r>
            <a:r>
              <a:rPr lang="ru-RU" sz="2400" b="1" dirty="0" err="1"/>
              <a:t>аридизации</a:t>
            </a:r>
            <a:r>
              <a:rPr lang="ru-RU" sz="2400" b="1" dirty="0"/>
              <a:t> климата.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4. Браконьерство.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5. Риск массовых эпизоотий.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1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785" y="1051906"/>
            <a:ext cx="10210800" cy="56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5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25826-43B0-4C2C-B9EA-3B5F93A640EA}"/>
              </a:ext>
            </a:extLst>
          </p:cNvPr>
          <p:cNvSpPr txBox="1">
            <a:spLocks/>
          </p:cNvSpPr>
          <p:nvPr/>
        </p:nvSpPr>
        <p:spPr>
          <a:xfrm>
            <a:off x="696686" y="2314026"/>
            <a:ext cx="9666514" cy="603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1449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rgbClr val="01449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14493"/>
              </a:solidFill>
            </a:endParaRPr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5E179662-7CCE-41F8-BBC3-1E5B1AC8C0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0764"/>
            <a:ext cx="12192000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ECD60-5D00-E180-D0F1-41BC06E7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88" y="1680754"/>
            <a:ext cx="11206423" cy="4852351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1. Мониторинг сезонной динамики и ареала.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2.Оптимизация сети ООПТ + трансграничные </a:t>
            </a:r>
            <a:r>
              <a:rPr lang="ru-RU" sz="2400" b="1" dirty="0" err="1"/>
              <a:t>экокоридоры</a:t>
            </a:r>
            <a:r>
              <a:rPr lang="ru-RU" sz="2400" b="1" dirty="0"/>
              <a:t>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3. Восстановление кормовой базы + компенсация ущерба фермерам.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4. Контроль эпизоотий. Проведение эпизоотического </a:t>
            </a:r>
            <a:r>
              <a:rPr lang="ru-RU" sz="2400" b="1" dirty="0" err="1"/>
              <a:t>мониторига</a:t>
            </a:r>
            <a:r>
              <a:rPr lang="ru-RU" sz="2400" b="1" dirty="0"/>
              <a:t>.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5. Борьба с браконьерством + сохранение нулевой экспортной квоты по линии СИТЕС.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E0C7BEB-7CBB-4F0A-8A93-5FE486A715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03398"/>
            <a:ext cx="11174413" cy="303372"/>
          </a:xfrm>
        </p:spPr>
        <p:txBody>
          <a:bodyPr/>
          <a:lstStyle/>
          <a:p>
            <a:pPr algn="ctr"/>
            <a:r>
              <a:rPr lang="ru-RU" sz="3000" dirty="0"/>
              <a:t>Пять приоритетных мер до 2030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881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DD39CA1-D485-4ED9-82F6-091E298811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410" y="1104982"/>
            <a:ext cx="11174186" cy="424732"/>
          </a:xfrm>
        </p:spPr>
        <p:txBody>
          <a:bodyPr/>
          <a:lstStyle/>
          <a:p>
            <a:r>
              <a:rPr lang="ru-RU" sz="2400" dirty="0"/>
              <a:t>Координатор по вопросам Сайга МОВ в Российской Федерации</a:t>
            </a:r>
            <a:endParaRPr lang="en-US" sz="2400" dirty="0"/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93183F06-4123-4E31-92E1-8356CF7D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63" y="1765044"/>
            <a:ext cx="11174185" cy="2519573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</a:rPr>
              <a:t>Корнилов Дмитрий Юрьевич – заместитель начальника отдела международных конвенций Департамента международного сотрудничества в сфере природных ресурсов и охраны окружающей среды Минприроды России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-1269996"/>
            <a:ext cx="12191995" cy="8127996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rgbClr val="0D5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7b50396-0b06-45c1-b28e-46f86d566a10" xsi:nil="true"/>
    <TaxCatchAll xmlns="985ec44e-1bab-4c0b-9df0-6ba128686fc9" xsi:nil="true"/>
    <TaxKeywordTaxHTField xmlns="c15478a5-0be8-4f5d-8383-b307d5ba8bf6">
      <Terms xmlns="http://schemas.microsoft.com/office/infopath/2007/PartnerControls"/>
    </TaxKeywordTaxHTField>
    <lcf76f155ced4ddcb4097134ff3c332f xmlns="a7b50396-0b06-45c1-b28e-46f86d566a10">
      <Terms xmlns="http://schemas.microsoft.com/office/infopath/2007/PartnerControls"/>
    </lcf76f155ced4ddcb4097134ff3c332f>
    <MariaJoseOrtiz xmlns="a7b50396-0b06-45c1-b28e-46f86d566a10" xsi:nil="true"/>
    <Notes xmlns="a7b50396-0b06-45c1-b28e-46f86d566a10" xsi:nil="true"/>
    <Sent xmlns="a7b50396-0b06-45c1-b28e-46f86d566a10" xsi:nil="true"/>
    <Reviewer xmlns="a7b50396-0b06-45c1-b28e-46f86d566a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9416AA0540C42B015682282C961AD" ma:contentTypeVersion="25" ma:contentTypeDescription="Create a new document." ma:contentTypeScope="" ma:versionID="8f997218138695204513a4479a695344">
  <xsd:schema xmlns:xsd="http://www.w3.org/2001/XMLSchema" xmlns:xs="http://www.w3.org/2001/XMLSchema" xmlns:p="http://schemas.microsoft.com/office/2006/metadata/properties" xmlns:ns2="a7b50396-0b06-45c1-b28e-46f86d566a10" xmlns:ns3="985ec44e-1bab-4c0b-9df0-6ba128686fc9" xmlns:ns4="c15478a5-0be8-4f5d-8383-b307d5ba8bf6" targetNamespace="http://schemas.microsoft.com/office/2006/metadata/properties" ma:root="true" ma:fieldsID="78834a7af0b33f83a2068af434d2656a" ns2:_="" ns3:_="" ns4:_="">
    <xsd:import namespace="a7b50396-0b06-45c1-b28e-46f86d566a10"/>
    <xsd:import namespace="985ec44e-1bab-4c0b-9df0-6ba128686fc9"/>
    <xsd:import namespace="c15478a5-0be8-4f5d-8383-b307d5ba8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4:SharedWithUsers" minOccurs="0"/>
                <xsd:element ref="ns4:SharedWithDetails" minOccurs="0"/>
                <xsd:element ref="ns4:TaxKeywordTaxHTField" minOccurs="0"/>
                <xsd:element ref="ns2:_Flow_SignoffStatus" minOccurs="0"/>
                <xsd:element ref="ns2:Reviewer" minOccurs="0"/>
                <xsd:element ref="ns2:MariaJoseOrtiz" minOccurs="0"/>
                <xsd:element ref="ns2:MediaServiceObjectDetectorVersions" minOccurs="0"/>
                <xsd:element ref="ns2:Notes" minOccurs="0"/>
                <xsd:element ref="ns2:Sent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50396-0b06-45c1-b28e-46f86d566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Reviewer" ma:index="24" nillable="true" ma:displayName="Reviewer" ma:format="Dropdown" ma:internalName="Reviewer">
      <xsd:simpleType>
        <xsd:restriction base="dms:Text">
          <xsd:maxLength value="255"/>
        </xsd:restriction>
      </xsd:simpleType>
    </xsd:element>
    <xsd:element name="MariaJoseOrtiz" ma:index="25" nillable="true" ma:displayName="Maria Jose Ortiz" ma:description="REVISED BY AF" ma:format="Dropdown" ma:internalName="MariaJoseOrtiz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Notes" ma:index="27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Sent" ma:index="28" nillable="true" ma:displayName="Sent" ma:format="Dropdown" ma:internalName="Sent">
      <xsd:simpleType>
        <xsd:restriction base="dms:Choice">
          <xsd:enumeration value="Sent"/>
          <xsd:enumeration value="Pending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db64542-7ae3-4878-aafe-ea4cd8782300}" ma:internalName="TaxCatchAll" ma:showField="CatchAllData" ma:web="c15478a5-0be8-4f5d-8383-b307d5ba8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478a5-0be8-4f5d-8383-b307d5ba8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78175662-8596-484a-92c7-351d01561e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439D9-8631-4FC1-BCE0-1BDB23425EE1}">
  <ds:schemaRefs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c15478a5-0be8-4f5d-8383-b307d5ba8bf6"/>
    <ds:schemaRef ds:uri="http://schemas.openxmlformats.org/package/2006/metadata/core-properties"/>
    <ds:schemaRef ds:uri="a7b50396-0b06-45c1-b28e-46f86d566a1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1FCFC0-E204-4071-BAD1-72F2159F8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b50396-0b06-45c1-b28e-46f86d566a10"/>
    <ds:schemaRef ds:uri="985ec44e-1bab-4c0b-9df0-6ba128686fc9"/>
    <ds:schemaRef ds:uri="c15478a5-0be8-4f5d-8383-b307d5ba8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303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Office Theme</vt:lpstr>
      <vt:lpstr>PowerPoint Presentation</vt:lpstr>
      <vt:lpstr>Текущие данные о популяциях сайгака в Российской Федерации </vt:lpstr>
      <vt:lpstr>PowerPoint Presentation</vt:lpstr>
      <vt:lpstr>PowerPoint Presentation</vt:lpstr>
      <vt:lpstr>Пять основных угроз для сайгака</vt:lpstr>
      <vt:lpstr>PowerPoint Presentation</vt:lpstr>
      <vt:lpstr>Пять приоритетных мер до 2030</vt:lpstr>
      <vt:lpstr>Координатор по вопросам Сайга МОВ в Российской Федерации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2018-09-07T09:26:58Z</dcterms:created>
  <dcterms:modified xsi:type="dcterms:W3CDTF">2025-03-19T15:02:04Z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0x0101009929416AA0540C42B015682282C961AD</vt:lpwstr>
  </property>
</Properties>
</file>