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3"/>
  </p:notesMasterIdLst>
  <p:handoutMasterIdLst>
    <p:handoutMasterId r:id="rId14"/>
  </p:handoutMasterIdLst>
  <p:sldIdLst>
    <p:sldId id="256" r:id="rId5"/>
    <p:sldId id="261" r:id="rId6"/>
    <p:sldId id="297" r:id="rId7"/>
    <p:sldId id="295" r:id="rId8"/>
    <p:sldId id="296" r:id="rId9"/>
    <p:sldId id="286" r:id="rId10"/>
    <p:sldId id="298"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C8018895-7573-9E4A-B5BF-8410602F6772}">
          <p14:sldIdLst>
            <p14:sldId id="256"/>
            <p14:sldId id="261"/>
            <p14:sldId id="297"/>
            <p14:sldId id="295"/>
            <p14:sldId id="296"/>
            <p14:sldId id="286"/>
            <p14:sldId id="298"/>
            <p14:sldId id="26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A4"/>
    <a:srgbClr val="0D5601"/>
    <a:srgbClr val="014493"/>
    <a:srgbClr val="01C6FD"/>
    <a:srgbClr val="79AE02"/>
    <a:srgbClr val="067F9C"/>
    <a:srgbClr val="014E52"/>
    <a:srgbClr val="0C596D"/>
    <a:srgbClr val="03556D"/>
    <a:srgbClr val="145C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E36F9D-4119-44D0-86EE-3A68C97D4E69}" v="3" dt="2025-03-20T06:40:16.9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6" autoAdjust="0"/>
    <p:restoredTop sz="94404" autoAdjust="0"/>
  </p:normalViewPr>
  <p:slideViewPr>
    <p:cSldViewPr snapToGrid="0">
      <p:cViewPr varScale="1">
        <p:scale>
          <a:sx n="78" d="100"/>
          <a:sy n="78" d="100"/>
        </p:scale>
        <p:origin x="730" y="91"/>
      </p:cViewPr>
      <p:guideLst>
        <p:guide orient="horz" pos="2160"/>
        <p:guide pos="3840"/>
      </p:guideLst>
    </p:cSldViewPr>
  </p:slideViewPr>
  <p:notesTextViewPr>
    <p:cViewPr>
      <p:scale>
        <a:sx n="1" d="1"/>
        <a:sy n="1" d="1"/>
      </p:scale>
      <p:origin x="0" y="0"/>
    </p:cViewPr>
  </p:notesTextViewPr>
  <p:notesViewPr>
    <p:cSldViewPr snapToGrid="0">
      <p:cViewPr varScale="1">
        <p:scale>
          <a:sx n="99" d="100"/>
          <a:sy n="99" d="100"/>
        </p:scale>
        <p:origin x="321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876A3F-4FE3-4D4F-B92F-1631838507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4516C7-1FF3-F44B-93B1-24B9AA324A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34C92B-6A45-864A-B429-22A9039765DA}" type="datetimeFigureOut">
              <a:rPr lang="en-US" smtClean="0"/>
              <a:t>3/20/2025</a:t>
            </a:fld>
            <a:endParaRPr lang="en-US" dirty="0"/>
          </a:p>
        </p:txBody>
      </p:sp>
      <p:sp>
        <p:nvSpPr>
          <p:cNvPr id="4" name="Footer Placeholder 3">
            <a:extLst>
              <a:ext uri="{FF2B5EF4-FFF2-40B4-BE49-F238E27FC236}">
                <a16:creationId xmlns:a16="http://schemas.microsoft.com/office/drawing/2014/main" id="{EDC6268A-8AA9-4C40-BEFB-029DF3E8113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8E928AC-AE76-324A-BA05-D16BF60C79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2C3C4-9460-4343-9283-24A378E2714B}" type="slidenum">
              <a:rPr lang="en-US" smtClean="0"/>
              <a:t>‹#›</a:t>
            </a:fld>
            <a:endParaRPr lang="en-US" dirty="0"/>
          </a:p>
        </p:txBody>
      </p:sp>
    </p:spTree>
    <p:extLst>
      <p:ext uri="{BB962C8B-B14F-4D97-AF65-F5344CB8AC3E}">
        <p14:creationId xmlns:p14="http://schemas.microsoft.com/office/powerpoint/2010/main" val="4190548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265FE6-BEE9-465E-9202-2D200EDE749C}" type="datetimeFigureOut">
              <a:rPr lang="en-GB" smtClean="0"/>
              <a:t>20/03/2025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DE8F2A-B3D4-43F2-B39B-CD77F64A1950}" type="slidenum">
              <a:rPr lang="en-GB" smtClean="0"/>
              <a:t>‹#›</a:t>
            </a:fld>
            <a:endParaRPr lang="en-GB" dirty="0"/>
          </a:p>
        </p:txBody>
      </p:sp>
    </p:spTree>
    <p:extLst>
      <p:ext uri="{BB962C8B-B14F-4D97-AF65-F5344CB8AC3E}">
        <p14:creationId xmlns:p14="http://schemas.microsoft.com/office/powerpoint/2010/main" val="446177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6FC0"/>
                </a:solidFill>
                <a:latin typeface="Times New Roman" panose="02020603050405020304" pitchFamily="18" charset="0"/>
              </a:rPr>
              <a:t>Despite the absence of a national recording system or database for Saiga, WWF Mongolia has been conducting annual population assessments of the Mongolian saiga antelope, maintaining data since 1998, and providing reports to the government as required. </a:t>
            </a:r>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GB" smtClean="0"/>
              <a:t>2</a:t>
            </a:fld>
            <a:endParaRPr lang="en-GB" dirty="0"/>
          </a:p>
        </p:txBody>
      </p:sp>
    </p:spTree>
    <p:extLst>
      <p:ext uri="{BB962C8B-B14F-4D97-AF65-F5344CB8AC3E}">
        <p14:creationId xmlns:p14="http://schemas.microsoft.com/office/powerpoint/2010/main" val="4190064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000000"/>
                </a:solidFill>
                <a:latin typeface="Times New Roman" panose="02020603050405020304" pitchFamily="18" charset="0"/>
              </a:rPr>
              <a:t>Climate change: </a:t>
            </a:r>
          </a:p>
          <a:p>
            <a:pPr marL="285750" indent="-285750" algn="l">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rPr>
              <a:t>Habitat degradation: overgrazing by livestock, competition with livestock for limited resources especially water points </a:t>
            </a:r>
          </a:p>
          <a:p>
            <a:pPr marL="285750" indent="-285750" algn="l">
              <a:buFont typeface="Arial" panose="020B0604020202020204" pitchFamily="34" charset="0"/>
              <a:buChar char="•"/>
            </a:pPr>
            <a:r>
              <a:rPr lang="en-US" sz="1800" b="0" i="0" u="none" strike="noStrike" baseline="0" dirty="0">
                <a:solidFill>
                  <a:srgbClr val="006FC0"/>
                </a:solidFill>
                <a:latin typeface="Times New Roman" panose="02020603050405020304" pitchFamily="18" charset="0"/>
              </a:rPr>
              <a:t>Habitat fragmentation: There are three paved roads within the saiga's range, with a total length of 306 km. </a:t>
            </a:r>
            <a:r>
              <a:rPr lang="en-US" sz="1800" b="0" i="0" u="none" strike="noStrike" baseline="0" dirty="0">
                <a:solidFill>
                  <a:srgbClr val="000000"/>
                </a:solidFill>
              </a:rPr>
              <a:t>Planned railways, with a length of 205 km, are likely to intersect the saiga's range. </a:t>
            </a:r>
          </a:p>
          <a:p>
            <a:pPr marL="285750" indent="-285750" algn="l">
              <a:buFont typeface="Arial" panose="020B0604020202020204" pitchFamily="34" charset="0"/>
              <a:buChar char="•"/>
            </a:pPr>
            <a:r>
              <a:rPr lang="en-US" sz="1800" b="0" i="0" u="none" strike="noStrike" baseline="0" dirty="0">
                <a:solidFill>
                  <a:srgbClr val="006FC0"/>
                </a:solidFill>
                <a:latin typeface="Times New Roman" panose="02020603050405020304" pitchFamily="18" charset="0"/>
              </a:rPr>
              <a:t>Wildlife disease:  The introduction of </a:t>
            </a:r>
            <a:r>
              <a:rPr lang="en-US" sz="1800" b="0" i="0" u="none" strike="noStrike" baseline="0" dirty="0" err="1">
                <a:solidFill>
                  <a:srgbClr val="006FC0"/>
                </a:solidFill>
                <a:latin typeface="Times New Roman" panose="02020603050405020304" pitchFamily="18" charset="0"/>
              </a:rPr>
              <a:t>Peste</a:t>
            </a:r>
            <a:r>
              <a:rPr lang="en-US" sz="1800" b="0" i="0" u="none" strike="noStrike" baseline="0" dirty="0">
                <a:solidFill>
                  <a:srgbClr val="006FC0"/>
                </a:solidFill>
                <a:latin typeface="Times New Roman" panose="02020603050405020304" pitchFamily="18" charset="0"/>
              </a:rPr>
              <a:t> des Petits Ruminants virus into livestock in Mongolia during 2016–2017 was followed by mass mortality, suggesting that the virus was spilled over from livestock to wildlife among wild ungulates including saiga. FMD outbreak also occurred but less mortality</a:t>
            </a:r>
          </a:p>
          <a:p>
            <a:pPr marL="285750" indent="-285750"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GB" smtClean="0"/>
              <a:t>3</a:t>
            </a:fld>
            <a:endParaRPr lang="en-GB" dirty="0"/>
          </a:p>
        </p:txBody>
      </p:sp>
    </p:spTree>
    <p:extLst>
      <p:ext uri="{BB962C8B-B14F-4D97-AF65-F5344CB8AC3E}">
        <p14:creationId xmlns:p14="http://schemas.microsoft.com/office/powerpoint/2010/main" val="1453112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dirty="0"/>
              <a:t>169,000 ha </a:t>
            </a:r>
            <a:r>
              <a:rPr lang="de-DE" sz="1200" dirty="0" err="1"/>
              <a:t>areas</a:t>
            </a:r>
            <a:r>
              <a:rPr lang="de-DE" sz="1200" dirty="0"/>
              <a:t> </a:t>
            </a:r>
            <a:r>
              <a:rPr lang="de-DE" sz="1200" dirty="0" err="1"/>
              <a:t>of</a:t>
            </a:r>
            <a:r>
              <a:rPr lang="de-DE" sz="1200" dirty="0"/>
              <a:t> </a:t>
            </a:r>
            <a:r>
              <a:rPr lang="de-DE" sz="1200" dirty="0" err="1"/>
              <a:t>saiga</a:t>
            </a:r>
            <a:r>
              <a:rPr lang="de-DE" sz="1200" dirty="0"/>
              <a:t> </a:t>
            </a:r>
            <a:r>
              <a:rPr lang="de-DE" sz="1200" dirty="0" err="1"/>
              <a:t>habtiat</a:t>
            </a:r>
            <a:r>
              <a:rPr lang="de-DE" sz="1200" dirty="0"/>
              <a:t> was </a:t>
            </a:r>
            <a:r>
              <a:rPr lang="de-DE" sz="1200" dirty="0" err="1"/>
              <a:t>proposed</a:t>
            </a:r>
            <a:r>
              <a:rPr lang="de-DE" sz="1200" dirty="0"/>
              <a:t> </a:t>
            </a:r>
            <a:r>
              <a:rPr lang="de-DE" sz="1200" dirty="0" err="1"/>
              <a:t>as</a:t>
            </a:r>
            <a:r>
              <a:rPr lang="de-DE" sz="1200" dirty="0"/>
              <a:t> </a:t>
            </a:r>
            <a:r>
              <a:rPr lang="de-DE" sz="1200" dirty="0" err="1"/>
              <a:t>state</a:t>
            </a:r>
            <a:r>
              <a:rPr lang="de-DE" sz="1200" dirty="0"/>
              <a:t> PA and ist </a:t>
            </a:r>
            <a:r>
              <a:rPr lang="de-DE" sz="1200" dirty="0" err="1"/>
              <a:t>approval</a:t>
            </a:r>
            <a:r>
              <a:rPr lang="de-DE" sz="1200" dirty="0"/>
              <a:t> </a:t>
            </a:r>
            <a:r>
              <a:rPr lang="de-DE" sz="1200" dirty="0" err="1"/>
              <a:t>from</a:t>
            </a:r>
            <a:r>
              <a:rPr lang="de-DE" sz="1200" dirty="0"/>
              <a:t> </a:t>
            </a:r>
            <a:r>
              <a:rPr lang="de-DE" sz="1200" dirty="0" err="1"/>
              <a:t>the</a:t>
            </a:r>
            <a:r>
              <a:rPr lang="de-DE" sz="1200" dirty="0"/>
              <a:t> </a:t>
            </a:r>
            <a:r>
              <a:rPr lang="de-DE" sz="1200" dirty="0" err="1"/>
              <a:t>parliament</a:t>
            </a:r>
            <a:r>
              <a:rPr lang="de-DE" sz="1200" dirty="0"/>
              <a:t> </a:t>
            </a:r>
            <a:r>
              <a:rPr lang="de-DE" sz="1200" dirty="0" err="1"/>
              <a:t>is</a:t>
            </a:r>
            <a:r>
              <a:rPr lang="de-DE" sz="1200" dirty="0"/>
              <a:t> </a:t>
            </a:r>
            <a:r>
              <a:rPr lang="de-DE" sz="1200" dirty="0" err="1"/>
              <a:t>pending</a:t>
            </a:r>
            <a:endParaRPr lang="de-DE" sz="1200"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800" b="0" i="0" u="none" strike="noStrike" baseline="0" dirty="0">
                <a:solidFill>
                  <a:srgbClr val="006FC0"/>
                </a:solidFill>
                <a:latin typeface="Times New Roman" panose="02020603050405020304" pitchFamily="18" charset="0"/>
              </a:rPr>
              <a:t>Current law enforcement patrols appear to be successfully protecting saiga. Since the introduction of the SMART patrolling system in 2017, no poaching cases have been reported. </a:t>
            </a:r>
            <a:endParaRPr lang="de-DE" sz="1200" b="0" i="0" u="none" strike="noStrike" baseline="0" dirty="0">
              <a:solidFill>
                <a:schemeClr val="tx1"/>
              </a:solidFill>
              <a:latin typeface="+mn-lt"/>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800" b="0" i="0" u="none" strike="noStrike" baseline="0" dirty="0">
                <a:solidFill>
                  <a:srgbClr val="006FC0"/>
                </a:solidFill>
                <a:latin typeface="Times New Roman" panose="02020603050405020304" pitchFamily="18" charset="0"/>
              </a:rPr>
              <a:t>Several initiatives have been undertaken to raise public awareness about the Mongolian saiga. Annually, "Saiga Day" events engage communities, particularly in historic saiga ranges like </a:t>
            </a:r>
            <a:r>
              <a:rPr lang="en-US" sz="1800" b="0" i="0" u="none" strike="noStrike" baseline="0" dirty="0" err="1">
                <a:solidFill>
                  <a:srgbClr val="006FC0"/>
                </a:solidFill>
                <a:latin typeface="Times New Roman" panose="02020603050405020304" pitchFamily="18" charset="0"/>
              </a:rPr>
              <a:t>Uvs</a:t>
            </a:r>
            <a:r>
              <a:rPr lang="en-US" sz="1800" b="0" i="0" u="none" strike="noStrike" baseline="0" dirty="0">
                <a:solidFill>
                  <a:srgbClr val="006FC0"/>
                </a:solidFill>
                <a:latin typeface="Times New Roman" panose="02020603050405020304" pitchFamily="18" charset="0"/>
              </a:rPr>
              <a:t> province, where the population has recently increased. </a:t>
            </a:r>
            <a:endParaRPr lang="en-DE" dirty="0"/>
          </a:p>
        </p:txBody>
      </p:sp>
      <p:sp>
        <p:nvSpPr>
          <p:cNvPr id="4" name="Slide Number Placeholder 3"/>
          <p:cNvSpPr>
            <a:spLocks noGrp="1"/>
          </p:cNvSpPr>
          <p:nvPr>
            <p:ph type="sldNum" sz="quarter" idx="10"/>
          </p:nvPr>
        </p:nvSpPr>
        <p:spPr/>
        <p:txBody>
          <a:bodyPr/>
          <a:lstStyle/>
          <a:p>
            <a:fld id="{F6DE8F2A-B3D4-43F2-B39B-CD77F64A1950}" type="slidenum">
              <a:rPr lang="en-GB" smtClean="0"/>
              <a:t>4</a:t>
            </a:fld>
            <a:endParaRPr lang="en-GB" dirty="0"/>
          </a:p>
        </p:txBody>
      </p:sp>
    </p:spTree>
    <p:extLst>
      <p:ext uri="{BB962C8B-B14F-4D97-AF65-F5344CB8AC3E}">
        <p14:creationId xmlns:p14="http://schemas.microsoft.com/office/powerpoint/2010/main" val="3230458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6FC0"/>
                </a:solidFill>
                <a:latin typeface="Times New Roman" panose="02020603050405020304" pitchFamily="18" charset="0"/>
              </a:rPr>
              <a:t>PAs: By 2024, approximately </a:t>
            </a:r>
            <a:r>
              <a:rPr lang="en-US" sz="1800" b="0" i="0" u="none" strike="noStrike" baseline="0" dirty="0">
                <a:solidFill>
                  <a:srgbClr val="000000"/>
                </a:solidFill>
                <a:latin typeface="Times New Roman" panose="02020603050405020304" pitchFamily="18" charset="0"/>
              </a:rPr>
              <a:t>33% of the saiga's range is included within protected area networks. </a:t>
            </a:r>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GB" smtClean="0"/>
              <a:t>5</a:t>
            </a:fld>
            <a:endParaRPr lang="en-GB" dirty="0"/>
          </a:p>
        </p:txBody>
      </p:sp>
    </p:spTree>
    <p:extLst>
      <p:ext uri="{BB962C8B-B14F-4D97-AF65-F5344CB8AC3E}">
        <p14:creationId xmlns:p14="http://schemas.microsoft.com/office/powerpoint/2010/main" val="3929256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6" name="Picture Placeholder 35">
            <a:extLst>
              <a:ext uri="{FF2B5EF4-FFF2-40B4-BE49-F238E27FC236}">
                <a16:creationId xmlns:a16="http://schemas.microsoft.com/office/drawing/2014/main" id="{8B934246-87B1-4444-9DCA-06622CAD5507}"/>
              </a:ext>
            </a:extLst>
          </p:cNvPr>
          <p:cNvSpPr>
            <a:spLocks noGrp="1"/>
          </p:cNvSpPr>
          <p:nvPr>
            <p:ph type="pic" sz="quarter" idx="10" hasCustomPrompt="1"/>
          </p:nvPr>
        </p:nvSpPr>
        <p:spPr>
          <a:xfrm>
            <a:off x="123992" y="124953"/>
            <a:ext cx="11944014" cy="4372387"/>
          </a:xfrm>
          <a:custGeom>
            <a:avLst/>
            <a:gdLst>
              <a:gd name="connsiteX0" fmla="*/ 0 w 11944014"/>
              <a:gd name="connsiteY0" fmla="*/ 0 h 4372387"/>
              <a:gd name="connsiteX1" fmla="*/ 11944014 w 11944014"/>
              <a:gd name="connsiteY1" fmla="*/ 0 h 4372387"/>
              <a:gd name="connsiteX2" fmla="*/ 11944014 w 11944014"/>
              <a:gd name="connsiteY2" fmla="*/ 4064314 h 4372387"/>
              <a:gd name="connsiteX3" fmla="*/ 11419539 w 11944014"/>
              <a:gd name="connsiteY3" fmla="*/ 4152711 h 4372387"/>
              <a:gd name="connsiteX4" fmla="*/ 4857299 w 11944014"/>
              <a:gd name="connsiteY4" fmla="*/ 3772522 h 4372387"/>
              <a:gd name="connsiteX5" fmla="*/ 510557 w 11944014"/>
              <a:gd name="connsiteY5" fmla="*/ 3115117 h 4372387"/>
              <a:gd name="connsiteX6" fmla="*/ 0 w 11944014"/>
              <a:gd name="connsiteY6" fmla="*/ 3085767 h 437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14" h="4372387">
                <a:moveTo>
                  <a:pt x="0" y="0"/>
                </a:moveTo>
                <a:lnTo>
                  <a:pt x="11944014" y="0"/>
                </a:lnTo>
                <a:lnTo>
                  <a:pt x="11944014" y="4064314"/>
                </a:lnTo>
                <a:lnTo>
                  <a:pt x="11419539" y="4152711"/>
                </a:lnTo>
                <a:cubicBezTo>
                  <a:pt x="10120431" y="4379826"/>
                  <a:pt x="8581267" y="4634432"/>
                  <a:pt x="4857299" y="3772522"/>
                </a:cubicBezTo>
                <a:cubicBezTo>
                  <a:pt x="3261016" y="3403063"/>
                  <a:pt x="1951876" y="3212078"/>
                  <a:pt x="510557" y="3115117"/>
                </a:cubicBezTo>
                <a:lnTo>
                  <a:pt x="0" y="3085767"/>
                </a:lnTo>
                <a:close/>
              </a:path>
            </a:pathLst>
          </a:custGeo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8" name="Freeform: Shape 7">
            <a:extLst>
              <a:ext uri="{FF2B5EF4-FFF2-40B4-BE49-F238E27FC236}">
                <a16:creationId xmlns:a16="http://schemas.microsoft.com/office/drawing/2014/main" id="{1E99C6B2-05CE-48A7-8696-CEC64BE74DF5}"/>
              </a:ext>
            </a:extLst>
          </p:cNvPr>
          <p:cNvSpPr/>
          <p:nvPr userDrawn="1"/>
        </p:nvSpPr>
        <p:spPr>
          <a:xfrm>
            <a:off x="-1" y="0"/>
            <a:ext cx="12192001" cy="6858000"/>
          </a:xfrm>
          <a:custGeom>
            <a:avLst/>
            <a:gdLst>
              <a:gd name="connsiteX0" fmla="*/ 123993 w 12192001"/>
              <a:gd name="connsiteY0" fmla="*/ 123993 h 6858000"/>
              <a:gd name="connsiteX1" fmla="*/ 123993 w 12192001"/>
              <a:gd name="connsiteY1" fmla="*/ 3209760 h 6858000"/>
              <a:gd name="connsiteX2" fmla="*/ 634550 w 12192001"/>
              <a:gd name="connsiteY2" fmla="*/ 3239110 h 6858000"/>
              <a:gd name="connsiteX3" fmla="*/ 4981292 w 12192001"/>
              <a:gd name="connsiteY3" fmla="*/ 3896515 h 6858000"/>
              <a:gd name="connsiteX4" fmla="*/ 11543532 w 12192001"/>
              <a:gd name="connsiteY4" fmla="*/ 4276704 h 6858000"/>
              <a:gd name="connsiteX5" fmla="*/ 12068007 w 12192001"/>
              <a:gd name="connsiteY5" fmla="*/ 4188307 h 6858000"/>
              <a:gd name="connsiteX6" fmla="*/ 12068007 w 12192001"/>
              <a:gd name="connsiteY6" fmla="*/ 123993 h 6858000"/>
              <a:gd name="connsiteX7" fmla="*/ 0 w 12192001"/>
              <a:gd name="connsiteY7" fmla="*/ 0 h 6858000"/>
              <a:gd name="connsiteX8" fmla="*/ 12192000 w 12192001"/>
              <a:gd name="connsiteY8" fmla="*/ 0 h 6858000"/>
              <a:gd name="connsiteX9" fmla="*/ 12192000 w 12192001"/>
              <a:gd name="connsiteY9" fmla="*/ 4167393 h 6858000"/>
              <a:gd name="connsiteX10" fmla="*/ 12192001 w 12192001"/>
              <a:gd name="connsiteY10" fmla="*/ 4167393 h 6858000"/>
              <a:gd name="connsiteX11" fmla="*/ 12192001 w 12192001"/>
              <a:gd name="connsiteY11" fmla="*/ 4799849 h 6858000"/>
              <a:gd name="connsiteX12" fmla="*/ 12192001 w 12192001"/>
              <a:gd name="connsiteY12" fmla="*/ 4950491 h 6858000"/>
              <a:gd name="connsiteX13" fmla="*/ 12192001 w 12192001"/>
              <a:gd name="connsiteY13" fmla="*/ 6858000 h 6858000"/>
              <a:gd name="connsiteX14" fmla="*/ 12192000 w 12192001"/>
              <a:gd name="connsiteY14" fmla="*/ 6858000 h 6858000"/>
              <a:gd name="connsiteX15" fmla="*/ 1 w 12192001"/>
              <a:gd name="connsiteY15" fmla="*/ 6858000 h 6858000"/>
              <a:gd name="connsiteX16" fmla="*/ 0 w 12192001"/>
              <a:gd name="connsiteY1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92001" h="6858000">
                <a:moveTo>
                  <a:pt x="123993" y="123993"/>
                </a:moveTo>
                <a:lnTo>
                  <a:pt x="123993" y="3209760"/>
                </a:lnTo>
                <a:lnTo>
                  <a:pt x="634550" y="3239110"/>
                </a:lnTo>
                <a:cubicBezTo>
                  <a:pt x="2075869" y="3336071"/>
                  <a:pt x="3385009" y="3527056"/>
                  <a:pt x="4981292" y="3896515"/>
                </a:cubicBezTo>
                <a:cubicBezTo>
                  <a:pt x="8705260" y="4758425"/>
                  <a:pt x="10244424" y="4503819"/>
                  <a:pt x="11543532" y="4276704"/>
                </a:cubicBezTo>
                <a:lnTo>
                  <a:pt x="12068007" y="4188307"/>
                </a:lnTo>
                <a:lnTo>
                  <a:pt x="12068007" y="123993"/>
                </a:lnTo>
                <a:close/>
                <a:moveTo>
                  <a:pt x="0" y="0"/>
                </a:moveTo>
                <a:lnTo>
                  <a:pt x="12192000" y="0"/>
                </a:lnTo>
                <a:lnTo>
                  <a:pt x="12192000" y="4167393"/>
                </a:lnTo>
                <a:lnTo>
                  <a:pt x="12192001" y="4167393"/>
                </a:lnTo>
                <a:lnTo>
                  <a:pt x="12192001" y="4799849"/>
                </a:lnTo>
                <a:lnTo>
                  <a:pt x="12192001" y="4950491"/>
                </a:lnTo>
                <a:lnTo>
                  <a:pt x="12192001" y="6858000"/>
                </a:lnTo>
                <a:lnTo>
                  <a:pt x="12192000" y="6858000"/>
                </a:lnTo>
                <a:lnTo>
                  <a:pt x="1"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2">
                    <a:lumMod val="50000"/>
                  </a:schemeClr>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014493"/>
              </a:solidFill>
              <a:highlight>
                <a:srgbClr val="014493"/>
              </a:highlight>
            </a:endParaRPr>
          </a:p>
        </p:txBody>
      </p:sp>
    </p:spTree>
    <p:extLst>
      <p:ext uri="{BB962C8B-B14F-4D97-AF65-F5344CB8AC3E}">
        <p14:creationId xmlns:p14="http://schemas.microsoft.com/office/powerpoint/2010/main" val="1170484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500215"/>
            <a:ext cx="11174186" cy="590931"/>
          </a:xfrm>
        </p:spPr>
        <p:txBody>
          <a:bodyPr vert="horz" wrap="square" lIns="91440" tIns="45720" rIns="91440" bIns="45720" rtlCol="0" anchor="ctr">
            <a:spAutoFit/>
          </a:bodyPr>
          <a:lstStyle>
            <a:lvl1pPr>
              <a:defRPr lang="en-GB" sz="3600" spc="-60" dirty="0"/>
            </a:lvl1pPr>
          </a:lstStyle>
          <a:p>
            <a:pPr lvl="0"/>
            <a:r>
              <a:rPr lang="en-US"/>
              <a:t>Click to edit Master title style</a:t>
            </a:r>
            <a:endParaRPr lang="en-GB" dirty="0"/>
          </a:p>
        </p:txBody>
      </p:sp>
      <p:sp>
        <p:nvSpPr>
          <p:cNvPr id="5" name="Picture Placeholder 4">
            <a:extLst>
              <a:ext uri="{FF2B5EF4-FFF2-40B4-BE49-F238E27FC236}">
                <a16:creationId xmlns:a16="http://schemas.microsoft.com/office/drawing/2014/main" id="{92C6531E-FB8E-4000-B873-B745C681E2F5}"/>
              </a:ext>
            </a:extLst>
          </p:cNvPr>
          <p:cNvSpPr>
            <a:spLocks noGrp="1"/>
          </p:cNvSpPr>
          <p:nvPr>
            <p:ph type="pic" sz="quarter" idx="13" hasCustomPrompt="1"/>
          </p:nvPr>
        </p:nvSpPr>
        <p:spPr>
          <a:xfrm>
            <a:off x="0" y="1248876"/>
            <a:ext cx="12192000" cy="2119313"/>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735240" y="3802065"/>
            <a:ext cx="9784080"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735240" y="4294303"/>
            <a:ext cx="9784080" cy="1737360"/>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15" name="Rectangle 14">
            <a:extLst>
              <a:ext uri="{FF2B5EF4-FFF2-40B4-BE49-F238E27FC236}">
                <a16:creationId xmlns:a16="http://schemas.microsoft.com/office/drawing/2014/main" id="{05951AB2-D568-4A7E-9408-FADC8BED4119}"/>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4" name="Picture 13">
            <a:extLst>
              <a:ext uri="{FF2B5EF4-FFF2-40B4-BE49-F238E27FC236}">
                <a16:creationId xmlns:a16="http://schemas.microsoft.com/office/drawing/2014/main" id="{2087A7A0-38B1-4663-9678-2D53D7F955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0" name="Text Placeholder 3">
            <a:extLst>
              <a:ext uri="{FF2B5EF4-FFF2-40B4-BE49-F238E27FC236}">
                <a16:creationId xmlns:a16="http://schemas.microsoft.com/office/drawing/2014/main" id="{DD011EFA-0164-4A1F-9E12-4E60D14506A0}"/>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1424147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 Three Section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 name="Picture Placeholder 4">
            <a:extLst>
              <a:ext uri="{FF2B5EF4-FFF2-40B4-BE49-F238E27FC236}">
                <a16:creationId xmlns:a16="http://schemas.microsoft.com/office/drawing/2014/main" id="{92C6531E-FB8E-4000-B873-B745C681E2F5}"/>
              </a:ext>
            </a:extLst>
          </p:cNvPr>
          <p:cNvSpPr>
            <a:spLocks noGrp="1"/>
          </p:cNvSpPr>
          <p:nvPr>
            <p:ph type="pic" sz="quarter" idx="13" hasCustomPrompt="1"/>
          </p:nvPr>
        </p:nvSpPr>
        <p:spPr>
          <a:xfrm>
            <a:off x="0" y="1248876"/>
            <a:ext cx="12192000" cy="2119313"/>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735240" y="3802065"/>
            <a:ext cx="2820761" cy="334508"/>
          </a:xfrm>
        </p:spPr>
        <p:txBody>
          <a:bodyPr>
            <a:noAutofit/>
          </a:bodyPr>
          <a:lstStyle>
            <a:lvl1pPr marL="0" indent="0" algn="ctr">
              <a:buNone/>
              <a:defRPr sz="1600" b="1">
                <a:solidFill>
                  <a:schemeClr val="accent6"/>
                </a:solidFill>
                <a:latin typeface="+mn-lt"/>
              </a:defRPr>
            </a:lvl1pPr>
          </a:lstStyle>
          <a:p>
            <a:pPr lvl="0"/>
            <a:r>
              <a:rPr lang="en-US"/>
              <a:t>Edit Master text styles</a:t>
            </a:r>
          </a:p>
        </p:txBody>
      </p:sp>
      <p:sp>
        <p:nvSpPr>
          <p:cNvPr id="10" name="Text Placeholder 8">
            <a:extLst>
              <a:ext uri="{FF2B5EF4-FFF2-40B4-BE49-F238E27FC236}">
                <a16:creationId xmlns:a16="http://schemas.microsoft.com/office/drawing/2014/main" id="{3F93C618-7612-42AB-B890-45E85BD492F4}"/>
              </a:ext>
            </a:extLst>
          </p:cNvPr>
          <p:cNvSpPr>
            <a:spLocks noGrp="1"/>
          </p:cNvSpPr>
          <p:nvPr>
            <p:ph type="body" sz="quarter" idx="15"/>
          </p:nvPr>
        </p:nvSpPr>
        <p:spPr>
          <a:xfrm>
            <a:off x="4623026" y="3802065"/>
            <a:ext cx="2820761" cy="334508"/>
          </a:xfrm>
        </p:spPr>
        <p:txBody>
          <a:bodyPr>
            <a:noAutofit/>
          </a:bodyPr>
          <a:lstStyle>
            <a:lvl1pPr marL="0" indent="0" algn="ctr">
              <a:buNone/>
              <a:defRPr sz="1600" b="1">
                <a:solidFill>
                  <a:schemeClr val="accent3"/>
                </a:solidFill>
                <a:latin typeface="+mn-lt"/>
              </a:defRPr>
            </a:lvl1pPr>
          </a:lstStyle>
          <a:p>
            <a:pPr lvl="0"/>
            <a:r>
              <a:rPr lang="en-US"/>
              <a:t>Edit Master text styles</a:t>
            </a:r>
          </a:p>
        </p:txBody>
      </p:sp>
      <p:sp>
        <p:nvSpPr>
          <p:cNvPr id="11" name="Text Placeholder 8">
            <a:extLst>
              <a:ext uri="{FF2B5EF4-FFF2-40B4-BE49-F238E27FC236}">
                <a16:creationId xmlns:a16="http://schemas.microsoft.com/office/drawing/2014/main" id="{08664829-F6FB-4E31-BF5C-C895ADF2BA7F}"/>
              </a:ext>
            </a:extLst>
          </p:cNvPr>
          <p:cNvSpPr>
            <a:spLocks noGrp="1"/>
          </p:cNvSpPr>
          <p:nvPr>
            <p:ph type="body" sz="quarter" idx="16"/>
          </p:nvPr>
        </p:nvSpPr>
        <p:spPr>
          <a:xfrm>
            <a:off x="8635999" y="3802065"/>
            <a:ext cx="2820761" cy="334508"/>
          </a:xfrm>
        </p:spPr>
        <p:txBody>
          <a:bodyPr>
            <a:noAutofit/>
          </a:bodyPr>
          <a:lstStyle>
            <a:lvl1pPr marL="0" indent="0" algn="ctr">
              <a:buNone/>
              <a:defRPr sz="1600" b="1">
                <a:solidFill>
                  <a:schemeClr val="accent5">
                    <a:lumMod val="75000"/>
                  </a:schemeClr>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735240"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13" name="Text Placeholder 8">
            <a:extLst>
              <a:ext uri="{FF2B5EF4-FFF2-40B4-BE49-F238E27FC236}">
                <a16:creationId xmlns:a16="http://schemas.microsoft.com/office/drawing/2014/main" id="{464BC696-49A6-4328-BB42-5566BAC00F80}"/>
              </a:ext>
            </a:extLst>
          </p:cNvPr>
          <p:cNvSpPr>
            <a:spLocks noGrp="1"/>
          </p:cNvSpPr>
          <p:nvPr>
            <p:ph type="body" sz="quarter" idx="18"/>
          </p:nvPr>
        </p:nvSpPr>
        <p:spPr>
          <a:xfrm>
            <a:off x="4623026"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14" name="Text Placeholder 8">
            <a:extLst>
              <a:ext uri="{FF2B5EF4-FFF2-40B4-BE49-F238E27FC236}">
                <a16:creationId xmlns:a16="http://schemas.microsoft.com/office/drawing/2014/main" id="{7E9E558E-F7EF-4347-AD3C-FDB2A9BCF618}"/>
              </a:ext>
            </a:extLst>
          </p:cNvPr>
          <p:cNvSpPr>
            <a:spLocks noGrp="1"/>
          </p:cNvSpPr>
          <p:nvPr>
            <p:ph type="body" sz="quarter" idx="19"/>
          </p:nvPr>
        </p:nvSpPr>
        <p:spPr>
          <a:xfrm>
            <a:off x="8635999"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3" name="Title 2">
            <a:extLst>
              <a:ext uri="{FF2B5EF4-FFF2-40B4-BE49-F238E27FC236}">
                <a16:creationId xmlns:a16="http://schemas.microsoft.com/office/drawing/2014/main" id="{B9AD2AC4-32E8-BC46-848C-BEA37118CB63}"/>
              </a:ext>
            </a:extLst>
          </p:cNvPr>
          <p:cNvSpPr>
            <a:spLocks noGrp="1"/>
          </p:cNvSpPr>
          <p:nvPr>
            <p:ph type="title"/>
          </p:nvPr>
        </p:nvSpPr>
        <p:spPr/>
        <p:txBody>
          <a:bodyPr/>
          <a:lstStyle/>
          <a:p>
            <a:r>
              <a:rPr lang="en-US"/>
              <a:t>Click to edit Master title style</a:t>
            </a:r>
          </a:p>
        </p:txBody>
      </p:sp>
      <p:pic>
        <p:nvPicPr>
          <p:cNvPr id="19" name="Picture 18">
            <a:extLst>
              <a:ext uri="{FF2B5EF4-FFF2-40B4-BE49-F238E27FC236}">
                <a16:creationId xmlns:a16="http://schemas.microsoft.com/office/drawing/2014/main" id="{31C4B7CC-6249-41CD-8E4C-AF354118418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5" name="Text Placeholder 3">
            <a:extLst>
              <a:ext uri="{FF2B5EF4-FFF2-40B4-BE49-F238E27FC236}">
                <a16:creationId xmlns:a16="http://schemas.microsoft.com/office/drawing/2014/main" id="{FD03AF12-1335-4D5B-B8C0-FDB18AD87429}"/>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554481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alf Page Photo + Text">
    <p:spTree>
      <p:nvGrpSpPr>
        <p:cNvPr id="1" name=""/>
        <p:cNvGrpSpPr/>
        <p:nvPr/>
      </p:nvGrpSpPr>
      <p:grpSpPr>
        <a:xfrm>
          <a:off x="0" y="0"/>
          <a:ext cx="0" cy="0"/>
          <a:chOff x="0" y="0"/>
          <a:chExt cx="0" cy="0"/>
        </a:xfrm>
      </p:grpSpPr>
      <p:sp>
        <p:nvSpPr>
          <p:cNvPr id="11" name="Picture Placeholder 4">
            <a:extLst>
              <a:ext uri="{FF2B5EF4-FFF2-40B4-BE49-F238E27FC236}">
                <a16:creationId xmlns:a16="http://schemas.microsoft.com/office/drawing/2014/main" id="{679784BB-7CDD-484B-8F47-9CF1D79993F5}"/>
              </a:ext>
            </a:extLst>
          </p:cNvPr>
          <p:cNvSpPr>
            <a:spLocks noGrp="1"/>
          </p:cNvSpPr>
          <p:nvPr>
            <p:ph type="pic" sz="quarter" idx="13" hasCustomPrompt="1"/>
          </p:nvPr>
        </p:nvSpPr>
        <p:spPr>
          <a:xfrm>
            <a:off x="6299200" y="0"/>
            <a:ext cx="5892800"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493776"/>
            <a:ext cx="5170715" cy="1089529"/>
          </a:xfrm>
        </p:spPr>
        <p:txBody>
          <a:bodyPr vert="horz" wrap="square" lIns="91440" tIns="45720" rIns="91440" bIns="45720" rtlCol="0" anchor="ctr">
            <a:spAutoFit/>
          </a:bodyPr>
          <a:lstStyle>
            <a:lvl1pPr>
              <a:defRPr lang="en-GB" sz="3600" spc="-60" dirty="0"/>
            </a:lvl1pPr>
          </a:lstStyle>
          <a:p>
            <a:pPr lvl="0"/>
            <a:r>
              <a:rPr lang="en-US"/>
              <a:t>Click to edit Master title style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571499" y="2061165"/>
            <a:ext cx="5045529"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571499" y="2708227"/>
            <a:ext cx="5045529"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6" name="Picture 15">
            <a:extLst>
              <a:ext uri="{FF2B5EF4-FFF2-40B4-BE49-F238E27FC236}">
                <a16:creationId xmlns:a16="http://schemas.microsoft.com/office/drawing/2014/main" id="{AEC0B9D2-B814-442D-8DE0-4E88313D1DC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0" name="Text Placeholder 3">
            <a:extLst>
              <a:ext uri="{FF2B5EF4-FFF2-40B4-BE49-F238E27FC236}">
                <a16:creationId xmlns:a16="http://schemas.microsoft.com/office/drawing/2014/main" id="{7488839A-F86E-471C-8C39-6DC6714EBEA5}"/>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043872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Flowchart: Document 3">
            <a:extLst>
              <a:ext uri="{FF2B5EF4-FFF2-40B4-BE49-F238E27FC236}">
                <a16:creationId xmlns:a16="http://schemas.microsoft.com/office/drawing/2014/main" id="{D5C833BC-89A8-4D28-9D63-F45F14D694BF}"/>
              </a:ext>
            </a:extLst>
          </p:cNvPr>
          <p:cNvSpPr/>
          <p:nvPr userDrawn="1"/>
        </p:nvSpPr>
        <p:spPr>
          <a:xfrm flipH="1">
            <a:off x="123987" y="124955"/>
            <a:ext cx="11953415" cy="4408002"/>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17 w 21617"/>
              <a:gd name="connsiteY0" fmla="*/ 0 h 23765"/>
              <a:gd name="connsiteX1" fmla="*/ 21617 w 21617"/>
              <a:gd name="connsiteY1" fmla="*/ 0 h 23765"/>
              <a:gd name="connsiteX2" fmla="*/ 21617 w 21617"/>
              <a:gd name="connsiteY2" fmla="*/ 17322 h 23765"/>
              <a:gd name="connsiteX3" fmla="*/ 0 w 21617"/>
              <a:gd name="connsiteY3" fmla="*/ 22875 h 23765"/>
              <a:gd name="connsiteX4" fmla="*/ 17 w 21617"/>
              <a:gd name="connsiteY4" fmla="*/ 0 h 23765"/>
              <a:gd name="connsiteX0" fmla="*/ 17 w 21617"/>
              <a:gd name="connsiteY0" fmla="*/ 0 h 24368"/>
              <a:gd name="connsiteX1" fmla="*/ 21617 w 21617"/>
              <a:gd name="connsiteY1" fmla="*/ 0 h 24368"/>
              <a:gd name="connsiteX2" fmla="*/ 21617 w 21617"/>
              <a:gd name="connsiteY2" fmla="*/ 17322 h 24368"/>
              <a:gd name="connsiteX3" fmla="*/ 0 w 21617"/>
              <a:gd name="connsiteY3" fmla="*/ 22875 h 24368"/>
              <a:gd name="connsiteX4" fmla="*/ 17 w 21617"/>
              <a:gd name="connsiteY4" fmla="*/ 0 h 24368"/>
              <a:gd name="connsiteX0" fmla="*/ 17 w 21617"/>
              <a:gd name="connsiteY0" fmla="*/ 0 h 24514"/>
              <a:gd name="connsiteX1" fmla="*/ 21617 w 21617"/>
              <a:gd name="connsiteY1" fmla="*/ 0 h 24514"/>
              <a:gd name="connsiteX2" fmla="*/ 21617 w 21617"/>
              <a:gd name="connsiteY2" fmla="*/ 17322 h 24514"/>
              <a:gd name="connsiteX3" fmla="*/ 0 w 21617"/>
              <a:gd name="connsiteY3" fmla="*/ 22875 h 24514"/>
              <a:gd name="connsiteX4" fmla="*/ 17 w 21617"/>
              <a:gd name="connsiteY4" fmla="*/ 0 h 24514"/>
              <a:gd name="connsiteX0" fmla="*/ 17 w 21617"/>
              <a:gd name="connsiteY0" fmla="*/ 0 h 24569"/>
              <a:gd name="connsiteX1" fmla="*/ 21617 w 21617"/>
              <a:gd name="connsiteY1" fmla="*/ 0 h 24569"/>
              <a:gd name="connsiteX2" fmla="*/ 21617 w 21617"/>
              <a:gd name="connsiteY2" fmla="*/ 17322 h 24569"/>
              <a:gd name="connsiteX3" fmla="*/ 0 w 21617"/>
              <a:gd name="connsiteY3" fmla="*/ 22875 h 24569"/>
              <a:gd name="connsiteX4" fmla="*/ 17 w 21617"/>
              <a:gd name="connsiteY4" fmla="*/ 0 h 24569"/>
              <a:gd name="connsiteX0" fmla="*/ 17 w 21617"/>
              <a:gd name="connsiteY0" fmla="*/ 0 h 24698"/>
              <a:gd name="connsiteX1" fmla="*/ 21617 w 21617"/>
              <a:gd name="connsiteY1" fmla="*/ 0 h 24698"/>
              <a:gd name="connsiteX2" fmla="*/ 21617 w 21617"/>
              <a:gd name="connsiteY2" fmla="*/ 17322 h 24698"/>
              <a:gd name="connsiteX3" fmla="*/ 0 w 21617"/>
              <a:gd name="connsiteY3" fmla="*/ 22875 h 24698"/>
              <a:gd name="connsiteX4" fmla="*/ 17 w 21617"/>
              <a:gd name="connsiteY4" fmla="*/ 0 h 24698"/>
              <a:gd name="connsiteX0" fmla="*/ 17 w 21617"/>
              <a:gd name="connsiteY0" fmla="*/ 0 h 24785"/>
              <a:gd name="connsiteX1" fmla="*/ 21617 w 21617"/>
              <a:gd name="connsiteY1" fmla="*/ 0 h 24785"/>
              <a:gd name="connsiteX2" fmla="*/ 21617 w 21617"/>
              <a:gd name="connsiteY2" fmla="*/ 17322 h 24785"/>
              <a:gd name="connsiteX3" fmla="*/ 0 w 21617"/>
              <a:gd name="connsiteY3" fmla="*/ 22875 h 24785"/>
              <a:gd name="connsiteX4" fmla="*/ 17 w 21617"/>
              <a:gd name="connsiteY4" fmla="*/ 0 h 24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17" h="24785">
                <a:moveTo>
                  <a:pt x="17" y="0"/>
                </a:moveTo>
                <a:lnTo>
                  <a:pt x="21617" y="0"/>
                </a:lnTo>
                <a:lnTo>
                  <a:pt x="21617" y="17322"/>
                </a:lnTo>
                <a:cubicBezTo>
                  <a:pt x="10919" y="19230"/>
                  <a:pt x="10221" y="28798"/>
                  <a:pt x="0" y="22875"/>
                </a:cubicBezTo>
                <a:cubicBezTo>
                  <a:pt x="6" y="15250"/>
                  <a:pt x="11" y="7625"/>
                  <a:pt x="17" y="0"/>
                </a:cubicBezTo>
                <a:close/>
              </a:path>
            </a:pathLst>
          </a:cu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2">
                    <a:lumMod val="50000"/>
                  </a:schemeClr>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82240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Flowchart: Document 3">
            <a:extLst>
              <a:ext uri="{FF2B5EF4-FFF2-40B4-BE49-F238E27FC236}">
                <a16:creationId xmlns:a16="http://schemas.microsoft.com/office/drawing/2014/main" id="{7F75D8AF-79DE-4E2B-A15F-8EC66948BC31}"/>
              </a:ext>
            </a:extLst>
          </p:cNvPr>
          <p:cNvSpPr/>
          <p:nvPr userDrawn="1"/>
        </p:nvSpPr>
        <p:spPr>
          <a:xfrm flipH="1" flipV="1">
            <a:off x="114590" y="4581492"/>
            <a:ext cx="11962815" cy="2152681"/>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17 w 21617"/>
              <a:gd name="connsiteY0" fmla="*/ 0 h 23765"/>
              <a:gd name="connsiteX1" fmla="*/ 21617 w 21617"/>
              <a:gd name="connsiteY1" fmla="*/ 0 h 23765"/>
              <a:gd name="connsiteX2" fmla="*/ 21617 w 21617"/>
              <a:gd name="connsiteY2" fmla="*/ 17322 h 23765"/>
              <a:gd name="connsiteX3" fmla="*/ 0 w 21617"/>
              <a:gd name="connsiteY3" fmla="*/ 22875 h 23765"/>
              <a:gd name="connsiteX4" fmla="*/ 17 w 21617"/>
              <a:gd name="connsiteY4" fmla="*/ 0 h 23765"/>
              <a:gd name="connsiteX0" fmla="*/ 17 w 21617"/>
              <a:gd name="connsiteY0" fmla="*/ 0 h 24368"/>
              <a:gd name="connsiteX1" fmla="*/ 21617 w 21617"/>
              <a:gd name="connsiteY1" fmla="*/ 0 h 24368"/>
              <a:gd name="connsiteX2" fmla="*/ 21617 w 21617"/>
              <a:gd name="connsiteY2" fmla="*/ 17322 h 24368"/>
              <a:gd name="connsiteX3" fmla="*/ 0 w 21617"/>
              <a:gd name="connsiteY3" fmla="*/ 22875 h 24368"/>
              <a:gd name="connsiteX4" fmla="*/ 17 w 21617"/>
              <a:gd name="connsiteY4" fmla="*/ 0 h 24368"/>
              <a:gd name="connsiteX0" fmla="*/ 17 w 21617"/>
              <a:gd name="connsiteY0" fmla="*/ 0 h 24514"/>
              <a:gd name="connsiteX1" fmla="*/ 21617 w 21617"/>
              <a:gd name="connsiteY1" fmla="*/ 0 h 24514"/>
              <a:gd name="connsiteX2" fmla="*/ 21617 w 21617"/>
              <a:gd name="connsiteY2" fmla="*/ 17322 h 24514"/>
              <a:gd name="connsiteX3" fmla="*/ 0 w 21617"/>
              <a:gd name="connsiteY3" fmla="*/ 22875 h 24514"/>
              <a:gd name="connsiteX4" fmla="*/ 17 w 21617"/>
              <a:gd name="connsiteY4" fmla="*/ 0 h 24514"/>
              <a:gd name="connsiteX0" fmla="*/ 17 w 21617"/>
              <a:gd name="connsiteY0" fmla="*/ 0 h 24569"/>
              <a:gd name="connsiteX1" fmla="*/ 21617 w 21617"/>
              <a:gd name="connsiteY1" fmla="*/ 0 h 24569"/>
              <a:gd name="connsiteX2" fmla="*/ 21617 w 21617"/>
              <a:gd name="connsiteY2" fmla="*/ 17322 h 24569"/>
              <a:gd name="connsiteX3" fmla="*/ 0 w 21617"/>
              <a:gd name="connsiteY3" fmla="*/ 22875 h 24569"/>
              <a:gd name="connsiteX4" fmla="*/ 17 w 21617"/>
              <a:gd name="connsiteY4" fmla="*/ 0 h 24569"/>
              <a:gd name="connsiteX0" fmla="*/ 17 w 21617"/>
              <a:gd name="connsiteY0" fmla="*/ 0 h 24698"/>
              <a:gd name="connsiteX1" fmla="*/ 21617 w 21617"/>
              <a:gd name="connsiteY1" fmla="*/ 0 h 24698"/>
              <a:gd name="connsiteX2" fmla="*/ 21617 w 21617"/>
              <a:gd name="connsiteY2" fmla="*/ 17322 h 24698"/>
              <a:gd name="connsiteX3" fmla="*/ 0 w 21617"/>
              <a:gd name="connsiteY3" fmla="*/ 22875 h 24698"/>
              <a:gd name="connsiteX4" fmla="*/ 17 w 21617"/>
              <a:gd name="connsiteY4" fmla="*/ 0 h 24698"/>
              <a:gd name="connsiteX0" fmla="*/ 17 w 21617"/>
              <a:gd name="connsiteY0" fmla="*/ 0 h 24785"/>
              <a:gd name="connsiteX1" fmla="*/ 21617 w 21617"/>
              <a:gd name="connsiteY1" fmla="*/ 0 h 24785"/>
              <a:gd name="connsiteX2" fmla="*/ 21617 w 21617"/>
              <a:gd name="connsiteY2" fmla="*/ 17322 h 24785"/>
              <a:gd name="connsiteX3" fmla="*/ 0 w 21617"/>
              <a:gd name="connsiteY3" fmla="*/ 22875 h 24785"/>
              <a:gd name="connsiteX4" fmla="*/ 17 w 21617"/>
              <a:gd name="connsiteY4" fmla="*/ 0 h 24785"/>
              <a:gd name="connsiteX0" fmla="*/ 34 w 21634"/>
              <a:gd name="connsiteY0" fmla="*/ 0 h 36778"/>
              <a:gd name="connsiteX1" fmla="*/ 21634 w 21634"/>
              <a:gd name="connsiteY1" fmla="*/ 0 h 36778"/>
              <a:gd name="connsiteX2" fmla="*/ 21634 w 21634"/>
              <a:gd name="connsiteY2" fmla="*/ 17322 h 36778"/>
              <a:gd name="connsiteX3" fmla="*/ 0 w 21634"/>
              <a:gd name="connsiteY3" fmla="*/ 35787 h 36778"/>
              <a:gd name="connsiteX4" fmla="*/ 34 w 21634"/>
              <a:gd name="connsiteY4" fmla="*/ 0 h 36778"/>
              <a:gd name="connsiteX0" fmla="*/ 34 w 21634"/>
              <a:gd name="connsiteY0" fmla="*/ 0 h 41874"/>
              <a:gd name="connsiteX1" fmla="*/ 21634 w 21634"/>
              <a:gd name="connsiteY1" fmla="*/ 0 h 41874"/>
              <a:gd name="connsiteX2" fmla="*/ 21634 w 21634"/>
              <a:gd name="connsiteY2" fmla="*/ 17322 h 41874"/>
              <a:gd name="connsiteX3" fmla="*/ 0 w 21634"/>
              <a:gd name="connsiteY3" fmla="*/ 35787 h 41874"/>
              <a:gd name="connsiteX4" fmla="*/ 34 w 21634"/>
              <a:gd name="connsiteY4" fmla="*/ 0 h 41874"/>
              <a:gd name="connsiteX0" fmla="*/ 34 w 21634"/>
              <a:gd name="connsiteY0" fmla="*/ 0 h 42123"/>
              <a:gd name="connsiteX1" fmla="*/ 21634 w 21634"/>
              <a:gd name="connsiteY1" fmla="*/ 0 h 42123"/>
              <a:gd name="connsiteX2" fmla="*/ 21634 w 21634"/>
              <a:gd name="connsiteY2" fmla="*/ 17322 h 42123"/>
              <a:gd name="connsiteX3" fmla="*/ 0 w 21634"/>
              <a:gd name="connsiteY3" fmla="*/ 35787 h 42123"/>
              <a:gd name="connsiteX4" fmla="*/ 34 w 21634"/>
              <a:gd name="connsiteY4" fmla="*/ 0 h 42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34" h="42123">
                <a:moveTo>
                  <a:pt x="34" y="0"/>
                </a:moveTo>
                <a:lnTo>
                  <a:pt x="21634" y="0"/>
                </a:lnTo>
                <a:lnTo>
                  <a:pt x="21634" y="17322"/>
                </a:lnTo>
                <a:cubicBezTo>
                  <a:pt x="10970" y="21444"/>
                  <a:pt x="9198" y="56098"/>
                  <a:pt x="0" y="35787"/>
                </a:cubicBezTo>
                <a:cubicBezTo>
                  <a:pt x="6" y="28162"/>
                  <a:pt x="28" y="7625"/>
                  <a:pt x="34" y="0"/>
                </a:cubicBezTo>
                <a:close/>
              </a:path>
            </a:pathLst>
          </a:cu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1611383"/>
            <a:ext cx="9666514" cy="746846"/>
          </a:xfrm>
        </p:spPr>
        <p:txBody>
          <a:bodyPr anchor="t">
            <a:noAutofit/>
          </a:bodyPr>
          <a:lstStyle>
            <a:lvl1pPr>
              <a:defRPr sz="4800" spc="-150">
                <a:solidFill>
                  <a:schemeClr val="tx1">
                    <a:lumMod val="75000"/>
                    <a:lumOff val="25000"/>
                  </a:schemeClr>
                </a:solidFill>
              </a:defRPr>
            </a:lvl1pPr>
          </a:lstStyle>
          <a:p>
            <a:r>
              <a:rPr lang="en-US" dirty="0"/>
              <a:t>Section Header 1</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2464424"/>
            <a:ext cx="9666514" cy="221599"/>
          </a:xfrm>
        </p:spPr>
        <p:txBody>
          <a:bodyPr tIns="0" bIns="0">
            <a:spAutoFit/>
          </a:bodyPr>
          <a:lstStyle>
            <a:lvl1pPr marL="0" indent="0">
              <a:buNone/>
              <a:defRPr sz="16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
        <p:nvSpPr>
          <p:cNvPr id="13" name="Rectangle 12">
            <a:extLst>
              <a:ext uri="{FF2B5EF4-FFF2-40B4-BE49-F238E27FC236}">
                <a16:creationId xmlns:a16="http://schemas.microsoft.com/office/drawing/2014/main" id="{560C8850-C2CD-4E0B-AA6F-6B884EB94B4B}"/>
              </a:ext>
            </a:extLst>
          </p:cNvPr>
          <p:cNvSpPr/>
          <p:nvPr userDrawn="1"/>
        </p:nvSpPr>
        <p:spPr>
          <a:xfrm>
            <a:off x="435429" y="1532049"/>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367219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1" name="Content Placeholder 2">
            <a:extLst>
              <a:ext uri="{FF2B5EF4-FFF2-40B4-BE49-F238E27FC236}">
                <a16:creationId xmlns:a16="http://schemas.microsoft.com/office/drawing/2014/main" id="{758E3AAF-44AA-41E0-AE18-8B461598AD07}"/>
              </a:ext>
            </a:extLst>
          </p:cNvPr>
          <p:cNvSpPr>
            <a:spLocks noGrp="1"/>
          </p:cNvSpPr>
          <p:nvPr>
            <p:ph sz="half" idx="1"/>
          </p:nvPr>
        </p:nvSpPr>
        <p:spPr>
          <a:xfrm>
            <a:off x="446314" y="1825625"/>
            <a:ext cx="5306787" cy="4351338"/>
          </a:xfrm>
        </p:spPr>
        <p:txBody>
          <a:bodyPr>
            <a:normAutofit/>
          </a:bodyPr>
          <a:lstStyle>
            <a:lvl1pPr>
              <a:defRPr sz="2000"/>
            </a:lvl1pPr>
            <a:lvl2pPr>
              <a:defRPr sz="1800"/>
            </a:lvl2pPr>
            <a:lvl3pPr>
              <a:defRPr sz="16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a:extLst>
              <a:ext uri="{FF2B5EF4-FFF2-40B4-BE49-F238E27FC236}">
                <a16:creationId xmlns:a16="http://schemas.microsoft.com/office/drawing/2014/main" id="{FC1B8B60-5429-4EF9-93D0-2CCCF562B916}"/>
              </a:ext>
            </a:extLst>
          </p:cNvPr>
          <p:cNvSpPr>
            <a:spLocks noGrp="1"/>
          </p:cNvSpPr>
          <p:nvPr>
            <p:ph sz="half" idx="2"/>
          </p:nvPr>
        </p:nvSpPr>
        <p:spPr>
          <a:xfrm>
            <a:off x="6438900" y="1825625"/>
            <a:ext cx="5181600" cy="4351338"/>
          </a:xfrm>
        </p:spPr>
        <p:txBody>
          <a:bodyPr>
            <a:normAutofit/>
          </a:bodyPr>
          <a:lstStyle>
            <a:lvl1pPr>
              <a:defRPr sz="2000"/>
            </a:lvl1pPr>
            <a:lvl2pPr>
              <a:defRPr sz="1800"/>
            </a:lvl2pPr>
            <a:lvl3pPr>
              <a:defRPr sz="16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94700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a:xfrm>
            <a:off x="839788" y="500215"/>
            <a:ext cx="3932237" cy="1557185"/>
          </a:xfrm>
        </p:spPr>
        <p:txBody>
          <a:bodyPr/>
          <a:lstStyle/>
          <a:p>
            <a:r>
              <a:rPr lang="en-US"/>
              <a:t>Click to edit Master title style</a:t>
            </a:r>
          </a:p>
        </p:txBody>
      </p:sp>
      <p:sp>
        <p:nvSpPr>
          <p:cNvPr id="15" name="Text Placeholder 3">
            <a:extLst>
              <a:ext uri="{FF2B5EF4-FFF2-40B4-BE49-F238E27FC236}">
                <a16:creationId xmlns:a16="http://schemas.microsoft.com/office/drawing/2014/main" id="{9B6692B7-0F8A-4381-96B4-5F358BFD1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6" name="Content Placeholder 2">
            <a:extLst>
              <a:ext uri="{FF2B5EF4-FFF2-40B4-BE49-F238E27FC236}">
                <a16:creationId xmlns:a16="http://schemas.microsoft.com/office/drawing/2014/main" id="{B43535EE-90E2-422C-B7AC-4D346E8D6E04}"/>
              </a:ext>
            </a:extLst>
          </p:cNvPr>
          <p:cNvSpPr>
            <a:spLocks noGrp="1"/>
          </p:cNvSpPr>
          <p:nvPr>
            <p:ph idx="1"/>
          </p:nvPr>
        </p:nvSpPr>
        <p:spPr>
          <a:xfrm>
            <a:off x="5183188" y="500215"/>
            <a:ext cx="6172200" cy="536877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764241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a:xfrm>
            <a:off x="839788" y="500215"/>
            <a:ext cx="3932237" cy="1557185"/>
          </a:xfrm>
        </p:spPr>
        <p:txBody>
          <a:bodyPr/>
          <a:lstStyle/>
          <a:p>
            <a:r>
              <a:rPr lang="en-US"/>
              <a:t>Click to edit Master title style</a:t>
            </a:r>
          </a:p>
        </p:txBody>
      </p:sp>
      <p:sp>
        <p:nvSpPr>
          <p:cNvPr id="15" name="Text Placeholder 3">
            <a:extLst>
              <a:ext uri="{FF2B5EF4-FFF2-40B4-BE49-F238E27FC236}">
                <a16:creationId xmlns:a16="http://schemas.microsoft.com/office/drawing/2014/main" id="{9B6692B7-0F8A-4381-96B4-5F358BFD1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1" name="Picture Placeholder 2">
            <a:extLst>
              <a:ext uri="{FF2B5EF4-FFF2-40B4-BE49-F238E27FC236}">
                <a16:creationId xmlns:a16="http://schemas.microsoft.com/office/drawing/2014/main" id="{131CB29F-0BE0-476F-B57A-7638E9BFAE76}"/>
              </a:ext>
            </a:extLst>
          </p:cNvPr>
          <p:cNvSpPr>
            <a:spLocks noGrp="1"/>
          </p:cNvSpPr>
          <p:nvPr>
            <p:ph type="pic" idx="1"/>
          </p:nvPr>
        </p:nvSpPr>
        <p:spPr>
          <a:xfrm>
            <a:off x="5183188" y="500215"/>
            <a:ext cx="6172200" cy="536877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16409964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767DC2A-CB3D-4FC9-8B3F-E5E573CAF7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7" name="Text Placeholder 3">
            <a:extLst>
              <a:ext uri="{FF2B5EF4-FFF2-40B4-BE49-F238E27FC236}">
                <a16:creationId xmlns:a16="http://schemas.microsoft.com/office/drawing/2014/main" id="{6F449F3D-3704-4755-ACF6-EA5D84EA30BC}"/>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Second Meeting of the Signatories to the Bukhara Deer MOU (MOS2)</a:t>
            </a:r>
          </a:p>
          <a:p>
            <a:pPr>
              <a:spcBef>
                <a:spcPts val="0"/>
              </a:spcBef>
            </a:pPr>
            <a:r>
              <a:rPr lang="en-US" sz="2000" b="0" dirty="0">
                <a:solidFill>
                  <a:srgbClr val="0D5601"/>
                </a:solidFill>
              </a:rPr>
              <a:t>19-22 October 2020 </a:t>
            </a:r>
          </a:p>
        </p:txBody>
      </p:sp>
    </p:spTree>
    <p:extLst>
      <p:ext uri="{BB962C8B-B14F-4D97-AF65-F5344CB8AC3E}">
        <p14:creationId xmlns:p14="http://schemas.microsoft.com/office/powerpoint/2010/main" val="2133432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E46C0F6-F728-4FF0-A7F3-F6AECCD35B33}"/>
              </a:ext>
            </a:extLst>
          </p:cNvPr>
          <p:cNvSpPr>
            <a:spLocks noGrp="1"/>
          </p:cNvSpPr>
          <p:nvPr>
            <p:ph type="pic" sz="quarter" idx="13" hasCustomPrompt="1"/>
          </p:nvPr>
        </p:nvSpPr>
        <p:spPr>
          <a:xfrm>
            <a:off x="120650" y="136525"/>
            <a:ext cx="11950700" cy="6584951"/>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7" name="Text Placeholder 6">
            <a:extLst>
              <a:ext uri="{FF2B5EF4-FFF2-40B4-BE49-F238E27FC236}">
                <a16:creationId xmlns:a16="http://schemas.microsoft.com/office/drawing/2014/main" id="{E4DAD220-8CE3-4FF4-957A-1E24442C6565}"/>
              </a:ext>
            </a:extLst>
          </p:cNvPr>
          <p:cNvSpPr>
            <a:spLocks noGrp="1"/>
          </p:cNvSpPr>
          <p:nvPr>
            <p:ph type="body" sz="quarter" idx="14"/>
          </p:nvPr>
        </p:nvSpPr>
        <p:spPr>
          <a:xfrm>
            <a:off x="1587500" y="4022725"/>
            <a:ext cx="10033000" cy="1236236"/>
          </a:xfrm>
          <a:solidFill>
            <a:schemeClr val="tx1">
              <a:alpha val="68000"/>
            </a:schemeClr>
          </a:solidFill>
        </p:spPr>
        <p:txBody>
          <a:bodyPr lIns="274320" tIns="274320" rIns="274320" bIns="274320" anchor="ctr">
            <a:spAutoFit/>
          </a:bodyPr>
          <a:lstStyle>
            <a:lvl1pPr marL="0" indent="0">
              <a:lnSpc>
                <a:spcPct val="100000"/>
              </a:lnSpc>
              <a:buNone/>
              <a:defRPr sz="1800" b="0">
                <a:solidFill>
                  <a:schemeClr val="bg1"/>
                </a:solidFill>
              </a:defRPr>
            </a:lvl1pPr>
          </a:lstStyle>
          <a:p>
            <a:pPr lvl="0"/>
            <a:r>
              <a:rPr lang="en-US"/>
              <a:t>Edit Master text styles</a:t>
            </a:r>
          </a:p>
          <a:p>
            <a:pPr lvl="1"/>
            <a:r>
              <a:rPr lang="en-US"/>
              <a:t>Second level</a:t>
            </a:r>
          </a:p>
        </p:txBody>
      </p:sp>
      <p:sp>
        <p:nvSpPr>
          <p:cNvPr id="8" name="Text Placeholder 6">
            <a:extLst>
              <a:ext uri="{FF2B5EF4-FFF2-40B4-BE49-F238E27FC236}">
                <a16:creationId xmlns:a16="http://schemas.microsoft.com/office/drawing/2014/main" id="{58FDDD78-44AA-4B92-90B8-DFC56D688C50}"/>
              </a:ext>
            </a:extLst>
          </p:cNvPr>
          <p:cNvSpPr>
            <a:spLocks noGrp="1"/>
          </p:cNvSpPr>
          <p:nvPr>
            <p:ph type="body" sz="quarter" idx="15" hasCustomPrompt="1"/>
          </p:nvPr>
        </p:nvSpPr>
        <p:spPr>
          <a:xfrm>
            <a:off x="336550" y="3269342"/>
            <a:ext cx="1155366" cy="2576090"/>
          </a:xfrm>
          <a:noFill/>
        </p:spPr>
        <p:txBody>
          <a:bodyPr wrap="square" lIns="182880" tIns="182880" rIns="182880" bIns="91440">
            <a:spAutoFit/>
          </a:bodyPr>
          <a:lstStyle>
            <a:lvl1pPr marL="0" indent="0">
              <a:buNone/>
              <a:defRPr sz="16600" b="1">
                <a:solidFill>
                  <a:schemeClr val="bg1"/>
                </a:solidFill>
                <a:latin typeface="Arial" panose="020B0604020202020204" pitchFamily="34" charset="0"/>
                <a:cs typeface="Arial" panose="020B0604020202020204" pitchFamily="34" charset="0"/>
              </a:defRPr>
            </a:lvl1pPr>
          </a:lstStyle>
          <a:p>
            <a:pPr lvl="0"/>
            <a:r>
              <a:rPr lang="en-US" dirty="0"/>
              <a:t>“</a:t>
            </a:r>
          </a:p>
        </p:txBody>
      </p:sp>
      <p:sp>
        <p:nvSpPr>
          <p:cNvPr id="9" name="Frame 8">
            <a:extLst>
              <a:ext uri="{FF2B5EF4-FFF2-40B4-BE49-F238E27FC236}">
                <a16:creationId xmlns:a16="http://schemas.microsoft.com/office/drawing/2014/main" id="{0283712C-6C33-4303-985C-6493AAFAF40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2" name="Title 1">
            <a:extLst>
              <a:ext uri="{FF2B5EF4-FFF2-40B4-BE49-F238E27FC236}">
                <a16:creationId xmlns:a16="http://schemas.microsoft.com/office/drawing/2014/main" id="{50E81040-AE93-4763-96F3-062F0F2D8F1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70143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314F9CD-0693-4A94-A67A-F71413300A64}"/>
              </a:ext>
            </a:extLst>
          </p:cNvPr>
          <p:cNvSpPr>
            <a:spLocks noGrp="1"/>
          </p:cNvSpPr>
          <p:nvPr>
            <p:ph type="pic" sz="quarter" idx="11" hasCustomPrompt="1"/>
          </p:nvPr>
        </p:nvSpPr>
        <p:spPr>
          <a:xfrm>
            <a:off x="0" y="0"/>
            <a:ext cx="12191999" cy="3962400"/>
          </a:xfr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3"/>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397571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9" name="Picture Placeholder 3">
            <a:extLst>
              <a:ext uri="{FF2B5EF4-FFF2-40B4-BE49-F238E27FC236}">
                <a16:creationId xmlns:a16="http://schemas.microsoft.com/office/drawing/2014/main" id="{7C719AD2-39D2-425C-90E5-8FD2D783ADDF}"/>
              </a:ext>
            </a:extLst>
          </p:cNvPr>
          <p:cNvSpPr>
            <a:spLocks noGrp="1"/>
          </p:cNvSpPr>
          <p:nvPr>
            <p:ph type="pic" sz="quarter" idx="13" hasCustomPrompt="1"/>
          </p:nvPr>
        </p:nvSpPr>
        <p:spPr>
          <a:xfrm>
            <a:off x="0" y="0"/>
            <a:ext cx="12192000"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4907643" cy="701731"/>
          </a:xfrm>
        </p:spPr>
        <p:txBody>
          <a:bodyPr vert="horz" wrap="square" lIns="91440" tIns="45720" rIns="91440" bIns="45720" rtlCol="0" anchor="b">
            <a:spAutoFit/>
          </a:bodyPr>
          <a:lstStyle>
            <a:lvl1pPr>
              <a:defRPr lang="en-GB" sz="4400" b="1" spc="-150" dirty="0">
                <a:solidFill>
                  <a:schemeClr val="bg1"/>
                </a:solidFill>
                <a:latin typeface="+mj-lt"/>
              </a:defRPr>
            </a:lvl1pPr>
          </a:lstStyle>
          <a:p>
            <a:pPr marL="0" lvl="0"/>
            <a:r>
              <a:rPr lang="en-US" dirty="0"/>
              <a:t>Thank You</a:t>
            </a:r>
            <a:endParaRPr lang="en-GB" dirty="0"/>
          </a:p>
        </p:txBody>
      </p:sp>
    </p:spTree>
    <p:extLst>
      <p:ext uri="{BB962C8B-B14F-4D97-AF65-F5344CB8AC3E}">
        <p14:creationId xmlns:p14="http://schemas.microsoft.com/office/powerpoint/2010/main" val="7341928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and Content Whit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618346-1C0B-46DB-AAA6-71C865DE85FE}"/>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dirty="0"/>
              <a:t>Edit Master text styles</a:t>
            </a:r>
          </a:p>
          <a:p>
            <a:pPr lvl="1"/>
            <a:r>
              <a:rPr lang="en-US" dirty="0"/>
              <a:t>Second level</a:t>
            </a:r>
          </a:p>
          <a:p>
            <a:pPr lvl="2"/>
            <a:r>
              <a:rPr lang="en-US" dirty="0"/>
              <a:t>Third level</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1" name="Picture 10">
            <a:extLst>
              <a:ext uri="{FF2B5EF4-FFF2-40B4-BE49-F238E27FC236}">
                <a16:creationId xmlns:a16="http://schemas.microsoft.com/office/drawing/2014/main" id="{8771FD7F-33C1-4AD5-9005-F793B3907AD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8" name="Text Placeholder 3">
            <a:extLst>
              <a:ext uri="{FF2B5EF4-FFF2-40B4-BE49-F238E27FC236}">
                <a16:creationId xmlns:a16="http://schemas.microsoft.com/office/drawing/2014/main" id="{3ABCE1A3-DA03-41EA-8D9A-37CC4C2F6CE4}"/>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Fifth Meeting of Signatories of the Saiga MOU</a:t>
            </a:r>
          </a:p>
          <a:p>
            <a:pPr>
              <a:spcBef>
                <a:spcPts val="0"/>
              </a:spcBef>
            </a:pPr>
            <a:r>
              <a:rPr lang="en-US" sz="2000" b="0" dirty="0">
                <a:solidFill>
                  <a:srgbClr val="0D5601"/>
                </a:solidFill>
              </a:rPr>
              <a:t>12-14 March 2025, Astana, Kazakhstan</a:t>
            </a:r>
          </a:p>
        </p:txBody>
      </p:sp>
    </p:spTree>
    <p:extLst>
      <p:ext uri="{BB962C8B-B14F-4D97-AF65-F5344CB8AC3E}">
        <p14:creationId xmlns:p14="http://schemas.microsoft.com/office/powerpoint/2010/main" val="1753937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with Image 1">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6D24BA90-E7BA-471E-AA13-3329EDCD80A2}"/>
              </a:ext>
            </a:extLst>
          </p:cNvPr>
          <p:cNvSpPr/>
          <p:nvPr userDrawn="1"/>
        </p:nvSpPr>
        <p:spPr>
          <a:xfrm flipV="1">
            <a:off x="-1" y="-3"/>
            <a:ext cx="12192001" cy="6858003"/>
          </a:xfrm>
          <a:custGeom>
            <a:avLst/>
            <a:gdLst>
              <a:gd name="connsiteX0" fmla="*/ 9171734 w 12192001"/>
              <a:gd name="connsiteY0" fmla="*/ 2269381 h 6858003"/>
              <a:gd name="connsiteX1" fmla="*/ 4981292 w 12192001"/>
              <a:gd name="connsiteY1" fmla="*/ 1670903 h 6858003"/>
              <a:gd name="connsiteX2" fmla="*/ 634550 w 12192001"/>
              <a:gd name="connsiteY2" fmla="*/ 1013497 h 6858003"/>
              <a:gd name="connsiteX3" fmla="*/ 123993 w 12192001"/>
              <a:gd name="connsiteY3" fmla="*/ 984148 h 6858003"/>
              <a:gd name="connsiteX4" fmla="*/ 123993 w 12192001"/>
              <a:gd name="connsiteY4" fmla="*/ 123993 h 6858003"/>
              <a:gd name="connsiteX5" fmla="*/ 12068007 w 12192001"/>
              <a:gd name="connsiteY5" fmla="*/ 123993 h 6858003"/>
              <a:gd name="connsiteX6" fmla="*/ 12068007 w 12192001"/>
              <a:gd name="connsiteY6" fmla="*/ 1962695 h 6858003"/>
              <a:gd name="connsiteX7" fmla="*/ 11543532 w 12192001"/>
              <a:gd name="connsiteY7" fmla="*/ 2051091 h 6858003"/>
              <a:gd name="connsiteX8" fmla="*/ 9171734 w 12192001"/>
              <a:gd name="connsiteY8" fmla="*/ 2269381 h 6858003"/>
              <a:gd name="connsiteX9" fmla="*/ 1 w 12192001"/>
              <a:gd name="connsiteY9" fmla="*/ 6858003 h 6858003"/>
              <a:gd name="connsiteX10" fmla="*/ 12192001 w 12192001"/>
              <a:gd name="connsiteY10" fmla="*/ 6858003 h 6858003"/>
              <a:gd name="connsiteX11" fmla="*/ 12192001 w 12192001"/>
              <a:gd name="connsiteY11" fmla="*/ 2724879 h 6858003"/>
              <a:gd name="connsiteX12" fmla="*/ 12192001 w 12192001"/>
              <a:gd name="connsiteY12" fmla="*/ 2477360 h 6858003"/>
              <a:gd name="connsiteX13" fmla="*/ 12192001 w 12192001"/>
              <a:gd name="connsiteY13" fmla="*/ 1941781 h 6858003"/>
              <a:gd name="connsiteX14" fmla="*/ 12192000 w 12192001"/>
              <a:gd name="connsiteY14" fmla="*/ 1941781 h 6858003"/>
              <a:gd name="connsiteX15" fmla="*/ 12192000 w 12192001"/>
              <a:gd name="connsiteY15" fmla="*/ 0 h 6858003"/>
              <a:gd name="connsiteX16" fmla="*/ 0 w 12192001"/>
              <a:gd name="connsiteY16" fmla="*/ 0 h 6858003"/>
              <a:gd name="connsiteX17" fmla="*/ 0 w 12192001"/>
              <a:gd name="connsiteY17" fmla="*/ 6858000 h 6858003"/>
              <a:gd name="connsiteX18" fmla="*/ 1 w 12192001"/>
              <a:gd name="connsiteY18" fmla="*/ 6858000 h 6858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92001" h="6858003">
                <a:moveTo>
                  <a:pt x="9171734" y="2269381"/>
                </a:moveTo>
                <a:cubicBezTo>
                  <a:pt x="8159059" y="2253684"/>
                  <a:pt x="6843276" y="2101858"/>
                  <a:pt x="4981292" y="1670903"/>
                </a:cubicBezTo>
                <a:cubicBezTo>
                  <a:pt x="3385010" y="1301444"/>
                  <a:pt x="2075869" y="1110459"/>
                  <a:pt x="634550" y="1013497"/>
                </a:cubicBezTo>
                <a:lnTo>
                  <a:pt x="123993" y="984148"/>
                </a:lnTo>
                <a:lnTo>
                  <a:pt x="123993" y="123993"/>
                </a:lnTo>
                <a:lnTo>
                  <a:pt x="12068007" y="123993"/>
                </a:lnTo>
                <a:lnTo>
                  <a:pt x="12068007" y="1962695"/>
                </a:lnTo>
                <a:lnTo>
                  <a:pt x="11543532" y="2051091"/>
                </a:lnTo>
                <a:cubicBezTo>
                  <a:pt x="10893978" y="2164649"/>
                  <a:pt x="10184410" y="2285079"/>
                  <a:pt x="9171734" y="2269381"/>
                </a:cubicBezTo>
                <a:close/>
                <a:moveTo>
                  <a:pt x="1" y="6858003"/>
                </a:moveTo>
                <a:lnTo>
                  <a:pt x="12192001" y="6858003"/>
                </a:lnTo>
                <a:lnTo>
                  <a:pt x="12192001" y="2724879"/>
                </a:lnTo>
                <a:lnTo>
                  <a:pt x="12192001" y="2477360"/>
                </a:lnTo>
                <a:lnTo>
                  <a:pt x="12192001" y="1941781"/>
                </a:lnTo>
                <a:lnTo>
                  <a:pt x="12192000" y="1941781"/>
                </a:lnTo>
                <a:lnTo>
                  <a:pt x="12192000" y="0"/>
                </a:lnTo>
                <a:lnTo>
                  <a:pt x="0" y="0"/>
                </a:lnTo>
                <a:lnTo>
                  <a:pt x="0" y="6858000"/>
                </a:lnTo>
                <a:lnTo>
                  <a:pt x="1"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Picture Placeholder 10">
            <a:extLst>
              <a:ext uri="{FF2B5EF4-FFF2-40B4-BE49-F238E27FC236}">
                <a16:creationId xmlns:a16="http://schemas.microsoft.com/office/drawing/2014/main" id="{9467520A-F508-4AA5-BBCF-30AE2B312E04}"/>
              </a:ext>
            </a:extLst>
          </p:cNvPr>
          <p:cNvSpPr>
            <a:spLocks noGrp="1"/>
          </p:cNvSpPr>
          <p:nvPr>
            <p:ph type="pic" sz="quarter" idx="13" hasCustomPrompt="1"/>
          </p:nvPr>
        </p:nvSpPr>
        <p:spPr>
          <a:xfrm>
            <a:off x="123992" y="4587876"/>
            <a:ext cx="11944014"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1611383"/>
            <a:ext cx="9666514" cy="746846"/>
          </a:xfrm>
        </p:spPr>
        <p:txBody>
          <a:bodyPr anchor="t">
            <a:noAutofit/>
          </a:bodyPr>
          <a:lstStyle>
            <a:lvl1pPr>
              <a:defRPr sz="4800" spc="-150">
                <a:solidFill>
                  <a:schemeClr val="tx1">
                    <a:lumMod val="75000"/>
                    <a:lumOff val="25000"/>
                  </a:schemeClr>
                </a:solidFill>
              </a:defRPr>
            </a:lvl1pPr>
          </a:lstStyle>
          <a:p>
            <a:r>
              <a:rPr lang="en-US" dirty="0"/>
              <a:t>Section Header 1</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2464424"/>
            <a:ext cx="9666514" cy="221599"/>
          </a:xfrm>
        </p:spPr>
        <p:txBody>
          <a:bodyPr tIns="0" bIns="0">
            <a:spAutoFit/>
          </a:bodyPr>
          <a:lstStyle>
            <a:lvl1pPr marL="0" indent="0">
              <a:buNone/>
              <a:defRPr sz="16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
        <p:nvSpPr>
          <p:cNvPr id="13" name="Rectangle 12">
            <a:extLst>
              <a:ext uri="{FF2B5EF4-FFF2-40B4-BE49-F238E27FC236}">
                <a16:creationId xmlns:a16="http://schemas.microsoft.com/office/drawing/2014/main" id="{560C8850-C2CD-4E0B-AA6F-6B884EB94B4B}"/>
              </a:ext>
            </a:extLst>
          </p:cNvPr>
          <p:cNvSpPr/>
          <p:nvPr userDrawn="1"/>
        </p:nvSpPr>
        <p:spPr>
          <a:xfrm>
            <a:off x="435429" y="1532049"/>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83913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with Image 2">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A836EFBB-5449-47CB-96D6-CB08287F755D}"/>
              </a:ext>
            </a:extLst>
          </p:cNvPr>
          <p:cNvSpPr>
            <a:spLocks noGrp="1"/>
          </p:cNvSpPr>
          <p:nvPr>
            <p:ph type="pic" sz="quarter" idx="11" hasCustomPrompt="1"/>
          </p:nvPr>
        </p:nvSpPr>
        <p:spPr>
          <a:xfrm>
            <a:off x="0" y="0"/>
            <a:ext cx="12191999"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dirty="0">
                <a:solidFill>
                  <a:schemeClr val="tx1"/>
                </a:solidFill>
              </a:defRPr>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3860800"/>
            <a:ext cx="9666514" cy="1686720"/>
          </a:xfrm>
        </p:spPr>
        <p:txBody>
          <a:bodyPr anchor="b">
            <a:noAutofit/>
          </a:bodyPr>
          <a:lstStyle>
            <a:lvl1pPr>
              <a:defRPr sz="4800" spc="-150">
                <a:solidFill>
                  <a:schemeClr val="bg1"/>
                </a:solidFill>
              </a:defRPr>
            </a:lvl1pPr>
          </a:lstStyle>
          <a:p>
            <a:r>
              <a:rPr lang="en-US" dirty="0"/>
              <a:t>Section Header 2</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5610170"/>
            <a:ext cx="9666514" cy="221599"/>
          </a:xfrm>
        </p:spPr>
        <p:txBody>
          <a:bodyPr tIns="0" bIns="0">
            <a:spAutoFit/>
          </a:bodyPr>
          <a:lstStyle>
            <a:lvl1pPr marL="0" indent="0">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Tree>
    <p:extLst>
      <p:ext uri="{BB962C8B-B14F-4D97-AF65-F5344CB8AC3E}">
        <p14:creationId xmlns:p14="http://schemas.microsoft.com/office/powerpoint/2010/main" val="1547055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0" name="Content Placeholder 2">
            <a:extLst>
              <a:ext uri="{FF2B5EF4-FFF2-40B4-BE49-F238E27FC236}">
                <a16:creationId xmlns:a16="http://schemas.microsoft.com/office/drawing/2014/main" id="{3B7F86AE-7774-0B40-8944-DF91C77B02F3}"/>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630125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hit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618346-1C0B-46DB-AAA6-71C865DE85FE}"/>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dirty="0"/>
              <a:t>Edit Master text styles</a:t>
            </a:r>
          </a:p>
          <a:p>
            <a:pPr lvl="1"/>
            <a:r>
              <a:rPr lang="en-US" dirty="0"/>
              <a:t>Second level</a:t>
            </a:r>
          </a:p>
          <a:p>
            <a:pPr lvl="2"/>
            <a:r>
              <a:rPr lang="en-US" dirty="0"/>
              <a:t>Third level</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 name="Text Placeholder 3">
            <a:extLst>
              <a:ext uri="{FF2B5EF4-FFF2-40B4-BE49-F238E27FC236}">
                <a16:creationId xmlns:a16="http://schemas.microsoft.com/office/drawing/2014/main" id="{28B34C0F-55D9-4E59-AEA3-6DC2A75C7394}"/>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Fifth Meeting of Signatories of the Saiga MOU</a:t>
            </a:r>
          </a:p>
          <a:p>
            <a:pPr>
              <a:spcBef>
                <a:spcPts val="0"/>
              </a:spcBef>
            </a:pPr>
            <a:r>
              <a:rPr lang="en-US" sz="2000" b="0" dirty="0">
                <a:solidFill>
                  <a:srgbClr val="0D5601"/>
                </a:solidFill>
              </a:rPr>
              <a:t>12-14 March 2025, Astana, Kazakhstan</a:t>
            </a:r>
          </a:p>
        </p:txBody>
      </p:sp>
      <p:pic>
        <p:nvPicPr>
          <p:cNvPr id="6" name="Picture 5">
            <a:extLst>
              <a:ext uri="{FF2B5EF4-FFF2-40B4-BE49-F238E27FC236}">
                <a16:creationId xmlns:a16="http://schemas.microsoft.com/office/drawing/2014/main" id="{D409EDFE-6CEB-4FD2-B475-A60CED0BF4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Tree>
    <p:extLst>
      <p:ext uri="{BB962C8B-B14F-4D97-AF65-F5344CB8AC3E}">
        <p14:creationId xmlns:p14="http://schemas.microsoft.com/office/powerpoint/2010/main" val="109320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3" name="Title 2">
            <a:extLst>
              <a:ext uri="{FF2B5EF4-FFF2-40B4-BE49-F238E27FC236}">
                <a16:creationId xmlns:a16="http://schemas.microsoft.com/office/drawing/2014/main" id="{05328109-BF43-024A-B25B-C69E4098CFDA}"/>
              </a:ext>
            </a:extLst>
          </p:cNvPr>
          <p:cNvSpPr>
            <a:spLocks noGrp="1"/>
          </p:cNvSpPr>
          <p:nvPr>
            <p:ph type="title"/>
          </p:nvPr>
        </p:nvSpPr>
        <p:spPr/>
        <p:txBody>
          <a:bodyPr/>
          <a:lstStyle/>
          <a:p>
            <a:r>
              <a:rPr lang="en-US"/>
              <a:t>Click to edit Master title style</a:t>
            </a:r>
          </a:p>
        </p:txBody>
      </p:sp>
      <p:pic>
        <p:nvPicPr>
          <p:cNvPr id="10" name="Picture 9">
            <a:extLst>
              <a:ext uri="{FF2B5EF4-FFF2-40B4-BE49-F238E27FC236}">
                <a16:creationId xmlns:a16="http://schemas.microsoft.com/office/drawing/2014/main" id="{6791B8EB-102F-45CD-9CA6-614808B7345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6" name="Text Placeholder 3">
            <a:extLst>
              <a:ext uri="{FF2B5EF4-FFF2-40B4-BE49-F238E27FC236}">
                <a16:creationId xmlns:a16="http://schemas.microsoft.com/office/drawing/2014/main" id="{140D2545-11AF-4A51-8595-C39D260EC901}"/>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14518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6" name="Text Placeholder 4">
            <a:extLst>
              <a:ext uri="{FF2B5EF4-FFF2-40B4-BE49-F238E27FC236}">
                <a16:creationId xmlns:a16="http://schemas.microsoft.com/office/drawing/2014/main" id="{1F05F3BA-65F5-4621-807B-C8B857D01CA9}"/>
              </a:ext>
            </a:extLst>
          </p:cNvPr>
          <p:cNvSpPr>
            <a:spLocks noGrp="1"/>
          </p:cNvSpPr>
          <p:nvPr>
            <p:ph type="body" sz="quarter" idx="3"/>
          </p:nvPr>
        </p:nvSpPr>
        <p:spPr>
          <a:xfrm>
            <a:off x="6438900" y="1463346"/>
            <a:ext cx="5181600" cy="487003"/>
          </a:xfrm>
        </p:spPr>
        <p:txBody>
          <a:bodyPr anchor="b">
            <a:normAutofit/>
          </a:bodyPr>
          <a:lstStyle>
            <a:lvl1pPr marL="0" indent="0">
              <a:buNone/>
              <a:defRPr sz="16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8" name="Content Placeholder 5">
            <a:extLst>
              <a:ext uri="{FF2B5EF4-FFF2-40B4-BE49-F238E27FC236}">
                <a16:creationId xmlns:a16="http://schemas.microsoft.com/office/drawing/2014/main" id="{CDF89E18-CCB2-4D69-AB77-CAB656EC211C}"/>
              </a:ext>
            </a:extLst>
          </p:cNvPr>
          <p:cNvSpPr>
            <a:spLocks noGrp="1"/>
          </p:cNvSpPr>
          <p:nvPr>
            <p:ph sz="quarter" idx="4"/>
          </p:nvPr>
        </p:nvSpPr>
        <p:spPr>
          <a:xfrm>
            <a:off x="6438898" y="2149311"/>
            <a:ext cx="5181601" cy="4040352"/>
          </a:xfrm>
        </p:spPr>
        <p:txBody>
          <a:bodyPr>
            <a:normAutofit/>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2">
            <a:extLst>
              <a:ext uri="{FF2B5EF4-FFF2-40B4-BE49-F238E27FC236}">
                <a16:creationId xmlns:a16="http://schemas.microsoft.com/office/drawing/2014/main" id="{986F9159-693C-4325-939A-8C6869B22466}"/>
              </a:ext>
            </a:extLst>
          </p:cNvPr>
          <p:cNvSpPr>
            <a:spLocks noGrp="1"/>
          </p:cNvSpPr>
          <p:nvPr>
            <p:ph type="body" idx="1"/>
          </p:nvPr>
        </p:nvSpPr>
        <p:spPr>
          <a:xfrm>
            <a:off x="446314" y="1463346"/>
            <a:ext cx="5306787" cy="487003"/>
          </a:xfrm>
        </p:spPr>
        <p:txBody>
          <a:bodyPr anchor="b">
            <a:normAutofit/>
          </a:bodyPr>
          <a:lstStyle>
            <a:lvl1pPr marL="0" indent="0">
              <a:buNone/>
              <a:defRPr sz="16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Content Placeholder 3">
            <a:extLst>
              <a:ext uri="{FF2B5EF4-FFF2-40B4-BE49-F238E27FC236}">
                <a16:creationId xmlns:a16="http://schemas.microsoft.com/office/drawing/2014/main" id="{BEA361C8-0231-48E8-965E-6BB6D606C9FC}"/>
              </a:ext>
            </a:extLst>
          </p:cNvPr>
          <p:cNvSpPr>
            <a:spLocks noGrp="1"/>
          </p:cNvSpPr>
          <p:nvPr>
            <p:ph sz="half" idx="2"/>
          </p:nvPr>
        </p:nvSpPr>
        <p:spPr>
          <a:xfrm>
            <a:off x="446314" y="2149311"/>
            <a:ext cx="5306789" cy="4040352"/>
          </a:xfrm>
        </p:spPr>
        <p:txBody>
          <a:bodyPr>
            <a:normAutofit/>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596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white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571500" y="1509626"/>
            <a:ext cx="4900386"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0" name="Text Placeholder 8">
            <a:extLst>
              <a:ext uri="{FF2B5EF4-FFF2-40B4-BE49-F238E27FC236}">
                <a16:creationId xmlns:a16="http://schemas.microsoft.com/office/drawing/2014/main" id="{3F93C618-7612-42AB-B890-45E85BD492F4}"/>
              </a:ext>
            </a:extLst>
          </p:cNvPr>
          <p:cNvSpPr>
            <a:spLocks noGrp="1"/>
          </p:cNvSpPr>
          <p:nvPr>
            <p:ph type="body" sz="quarter" idx="15"/>
          </p:nvPr>
        </p:nvSpPr>
        <p:spPr>
          <a:xfrm>
            <a:off x="6720114" y="1509626"/>
            <a:ext cx="4900386" cy="334508"/>
          </a:xfrm>
        </p:spPr>
        <p:txBody>
          <a:bodyPr>
            <a:noAutofit/>
          </a:bodyPr>
          <a:lstStyle>
            <a:lvl1pPr marL="0" indent="0" algn="l">
              <a:buNone/>
              <a:defRPr sz="1600" b="1">
                <a:solidFill>
                  <a:schemeClr val="accent6"/>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571500" y="2156688"/>
            <a:ext cx="4900386"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13" name="Text Placeholder 8">
            <a:extLst>
              <a:ext uri="{FF2B5EF4-FFF2-40B4-BE49-F238E27FC236}">
                <a16:creationId xmlns:a16="http://schemas.microsoft.com/office/drawing/2014/main" id="{464BC696-49A6-4328-BB42-5566BAC00F80}"/>
              </a:ext>
            </a:extLst>
          </p:cNvPr>
          <p:cNvSpPr>
            <a:spLocks noGrp="1"/>
          </p:cNvSpPr>
          <p:nvPr>
            <p:ph type="body" sz="quarter" idx="18"/>
          </p:nvPr>
        </p:nvSpPr>
        <p:spPr>
          <a:xfrm>
            <a:off x="6720114" y="2156688"/>
            <a:ext cx="4900386"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3" name="Title 2">
            <a:extLst>
              <a:ext uri="{FF2B5EF4-FFF2-40B4-BE49-F238E27FC236}">
                <a16:creationId xmlns:a16="http://schemas.microsoft.com/office/drawing/2014/main" id="{E0FB9F81-CC7F-5244-95A6-279BE4B51AB1}"/>
              </a:ext>
            </a:extLst>
          </p:cNvPr>
          <p:cNvSpPr>
            <a:spLocks noGrp="1"/>
          </p:cNvSpPr>
          <p:nvPr>
            <p:ph type="title"/>
          </p:nvPr>
        </p:nvSpPr>
        <p:spPr>
          <a:xfrm>
            <a:off x="446314" y="500215"/>
            <a:ext cx="11174186" cy="590931"/>
          </a:xfrm>
        </p:spPr>
        <p:txBody>
          <a:bodyPr/>
          <a:lstStyle/>
          <a:p>
            <a:r>
              <a:rPr lang="en-US"/>
              <a:t>Click to edit Master title style</a:t>
            </a:r>
            <a:endParaRPr lang="en-US" dirty="0"/>
          </a:p>
        </p:txBody>
      </p:sp>
      <p:pic>
        <p:nvPicPr>
          <p:cNvPr id="17" name="Picture 16">
            <a:extLst>
              <a:ext uri="{FF2B5EF4-FFF2-40B4-BE49-F238E27FC236}">
                <a16:creationId xmlns:a16="http://schemas.microsoft.com/office/drawing/2014/main" id="{58937490-E5FE-4FC9-9541-A10D40E43AD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1" name="Text Placeholder 3">
            <a:extLst>
              <a:ext uri="{FF2B5EF4-FFF2-40B4-BE49-F238E27FC236}">
                <a16:creationId xmlns:a16="http://schemas.microsoft.com/office/drawing/2014/main" id="{8B3D77BF-D7FB-491A-87A9-BD0B92EBDC28}"/>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1440253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1B3994-EC85-4CEE-B849-7AE33810F50A}"/>
              </a:ext>
            </a:extLst>
          </p:cNvPr>
          <p:cNvSpPr>
            <a:spLocks noGrp="1"/>
          </p:cNvSpPr>
          <p:nvPr>
            <p:ph type="title"/>
          </p:nvPr>
        </p:nvSpPr>
        <p:spPr>
          <a:xfrm>
            <a:off x="446314" y="500215"/>
            <a:ext cx="11174186" cy="590931"/>
          </a:xfrm>
          <a:prstGeom prst="rect">
            <a:avLst/>
          </a:prstGeom>
        </p:spPr>
        <p:txBody>
          <a:bodyPr vert="horz" wrap="square" lIns="91440" tIns="45720" rIns="91440" bIns="45720" rtlCol="0" anchor="ctr">
            <a:spAutoFit/>
          </a:bodyPr>
          <a:lstStyle/>
          <a:p>
            <a:pPr lvl="0"/>
            <a:r>
              <a:rPr lang="en-US"/>
              <a:t>Click to edit Master title style</a:t>
            </a:r>
            <a:endParaRPr lang="en-GB" dirty="0"/>
          </a:p>
        </p:txBody>
      </p:sp>
      <p:sp>
        <p:nvSpPr>
          <p:cNvPr id="3" name="Text Placeholder 2">
            <a:extLst>
              <a:ext uri="{FF2B5EF4-FFF2-40B4-BE49-F238E27FC236}">
                <a16:creationId xmlns:a16="http://schemas.microsoft.com/office/drawing/2014/main" id="{EE88709A-CA63-4EAC-968C-8873D088E691}"/>
              </a:ext>
            </a:extLst>
          </p:cNvPr>
          <p:cNvSpPr>
            <a:spLocks noGrp="1"/>
          </p:cNvSpPr>
          <p:nvPr>
            <p:ph type="body" idx="1"/>
          </p:nvPr>
        </p:nvSpPr>
        <p:spPr>
          <a:xfrm>
            <a:off x="446314" y="1253331"/>
            <a:ext cx="11174186" cy="477009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6BBA3C17-8AAC-4933-A7DA-CD7D3F840BEB}"/>
              </a:ext>
            </a:extLst>
          </p:cNvPr>
          <p:cNvSpPr>
            <a:spLocks noGrp="1"/>
          </p:cNvSpPr>
          <p:nvPr>
            <p:ph type="ftr" sz="quarter" idx="3"/>
          </p:nvPr>
        </p:nvSpPr>
        <p:spPr>
          <a:xfrm>
            <a:off x="446314"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endParaRPr lang="en-GB" dirty="0"/>
          </a:p>
        </p:txBody>
      </p:sp>
      <p:sp>
        <p:nvSpPr>
          <p:cNvPr id="9" name="Line 8">
            <a:extLst>
              <a:ext uri="{FF2B5EF4-FFF2-40B4-BE49-F238E27FC236}">
                <a16:creationId xmlns:a16="http://schemas.microsoft.com/office/drawing/2014/main" id="{11327C16-7886-47DD-AEB1-FBE23226E4C4}"/>
              </a:ext>
            </a:extLst>
          </p:cNvPr>
          <p:cNvSpPr>
            <a:spLocks noChangeShapeType="1"/>
          </p:cNvSpPr>
          <p:nvPr userDrawn="1"/>
        </p:nvSpPr>
        <p:spPr bwMode="auto">
          <a:xfrm>
            <a:off x="10979682" y="6554919"/>
            <a:ext cx="1207301"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sp>
        <p:nvSpPr>
          <p:cNvPr id="10" name="Line 8">
            <a:extLst>
              <a:ext uri="{FF2B5EF4-FFF2-40B4-BE49-F238E27FC236}">
                <a16:creationId xmlns:a16="http://schemas.microsoft.com/office/drawing/2014/main" id="{00E305B2-E155-41A7-80DB-D16A2C5BFEFF}"/>
              </a:ext>
            </a:extLst>
          </p:cNvPr>
          <p:cNvSpPr>
            <a:spLocks noChangeShapeType="1"/>
          </p:cNvSpPr>
          <p:nvPr userDrawn="1"/>
        </p:nvSpPr>
        <p:spPr bwMode="auto">
          <a:xfrm>
            <a:off x="9430418" y="6554919"/>
            <a:ext cx="573839"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pic>
        <p:nvPicPr>
          <p:cNvPr id="12" name="Picture 11">
            <a:extLst>
              <a:ext uri="{FF2B5EF4-FFF2-40B4-BE49-F238E27FC236}">
                <a16:creationId xmlns:a16="http://schemas.microsoft.com/office/drawing/2014/main" id="{8A80946A-EC31-40BC-91D6-2ED57B301035}"/>
              </a:ext>
            </a:extLst>
          </p:cNvPr>
          <p:cNvPicPr>
            <a:picLocks noChangeAspect="1"/>
          </p:cNvPicPr>
          <p:nvPr userDrawn="1"/>
        </p:nvPicPr>
        <p:blipFill>
          <a:blip r:embed="rId23" cstate="screen">
            <a:extLst>
              <a:ext uri="{28A0092B-C50C-407E-A947-70E740481C1C}">
                <a14:useLocalDpi xmlns:a14="http://schemas.microsoft.com/office/drawing/2010/main"/>
              </a:ext>
            </a:extLst>
          </a:blip>
          <a:stretch>
            <a:fillRect/>
          </a:stretch>
        </p:blipFill>
        <p:spPr>
          <a:xfrm>
            <a:off x="10626568" y="6430683"/>
            <a:ext cx="195767" cy="273966"/>
          </a:xfrm>
          <a:prstGeom prst="rect">
            <a:avLst/>
          </a:prstGeom>
        </p:spPr>
      </p:pic>
      <p:pic>
        <p:nvPicPr>
          <p:cNvPr id="6" name="Picture 5" descr="A close up of a logo&#10;&#10;Description automatically generated">
            <a:extLst>
              <a:ext uri="{FF2B5EF4-FFF2-40B4-BE49-F238E27FC236}">
                <a16:creationId xmlns:a16="http://schemas.microsoft.com/office/drawing/2014/main" id="{F5119C55-615E-4295-A0E6-41D0922A6D9B}"/>
              </a:ext>
            </a:extLst>
          </p:cNvPr>
          <p:cNvPicPr>
            <a:picLocks noChangeAspect="1"/>
          </p:cNvPicPr>
          <p:nvPr userDrawn="1"/>
        </p:nvPicPr>
        <p:blipFill>
          <a:blip r:embed="rId24" cstate="screen">
            <a:extLst>
              <a:ext uri="{28A0092B-C50C-407E-A947-70E740481C1C}">
                <a14:useLocalDpi xmlns:a14="http://schemas.microsoft.com/office/drawing/2010/main"/>
              </a:ext>
            </a:extLst>
          </a:blip>
          <a:stretch>
            <a:fillRect/>
          </a:stretch>
        </p:blipFill>
        <p:spPr>
          <a:xfrm>
            <a:off x="10086055" y="6352478"/>
            <a:ext cx="452022" cy="452022"/>
          </a:xfrm>
          <a:prstGeom prst="rect">
            <a:avLst/>
          </a:prstGeom>
        </p:spPr>
      </p:pic>
    </p:spTree>
    <p:extLst>
      <p:ext uri="{BB962C8B-B14F-4D97-AF65-F5344CB8AC3E}">
        <p14:creationId xmlns:p14="http://schemas.microsoft.com/office/powerpoint/2010/main" val="398157569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1" r:id="rId4"/>
    <p:sldLayoutId id="2147483662" r:id="rId5"/>
    <p:sldLayoutId id="2147483650" r:id="rId6"/>
    <p:sldLayoutId id="2147483668" r:id="rId7"/>
    <p:sldLayoutId id="2147483674" r:id="rId8"/>
    <p:sldLayoutId id="2147483666" r:id="rId9"/>
    <p:sldLayoutId id="2147483664" r:id="rId10"/>
    <p:sldLayoutId id="2147483663" r:id="rId11"/>
    <p:sldLayoutId id="2147483667" r:id="rId12"/>
    <p:sldLayoutId id="2147483671" r:id="rId13"/>
    <p:sldLayoutId id="2147483672" r:id="rId14"/>
    <p:sldLayoutId id="2147483673" r:id="rId15"/>
    <p:sldLayoutId id="2147483675" r:id="rId16"/>
    <p:sldLayoutId id="2147483676" r:id="rId17"/>
    <p:sldLayoutId id="2147483665" r:id="rId18"/>
    <p:sldLayoutId id="2147483669" r:id="rId19"/>
    <p:sldLayoutId id="2147483670" r:id="rId20"/>
    <p:sldLayoutId id="2147483677" r:id="rId21"/>
  </p:sldLayoutIdLst>
  <p:hf hdr="0" ftr="0" dt="0"/>
  <p:txStyles>
    <p:title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rgbClr val="01449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rgbClr val="01449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rgbClr val="01449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60" userDrawn="1">
          <p15:clr>
            <a:srgbClr val="F26B43"/>
          </p15:clr>
        </p15:guide>
        <p15:guide id="4" pos="7320" userDrawn="1">
          <p15:clr>
            <a:srgbClr val="F26B43"/>
          </p15:clr>
        </p15:guide>
        <p15:guide id="5" orient="horz" pos="360" userDrawn="1">
          <p15:clr>
            <a:srgbClr val="F26B43"/>
          </p15:clr>
        </p15:guide>
        <p15:guide id="6" orient="horz" pos="39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hyperlink" Target="mailto:uranchimed@mecc.gov.mn"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jpeg"/><Relationship Id="rId2" Type="http://schemas.openxmlformats.org/officeDocument/2006/relationships/hyperlink" Target="A%20Historic%20return%20The%20Mongolian%20saiga%20comes%20home%20(1).mp4" TargetMode="External"/><Relationship Id="rId1" Type="http://schemas.openxmlformats.org/officeDocument/2006/relationships/slideLayout" Target="../slideLayouts/slideLayout6.xml"/><Relationship Id="rId6" Type="http://schemas.openxmlformats.org/officeDocument/2006/relationships/image" Target="../media/image10.jpeg"/><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8.png"/><Relationship Id="rId9" Type="http://schemas.openxmlformats.org/officeDocument/2006/relationships/image" Target="../media/image13.jpeg"/></Relationships>
</file>

<file path=ppt/slides/_rels/slide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7062F374-1ED9-4D27-A55B-F7F03A27DC73}"/>
              </a:ext>
            </a:extLst>
          </p:cNvPr>
          <p:cNvPicPr>
            <a:picLocks noGrp="1" noChangeAspect="1"/>
          </p:cNvPicPr>
          <p:nvPr>
            <p:ph type="pic" sz="quarter" idx="10"/>
          </p:nvPr>
        </p:nvPicPr>
        <p:blipFill rotWithShape="1">
          <a:blip r:embed="rId2" cstate="screen">
            <a:extLst>
              <a:ext uri="{28A0092B-C50C-407E-A947-70E740481C1C}">
                <a14:useLocalDpi xmlns:a14="http://schemas.microsoft.com/office/drawing/2010/main"/>
              </a:ext>
            </a:extLst>
          </a:blip>
          <a:srcRect/>
          <a:stretch/>
        </p:blipFill>
        <p:spPr>
          <a:xfrm>
            <a:off x="-106878" y="0"/>
            <a:ext cx="12409714" cy="4504195"/>
          </a:xfrm>
        </p:spPr>
      </p:pic>
      <p:sp>
        <p:nvSpPr>
          <p:cNvPr id="5" name="Title 2">
            <a:extLst>
              <a:ext uri="{FF2B5EF4-FFF2-40B4-BE49-F238E27FC236}">
                <a16:creationId xmlns:a16="http://schemas.microsoft.com/office/drawing/2014/main" id="{EB9EFBF6-8BD5-452F-88C7-42D5F2D2DEDC}"/>
              </a:ext>
            </a:extLst>
          </p:cNvPr>
          <p:cNvSpPr txBox="1">
            <a:spLocks/>
          </p:cNvSpPr>
          <p:nvPr/>
        </p:nvSpPr>
        <p:spPr>
          <a:xfrm>
            <a:off x="292929" y="278648"/>
            <a:ext cx="9666514" cy="701731"/>
          </a:xfrm>
          <a:prstGeom prst="rect">
            <a:avLst/>
          </a:prstGeom>
        </p:spPr>
        <p:txBody>
          <a:bodyPr vert="horz" wrap="square" lIns="91440" tIns="45720" rIns="91440" bIns="45720" rtlCol="0" anchor="b">
            <a:spAutoFit/>
          </a:bodyPr>
          <a:lstStyle>
            <a:lvl1pPr algn="l" defTabSz="914400" rtl="0" eaLnBrk="1" latinLnBrk="0" hangingPunct="1">
              <a:lnSpc>
                <a:spcPct val="90000"/>
              </a:lnSpc>
              <a:spcBef>
                <a:spcPct val="0"/>
              </a:spcBef>
              <a:buNone/>
              <a:defRPr lang="en-GB" sz="4400" b="1" kern="1200" spc="-60" baseline="0" dirty="0">
                <a:solidFill>
                  <a:schemeClr val="tx1">
                    <a:lumMod val="75000"/>
                    <a:lumOff val="25000"/>
                  </a:schemeClr>
                </a:solidFill>
                <a:latin typeface="+mj-lt"/>
                <a:ea typeface="+mj-ea"/>
                <a:cs typeface="+mj-cs"/>
              </a:defRPr>
            </a:lvl1pPr>
          </a:lstStyle>
          <a:p>
            <a:r>
              <a:rPr lang="en-US" dirty="0">
                <a:solidFill>
                  <a:schemeClr val="bg1"/>
                </a:solidFill>
              </a:rPr>
              <a:t>Convention on Migratory Species</a:t>
            </a:r>
          </a:p>
        </p:txBody>
      </p:sp>
      <p:sp>
        <p:nvSpPr>
          <p:cNvPr id="6" name="Text Placeholder 3">
            <a:extLst>
              <a:ext uri="{FF2B5EF4-FFF2-40B4-BE49-F238E27FC236}">
                <a16:creationId xmlns:a16="http://schemas.microsoft.com/office/drawing/2014/main" id="{B38AD1B8-4957-43BC-82A0-35BB897DBD35}"/>
              </a:ext>
            </a:extLst>
          </p:cNvPr>
          <p:cNvSpPr txBox="1">
            <a:spLocks/>
          </p:cNvSpPr>
          <p:nvPr/>
        </p:nvSpPr>
        <p:spPr>
          <a:xfrm>
            <a:off x="328547" y="1025851"/>
            <a:ext cx="12093043" cy="820225"/>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GB" sz="1800" b="0" kern="1200" dirty="0">
                <a:solidFill>
                  <a:schemeClr val="accent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rgbClr val="01449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rgbClr val="01449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2700" b="1" dirty="0">
                <a:solidFill>
                  <a:schemeClr val="bg1"/>
                </a:solidFill>
              </a:rPr>
              <a:t>The Fifth Meeting of Signatories to the Saiga MOU</a:t>
            </a:r>
          </a:p>
          <a:p>
            <a:pPr>
              <a:spcBef>
                <a:spcPts val="600"/>
              </a:spcBef>
            </a:pPr>
            <a:r>
              <a:rPr lang="en-US" sz="2000" b="1" dirty="0">
                <a:solidFill>
                  <a:schemeClr val="bg1"/>
                </a:solidFill>
              </a:rPr>
              <a:t>12-14 March 2025, Astana, Kazakhstan</a:t>
            </a:r>
            <a:endParaRPr lang="en-US" dirty="0">
              <a:solidFill>
                <a:schemeClr val="bg1"/>
              </a:solidFill>
            </a:endParaRPr>
          </a:p>
        </p:txBody>
      </p:sp>
      <p:sp>
        <p:nvSpPr>
          <p:cNvPr id="9" name="Title 50">
            <a:extLst>
              <a:ext uri="{FF2B5EF4-FFF2-40B4-BE49-F238E27FC236}">
                <a16:creationId xmlns:a16="http://schemas.microsoft.com/office/drawing/2014/main" id="{EFB3D109-19B9-4DC1-8A61-C197536D3F16}"/>
              </a:ext>
            </a:extLst>
          </p:cNvPr>
          <p:cNvSpPr txBox="1">
            <a:spLocks/>
          </p:cNvSpPr>
          <p:nvPr/>
        </p:nvSpPr>
        <p:spPr>
          <a:xfrm>
            <a:off x="828227" y="4732552"/>
            <a:ext cx="10244365" cy="1865290"/>
          </a:xfrm>
          <a:prstGeom prst="rect">
            <a:avLst/>
          </a:prstGeom>
        </p:spPr>
        <p:txBody>
          <a:bodyPr vert="horz" wrap="square" lIns="91440" tIns="45720" rIns="91440" bIns="45720" rtlCol="0" anchor="t">
            <a:noAutofit/>
          </a:bodyPr>
          <a:lstStyle>
            <a:lvl1pPr algn="l" defTabSz="914400" rtl="0" eaLnBrk="1" latinLnBrk="0" hangingPunct="1">
              <a:lnSpc>
                <a:spcPct val="90000"/>
              </a:lnSpc>
              <a:spcBef>
                <a:spcPct val="0"/>
              </a:spcBef>
              <a:buNone/>
              <a:defRPr lang="en-GB" sz="4800" b="1" kern="1200" spc="-150" baseline="0">
                <a:solidFill>
                  <a:schemeClr val="tx1">
                    <a:lumMod val="75000"/>
                    <a:lumOff val="25000"/>
                  </a:schemeClr>
                </a:solidFill>
                <a:latin typeface="+mj-lt"/>
                <a:ea typeface="+mj-ea"/>
                <a:cs typeface="+mj-cs"/>
              </a:defRPr>
            </a:lvl1pPr>
          </a:lstStyle>
          <a:p>
            <a:pPr>
              <a:spcAft>
                <a:spcPts val="1000"/>
              </a:spcAft>
            </a:pPr>
            <a:r>
              <a:rPr lang="en-US" sz="3200" dirty="0"/>
              <a:t>Ts. Uranchimeg</a:t>
            </a:r>
            <a:r>
              <a:rPr lang="en-US" sz="3200" baseline="30000" dirty="0"/>
              <a:t>1</a:t>
            </a:r>
            <a:r>
              <a:rPr lang="en-US" sz="3200" dirty="0"/>
              <a:t>, B. Buuveibaatar</a:t>
            </a:r>
            <a:r>
              <a:rPr lang="en-US" sz="3200" baseline="30000" dirty="0"/>
              <a:t>2</a:t>
            </a:r>
            <a:r>
              <a:rPr lang="en-US" sz="3200" dirty="0"/>
              <a:t>, B. Chimeddorj</a:t>
            </a:r>
            <a:r>
              <a:rPr lang="en-US" sz="3200" baseline="30000" dirty="0"/>
              <a:t>3</a:t>
            </a:r>
            <a:r>
              <a:rPr lang="en-US" sz="3200" dirty="0"/>
              <a:t> </a:t>
            </a:r>
            <a:r>
              <a:rPr lang="en-US" sz="3600" b="0" dirty="0"/>
              <a:t>	</a:t>
            </a:r>
          </a:p>
          <a:p>
            <a:r>
              <a:rPr lang="en-US" sz="2400" b="0" baseline="30000" dirty="0"/>
              <a:t>	1</a:t>
            </a:r>
            <a:r>
              <a:rPr lang="en-US" sz="2400" b="0" dirty="0"/>
              <a:t>Ministry of Environment and Climate Change of Mongolia</a:t>
            </a:r>
          </a:p>
          <a:p>
            <a:r>
              <a:rPr lang="en-US" sz="2400" b="0" dirty="0"/>
              <a:t>	</a:t>
            </a:r>
            <a:r>
              <a:rPr lang="en-US" sz="2400" b="0" baseline="30000" dirty="0"/>
              <a:t>2</a:t>
            </a:r>
            <a:r>
              <a:rPr lang="en-US" sz="2400" b="0" dirty="0"/>
              <a:t>Wildlife Conservation Society’s Mongolia Program</a:t>
            </a:r>
            <a:endParaRPr lang="es-ES" sz="2400" b="0" dirty="0"/>
          </a:p>
          <a:p>
            <a:r>
              <a:rPr lang="en-US" sz="2400" b="0" dirty="0"/>
              <a:t>	</a:t>
            </a:r>
            <a:r>
              <a:rPr lang="en-US" sz="2400" b="0" baseline="30000" dirty="0"/>
              <a:t>3</a:t>
            </a:r>
            <a:r>
              <a:rPr lang="en-US" sz="2400" b="0" dirty="0"/>
              <a:t>World Wide Fund for Nature’s Mongolia Program Office</a:t>
            </a:r>
          </a:p>
        </p:txBody>
      </p:sp>
      <p:sp>
        <p:nvSpPr>
          <p:cNvPr id="8" name="Line 8">
            <a:extLst>
              <a:ext uri="{FF2B5EF4-FFF2-40B4-BE49-F238E27FC236}">
                <a16:creationId xmlns:a16="http://schemas.microsoft.com/office/drawing/2014/main" id="{D30BBA71-C6C4-4735-AA6D-8E84D608AF93}"/>
              </a:ext>
            </a:extLst>
          </p:cNvPr>
          <p:cNvSpPr>
            <a:spLocks noChangeShapeType="1"/>
          </p:cNvSpPr>
          <p:nvPr/>
        </p:nvSpPr>
        <p:spPr bwMode="auto">
          <a:xfrm>
            <a:off x="10979682" y="6554919"/>
            <a:ext cx="1207301"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sp>
        <p:nvSpPr>
          <p:cNvPr id="10" name="Line 8">
            <a:extLst>
              <a:ext uri="{FF2B5EF4-FFF2-40B4-BE49-F238E27FC236}">
                <a16:creationId xmlns:a16="http://schemas.microsoft.com/office/drawing/2014/main" id="{FB5524CF-3975-49A1-919C-28BF3EEE0366}"/>
              </a:ext>
            </a:extLst>
          </p:cNvPr>
          <p:cNvSpPr>
            <a:spLocks noChangeShapeType="1"/>
          </p:cNvSpPr>
          <p:nvPr/>
        </p:nvSpPr>
        <p:spPr bwMode="auto">
          <a:xfrm>
            <a:off x="9430419" y="6554919"/>
            <a:ext cx="543760"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pic>
        <p:nvPicPr>
          <p:cNvPr id="12" name="Picture 11">
            <a:extLst>
              <a:ext uri="{FF2B5EF4-FFF2-40B4-BE49-F238E27FC236}">
                <a16:creationId xmlns:a16="http://schemas.microsoft.com/office/drawing/2014/main" id="{9B409A09-B66C-416D-B0CB-877B8CC4F09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626568" y="6430683"/>
            <a:ext cx="195767" cy="273966"/>
          </a:xfrm>
          <a:prstGeom prst="rect">
            <a:avLst/>
          </a:prstGeom>
        </p:spPr>
      </p:pic>
      <p:pic>
        <p:nvPicPr>
          <p:cNvPr id="3" name="Picture 2" descr="A close up of a logo&#10;&#10;Description automatically generated">
            <a:extLst>
              <a:ext uri="{FF2B5EF4-FFF2-40B4-BE49-F238E27FC236}">
                <a16:creationId xmlns:a16="http://schemas.microsoft.com/office/drawing/2014/main" id="{36EF8499-560C-451F-B56C-A18E188624A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076892" y="6340647"/>
            <a:ext cx="481257" cy="481257"/>
          </a:xfrm>
          <a:prstGeom prst="rect">
            <a:avLst/>
          </a:prstGeom>
        </p:spPr>
      </p:pic>
    </p:spTree>
    <p:extLst>
      <p:ext uri="{BB962C8B-B14F-4D97-AF65-F5344CB8AC3E}">
        <p14:creationId xmlns:p14="http://schemas.microsoft.com/office/powerpoint/2010/main" val="3830756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925826-43B0-4C2C-B9EA-3B5F93A640EA}"/>
              </a:ext>
            </a:extLst>
          </p:cNvPr>
          <p:cNvSpPr txBox="1">
            <a:spLocks/>
          </p:cNvSpPr>
          <p:nvPr/>
        </p:nvSpPr>
        <p:spPr>
          <a:xfrm>
            <a:off x="696686" y="2314026"/>
            <a:ext cx="9666514" cy="60324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014493"/>
              </a:solidFill>
            </a:endParaRPr>
          </a:p>
        </p:txBody>
      </p:sp>
      <p:sp>
        <p:nvSpPr>
          <p:cNvPr id="9" name="Title 2">
            <a:extLst>
              <a:ext uri="{FF2B5EF4-FFF2-40B4-BE49-F238E27FC236}">
                <a16:creationId xmlns:a16="http://schemas.microsoft.com/office/drawing/2014/main" id="{BE0C7BEB-7CBB-4F0A-8A93-5FE486A71524}"/>
              </a:ext>
            </a:extLst>
          </p:cNvPr>
          <p:cNvSpPr>
            <a:spLocks noGrp="1"/>
          </p:cNvSpPr>
          <p:nvPr>
            <p:ph type="title" idx="4294967295"/>
          </p:nvPr>
        </p:nvSpPr>
        <p:spPr>
          <a:xfrm>
            <a:off x="696686" y="1036941"/>
            <a:ext cx="11174413" cy="508000"/>
          </a:xfrm>
        </p:spPr>
        <p:txBody>
          <a:bodyPr/>
          <a:lstStyle/>
          <a:p>
            <a:r>
              <a:rPr lang="en-US" sz="3000" dirty="0">
                <a:solidFill>
                  <a:srgbClr val="0000A4"/>
                </a:solidFill>
              </a:rPr>
              <a:t>Current data on Saiga populations in </a:t>
            </a:r>
            <a:r>
              <a:rPr lang="de-DE" sz="3000" dirty="0" err="1">
                <a:solidFill>
                  <a:srgbClr val="0000A4"/>
                </a:solidFill>
              </a:rPr>
              <a:t>Mongolia</a:t>
            </a:r>
            <a:endParaRPr lang="en-US" sz="3000" dirty="0">
              <a:solidFill>
                <a:srgbClr val="0000A4"/>
              </a:solidFill>
            </a:endParaRPr>
          </a:p>
        </p:txBody>
      </p:sp>
      <p:pic>
        <p:nvPicPr>
          <p:cNvPr id="3" name="Picture 2">
            <a:extLst>
              <a:ext uri="{FF2B5EF4-FFF2-40B4-BE49-F238E27FC236}">
                <a16:creationId xmlns:a16="http://schemas.microsoft.com/office/drawing/2014/main" id="{9353C64F-884D-47AC-8E40-70FB7A8A2E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1290941"/>
            <a:ext cx="11514078" cy="5403272"/>
          </a:xfrm>
          <a:prstGeom prst="rect">
            <a:avLst/>
          </a:prstGeom>
        </p:spPr>
      </p:pic>
      <p:cxnSp>
        <p:nvCxnSpPr>
          <p:cNvPr id="5" name="Straight Arrow Connector 4">
            <a:extLst>
              <a:ext uri="{FF2B5EF4-FFF2-40B4-BE49-F238E27FC236}">
                <a16:creationId xmlns:a16="http://schemas.microsoft.com/office/drawing/2014/main" id="{29F6F941-2818-7725-90F1-B1B13A63CB75}"/>
              </a:ext>
            </a:extLst>
          </p:cNvPr>
          <p:cNvCxnSpPr/>
          <p:nvPr/>
        </p:nvCxnSpPr>
        <p:spPr>
          <a:xfrm>
            <a:off x="3157086" y="3792354"/>
            <a:ext cx="0" cy="119353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A973600-2974-A024-DCC5-6D56C89F484C}"/>
              </a:ext>
            </a:extLst>
          </p:cNvPr>
          <p:cNvSpPr txBox="1"/>
          <p:nvPr/>
        </p:nvSpPr>
        <p:spPr>
          <a:xfrm>
            <a:off x="2392444" y="3336271"/>
            <a:ext cx="1548533" cy="369332"/>
          </a:xfrm>
          <a:prstGeom prst="rect">
            <a:avLst/>
          </a:prstGeom>
          <a:noFill/>
        </p:spPr>
        <p:txBody>
          <a:bodyPr wrap="square">
            <a:spAutoFit/>
          </a:bodyPr>
          <a:lstStyle/>
          <a:p>
            <a:r>
              <a:rPr lang="en-US" sz="1800" b="1" dirty="0">
                <a:solidFill>
                  <a:srgbClr val="FF0000"/>
                </a:solidFill>
              </a:rPr>
              <a:t>Harsh winter</a:t>
            </a:r>
            <a:endParaRPr lang="en-US" b="1" dirty="0">
              <a:solidFill>
                <a:srgbClr val="FF0000"/>
              </a:solidFill>
            </a:endParaRPr>
          </a:p>
        </p:txBody>
      </p:sp>
      <p:sp>
        <p:nvSpPr>
          <p:cNvPr id="8" name="TextBox 7">
            <a:extLst>
              <a:ext uri="{FF2B5EF4-FFF2-40B4-BE49-F238E27FC236}">
                <a16:creationId xmlns:a16="http://schemas.microsoft.com/office/drawing/2014/main" id="{E7AC4D83-E803-11FA-EF5E-1A33E1CA66EA}"/>
              </a:ext>
            </a:extLst>
          </p:cNvPr>
          <p:cNvSpPr txBox="1"/>
          <p:nvPr/>
        </p:nvSpPr>
        <p:spPr>
          <a:xfrm>
            <a:off x="7578855" y="2722977"/>
            <a:ext cx="2134072" cy="369332"/>
          </a:xfrm>
          <a:prstGeom prst="rect">
            <a:avLst/>
          </a:prstGeom>
          <a:noFill/>
        </p:spPr>
        <p:txBody>
          <a:bodyPr wrap="square">
            <a:spAutoFit/>
          </a:bodyPr>
          <a:lstStyle/>
          <a:p>
            <a:r>
              <a:rPr lang="en-US" b="1" dirty="0">
                <a:solidFill>
                  <a:srgbClr val="FF0000"/>
                </a:solidFill>
              </a:rPr>
              <a:t>Disease outbreak</a:t>
            </a:r>
          </a:p>
        </p:txBody>
      </p:sp>
      <p:cxnSp>
        <p:nvCxnSpPr>
          <p:cNvPr id="10" name="Straight Arrow Connector 9">
            <a:extLst>
              <a:ext uri="{FF2B5EF4-FFF2-40B4-BE49-F238E27FC236}">
                <a16:creationId xmlns:a16="http://schemas.microsoft.com/office/drawing/2014/main" id="{46BA59A9-7CA4-E9C1-112E-8E7496F12E0D}"/>
              </a:ext>
            </a:extLst>
          </p:cNvPr>
          <p:cNvCxnSpPr>
            <a:cxnSpLocks/>
          </p:cNvCxnSpPr>
          <p:nvPr/>
        </p:nvCxnSpPr>
        <p:spPr>
          <a:xfrm>
            <a:off x="8655516" y="3101934"/>
            <a:ext cx="0" cy="142193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4797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26B30E-A38E-434D-B516-FF75C10C976B}"/>
              </a:ext>
            </a:extLst>
          </p:cNvPr>
          <p:cNvSpPr>
            <a:spLocks noGrp="1"/>
          </p:cNvSpPr>
          <p:nvPr>
            <p:ph type="title" idx="4294967295"/>
          </p:nvPr>
        </p:nvSpPr>
        <p:spPr>
          <a:xfrm>
            <a:off x="727432" y="1217698"/>
            <a:ext cx="11174186" cy="507831"/>
          </a:xfrm>
        </p:spPr>
        <p:txBody>
          <a:bodyPr/>
          <a:lstStyle/>
          <a:p>
            <a:r>
              <a:rPr lang="de-DE" sz="3000" dirty="0">
                <a:solidFill>
                  <a:srgbClr val="0000A4"/>
                </a:solidFill>
              </a:rPr>
              <a:t>Five </a:t>
            </a:r>
            <a:r>
              <a:rPr lang="de-DE" sz="3000" dirty="0" err="1">
                <a:solidFill>
                  <a:srgbClr val="0000A4"/>
                </a:solidFill>
              </a:rPr>
              <a:t>main</a:t>
            </a:r>
            <a:r>
              <a:rPr lang="de-DE" sz="3000" dirty="0">
                <a:solidFill>
                  <a:srgbClr val="0000A4"/>
                </a:solidFill>
              </a:rPr>
              <a:t> </a:t>
            </a:r>
            <a:r>
              <a:rPr lang="de-DE" sz="3000" dirty="0" err="1">
                <a:solidFill>
                  <a:srgbClr val="0000A4"/>
                </a:solidFill>
              </a:rPr>
              <a:t>threats</a:t>
            </a:r>
            <a:r>
              <a:rPr lang="de-DE" sz="3000" dirty="0">
                <a:solidFill>
                  <a:srgbClr val="0000A4"/>
                </a:solidFill>
              </a:rPr>
              <a:t> </a:t>
            </a:r>
            <a:r>
              <a:rPr lang="de-DE" sz="3000" dirty="0" err="1">
                <a:solidFill>
                  <a:srgbClr val="0000A4"/>
                </a:solidFill>
              </a:rPr>
              <a:t>for</a:t>
            </a:r>
            <a:r>
              <a:rPr lang="de-DE" sz="3000" dirty="0">
                <a:solidFill>
                  <a:srgbClr val="0000A4"/>
                </a:solidFill>
              </a:rPr>
              <a:t> Saiga in </a:t>
            </a:r>
            <a:r>
              <a:rPr lang="de-DE" sz="3000" dirty="0" err="1">
                <a:solidFill>
                  <a:srgbClr val="0000A4"/>
                </a:solidFill>
              </a:rPr>
              <a:t>Mongolia</a:t>
            </a:r>
            <a:endParaRPr lang="de-DE" sz="3000" dirty="0">
              <a:solidFill>
                <a:srgbClr val="0000A4"/>
              </a:solidFill>
            </a:endParaRPr>
          </a:p>
        </p:txBody>
      </p:sp>
      <p:sp>
        <p:nvSpPr>
          <p:cNvPr id="3" name="Inhaltsplatzhalter 2">
            <a:extLst>
              <a:ext uri="{FF2B5EF4-FFF2-40B4-BE49-F238E27FC236}">
                <a16:creationId xmlns:a16="http://schemas.microsoft.com/office/drawing/2014/main" id="{89BE7D08-475D-456A-8D2F-CEA2DF536DF7}"/>
              </a:ext>
            </a:extLst>
          </p:cNvPr>
          <p:cNvSpPr>
            <a:spLocks noGrp="1"/>
          </p:cNvSpPr>
          <p:nvPr>
            <p:ph idx="1"/>
          </p:nvPr>
        </p:nvSpPr>
        <p:spPr>
          <a:xfrm>
            <a:off x="727432" y="2052266"/>
            <a:ext cx="11015389" cy="4050151"/>
          </a:xfrm>
        </p:spPr>
        <p:txBody>
          <a:bodyPr/>
          <a:lstStyle/>
          <a:p>
            <a:pPr eaLnBrk="0" fontAlgn="base" hangingPunct="0">
              <a:lnSpc>
                <a:spcPct val="150000"/>
              </a:lnSpc>
              <a:spcBef>
                <a:spcPct val="0"/>
              </a:spcBef>
              <a:spcAft>
                <a:spcPct val="0"/>
              </a:spcAft>
            </a:pPr>
            <a:r>
              <a:rPr kumimoji="0" lang="en-US" altLang="en-US" sz="3200" b="0" i="0" u="none" strike="noStrike" cap="none" normalizeH="0" baseline="0" dirty="0">
                <a:ln>
                  <a:noFill/>
                </a:ln>
                <a:solidFill>
                  <a:schemeClr val="tx1"/>
                </a:solidFill>
                <a:effectLst/>
              </a:rPr>
              <a:t>Climate change (extreme events) </a:t>
            </a:r>
          </a:p>
          <a:p>
            <a:pPr eaLnBrk="0" fontAlgn="base" hangingPunct="0">
              <a:lnSpc>
                <a:spcPct val="150000"/>
              </a:lnSpc>
              <a:spcBef>
                <a:spcPct val="0"/>
              </a:spcBef>
              <a:spcAft>
                <a:spcPct val="0"/>
              </a:spcAft>
            </a:pPr>
            <a:r>
              <a:rPr kumimoji="0" lang="en-US" altLang="en-US" sz="3200" b="0" i="0" u="none" strike="noStrike" cap="none" normalizeH="0" baseline="0" dirty="0">
                <a:ln>
                  <a:noFill/>
                </a:ln>
                <a:solidFill>
                  <a:schemeClr val="tx1"/>
                </a:solidFill>
                <a:effectLst/>
              </a:rPr>
              <a:t>Habitat degradation due to livestock grazing </a:t>
            </a:r>
          </a:p>
          <a:p>
            <a:pPr eaLnBrk="0" fontAlgn="base" hangingPunct="0">
              <a:lnSpc>
                <a:spcPct val="150000"/>
              </a:lnSpc>
              <a:spcBef>
                <a:spcPct val="0"/>
              </a:spcBef>
              <a:spcAft>
                <a:spcPct val="0"/>
              </a:spcAft>
            </a:pPr>
            <a:r>
              <a:rPr kumimoji="0" lang="en-US" altLang="en-US" sz="3200" b="0" i="0" u="none" strike="noStrike" cap="none" normalizeH="0" baseline="0" dirty="0">
                <a:ln>
                  <a:noFill/>
                </a:ln>
                <a:solidFill>
                  <a:schemeClr val="tx1"/>
                </a:solidFill>
                <a:effectLst/>
              </a:rPr>
              <a:t>Habitat fragmentation caused by linear infrastructure </a:t>
            </a:r>
          </a:p>
          <a:p>
            <a:pPr eaLnBrk="0" fontAlgn="base" hangingPunct="0">
              <a:lnSpc>
                <a:spcPct val="150000"/>
              </a:lnSpc>
              <a:spcBef>
                <a:spcPct val="0"/>
              </a:spcBef>
              <a:spcAft>
                <a:spcPct val="0"/>
              </a:spcAft>
            </a:pPr>
            <a:r>
              <a:rPr kumimoji="0" lang="en-US" altLang="en-US" sz="3200" b="0" i="0" u="none" strike="noStrike" cap="none" normalizeH="0" baseline="0" dirty="0">
                <a:ln>
                  <a:noFill/>
                </a:ln>
                <a:solidFill>
                  <a:schemeClr val="tx1"/>
                </a:solidFill>
                <a:effectLst/>
              </a:rPr>
              <a:t>Wildlife diseases </a:t>
            </a:r>
          </a:p>
          <a:p>
            <a:pPr eaLnBrk="0" fontAlgn="base" hangingPunct="0">
              <a:lnSpc>
                <a:spcPct val="150000"/>
              </a:lnSpc>
              <a:spcBef>
                <a:spcPct val="0"/>
              </a:spcBef>
              <a:spcAft>
                <a:spcPct val="0"/>
              </a:spcAft>
            </a:pPr>
            <a:r>
              <a:rPr kumimoji="0" lang="en-US" altLang="en-US" sz="3200" b="0" i="0" u="none" strike="noStrike" cap="none" normalizeH="0" baseline="0" dirty="0">
                <a:ln>
                  <a:noFill/>
                </a:ln>
                <a:solidFill>
                  <a:schemeClr val="tx1"/>
                </a:solidFill>
                <a:effectLst/>
              </a:rPr>
              <a:t>Poaching</a:t>
            </a:r>
            <a:endParaRPr lang="de-DE" sz="3200" dirty="0"/>
          </a:p>
          <a:p>
            <a:pPr>
              <a:lnSpc>
                <a:spcPct val="150000"/>
              </a:lnSpc>
            </a:pPr>
            <a:endParaRPr lang="de-DE" sz="3200" dirty="0"/>
          </a:p>
        </p:txBody>
      </p:sp>
      <p:sp>
        <p:nvSpPr>
          <p:cNvPr id="4" name="Rectangle 1">
            <a:extLst>
              <a:ext uri="{FF2B5EF4-FFF2-40B4-BE49-F238E27FC236}">
                <a16:creationId xmlns:a16="http://schemas.microsoft.com/office/drawing/2014/main" id="{1B6D20DB-0CD0-2AFE-4DCB-E6669206FCB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621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2">
            <a:extLst>
              <a:ext uri="{FF2B5EF4-FFF2-40B4-BE49-F238E27FC236}">
                <a16:creationId xmlns:a16="http://schemas.microsoft.com/office/drawing/2014/main" id="{C8FD35EC-E425-46BF-8F9F-D2BCB782CE0F}"/>
              </a:ext>
            </a:extLst>
          </p:cNvPr>
          <p:cNvSpPr>
            <a:spLocks noGrp="1"/>
          </p:cNvSpPr>
          <p:nvPr>
            <p:ph idx="1"/>
          </p:nvPr>
        </p:nvSpPr>
        <p:spPr/>
        <p:txBody>
          <a:bodyPr/>
          <a:lstStyle/>
          <a:p>
            <a:pPr marL="0" indent="0">
              <a:spcAft>
                <a:spcPts val="600"/>
              </a:spcAft>
              <a:buNone/>
            </a:pPr>
            <a:endParaRPr lang="en-US" dirty="0">
              <a:solidFill>
                <a:schemeClr val="tx1"/>
              </a:solidFill>
            </a:endParaRPr>
          </a:p>
          <a:p>
            <a:pPr marL="0" indent="0">
              <a:spcAft>
                <a:spcPts val="600"/>
              </a:spcAft>
              <a:buNone/>
            </a:pPr>
            <a:endParaRPr lang="en-US" dirty="0">
              <a:solidFill>
                <a:schemeClr val="tx1"/>
              </a:solidFill>
            </a:endParaRPr>
          </a:p>
          <a:p>
            <a:pPr marL="0" indent="0">
              <a:spcAft>
                <a:spcPts val="600"/>
              </a:spcAft>
              <a:buNone/>
            </a:pPr>
            <a:endParaRPr lang="en-US" dirty="0">
              <a:solidFill>
                <a:schemeClr val="tx1"/>
              </a:solidFill>
            </a:endParaRPr>
          </a:p>
          <a:p>
            <a:pPr marL="0" indent="0">
              <a:spcAft>
                <a:spcPts val="600"/>
              </a:spcAft>
              <a:buNone/>
            </a:pPr>
            <a:endParaRPr lang="en-US" dirty="0">
              <a:solidFill>
                <a:schemeClr val="tx1"/>
              </a:solidFill>
            </a:endParaRPr>
          </a:p>
          <a:p>
            <a:pPr marL="0" indent="0">
              <a:spcAft>
                <a:spcPts val="600"/>
              </a:spcAft>
              <a:buNone/>
            </a:pPr>
            <a:endParaRPr lang="en-US" dirty="0">
              <a:solidFill>
                <a:schemeClr val="tx1"/>
              </a:solidFill>
            </a:endParaRPr>
          </a:p>
        </p:txBody>
      </p:sp>
      <p:sp>
        <p:nvSpPr>
          <p:cNvPr id="4" name="Title 2">
            <a:extLst>
              <a:ext uri="{FF2B5EF4-FFF2-40B4-BE49-F238E27FC236}">
                <a16:creationId xmlns:a16="http://schemas.microsoft.com/office/drawing/2014/main" id="{78E13437-AC7B-4F34-869B-476133DF6E27}"/>
              </a:ext>
            </a:extLst>
          </p:cNvPr>
          <p:cNvSpPr>
            <a:spLocks noGrp="1"/>
          </p:cNvSpPr>
          <p:nvPr>
            <p:ph type="title" idx="4294967295"/>
          </p:nvPr>
        </p:nvSpPr>
        <p:spPr>
          <a:xfrm>
            <a:off x="664143" y="1214454"/>
            <a:ext cx="11172825" cy="508000"/>
          </a:xfrm>
        </p:spPr>
        <p:txBody>
          <a:bodyPr/>
          <a:lstStyle/>
          <a:p>
            <a:r>
              <a:rPr lang="en-US" sz="3000" dirty="0">
                <a:solidFill>
                  <a:srgbClr val="0000A4"/>
                </a:solidFill>
              </a:rPr>
              <a:t>Five key measures to conserve Saiga 2021-2025</a:t>
            </a:r>
          </a:p>
        </p:txBody>
      </p:sp>
      <p:sp>
        <p:nvSpPr>
          <p:cNvPr id="3" name="Inhaltsplatzhalter 2">
            <a:extLst>
              <a:ext uri="{FF2B5EF4-FFF2-40B4-BE49-F238E27FC236}">
                <a16:creationId xmlns:a16="http://schemas.microsoft.com/office/drawing/2014/main" id="{2F5A7F6B-E328-A168-200A-BEBB3FA27D1D}"/>
              </a:ext>
            </a:extLst>
          </p:cNvPr>
          <p:cNvSpPr txBox="1">
            <a:spLocks/>
          </p:cNvSpPr>
          <p:nvPr/>
        </p:nvSpPr>
        <p:spPr>
          <a:xfrm>
            <a:off x="465741" y="1891751"/>
            <a:ext cx="11393751" cy="459567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0" fontAlgn="base" hangingPunct="0">
              <a:spcBef>
                <a:spcPts val="800"/>
              </a:spcBef>
              <a:spcAft>
                <a:spcPct val="0"/>
              </a:spcAft>
            </a:pPr>
            <a:r>
              <a:rPr kumimoji="0" lang="en-US" altLang="en-US" sz="2400" b="1" i="0" u="none" strike="noStrike" cap="none" normalizeH="0" baseline="0" dirty="0">
                <a:ln>
                  <a:noFill/>
                </a:ln>
                <a:solidFill>
                  <a:schemeClr val="tx1"/>
                </a:solidFill>
                <a:effectLst/>
              </a:rPr>
              <a:t>Climate Adaptation</a:t>
            </a:r>
            <a:r>
              <a:rPr kumimoji="0" lang="en-US" altLang="en-US" sz="2400" b="0" i="0" u="none" strike="noStrike" cap="none" normalizeH="0" baseline="0" dirty="0">
                <a:ln>
                  <a:noFill/>
                </a:ln>
                <a:solidFill>
                  <a:schemeClr val="tx1"/>
                </a:solidFill>
                <a:effectLst/>
              </a:rPr>
              <a:t>: Restoration and </a:t>
            </a:r>
            <a:r>
              <a:rPr kumimoji="0" lang="en-US" altLang="en-US" sz="2400" i="0" u="none" strike="noStrike" cap="none" normalizeH="0" baseline="0" dirty="0">
                <a:ln>
                  <a:noFill/>
                </a:ln>
                <a:solidFill>
                  <a:schemeClr val="tx1"/>
                </a:solidFill>
                <a:effectLst/>
              </a:rPr>
              <a:t>protection of 67 natural springs, covering a total area of 31.9 hectares. </a:t>
            </a:r>
          </a:p>
          <a:p>
            <a:pPr eaLnBrk="0" fontAlgn="base" hangingPunct="0">
              <a:spcBef>
                <a:spcPts val="800"/>
              </a:spcBef>
              <a:spcAft>
                <a:spcPct val="0"/>
              </a:spcAft>
            </a:pPr>
            <a:r>
              <a:rPr kumimoji="0" lang="en-US" altLang="en-US" sz="2400" b="1" i="0" u="none" strike="noStrike" cap="none" normalizeH="0" baseline="0" dirty="0">
                <a:ln>
                  <a:noFill/>
                </a:ln>
                <a:solidFill>
                  <a:schemeClr val="tx1"/>
                </a:solidFill>
                <a:effectLst/>
              </a:rPr>
              <a:t>Habitat Protection</a:t>
            </a:r>
            <a:r>
              <a:rPr kumimoji="0" lang="en-US" altLang="en-US" sz="2400" b="0" i="0" u="none" strike="noStrike" cap="none" normalizeH="0" baseline="0" dirty="0">
                <a:ln>
                  <a:noFill/>
                </a:ln>
                <a:solidFill>
                  <a:schemeClr val="tx1"/>
                </a:solidFill>
                <a:effectLst/>
              </a:rPr>
              <a:t>: Establishment of </a:t>
            </a:r>
            <a:r>
              <a:rPr kumimoji="0" lang="en-US" altLang="en-US" sz="2400" i="0" u="none" strike="noStrike" cap="none" normalizeH="0" baseline="0" dirty="0">
                <a:ln>
                  <a:noFill/>
                </a:ln>
                <a:solidFill>
                  <a:schemeClr val="tx1"/>
                </a:solidFill>
                <a:effectLst/>
              </a:rPr>
              <a:t>a 91,000-hectare Local Protected Area, with an additional 169,000 hectares proposed for state-level protection. </a:t>
            </a:r>
          </a:p>
          <a:p>
            <a:pPr eaLnBrk="0" fontAlgn="base" hangingPunct="0">
              <a:spcBef>
                <a:spcPts val="800"/>
              </a:spcBef>
              <a:spcAft>
                <a:spcPct val="0"/>
              </a:spcAft>
            </a:pPr>
            <a:r>
              <a:rPr kumimoji="0" lang="en-US" altLang="en-US" sz="2400" b="1" i="0" u="none" strike="noStrike" cap="none" normalizeH="0" baseline="0" dirty="0">
                <a:ln>
                  <a:noFill/>
                </a:ln>
                <a:solidFill>
                  <a:schemeClr val="tx1"/>
                </a:solidFill>
                <a:effectLst/>
              </a:rPr>
              <a:t>Anti-Poaching Efforts</a:t>
            </a:r>
            <a:r>
              <a:rPr kumimoji="0" lang="en-US" altLang="en-US" sz="2400" b="0" i="0" u="none" strike="noStrike" cap="none" normalizeH="0" baseline="0" dirty="0">
                <a:ln>
                  <a:noFill/>
                </a:ln>
                <a:solidFill>
                  <a:schemeClr val="tx1"/>
                </a:solidFill>
                <a:effectLst/>
              </a:rPr>
              <a:t>: </a:t>
            </a:r>
            <a:r>
              <a:rPr kumimoji="0" lang="en-US" altLang="en-US" sz="2400" i="0" u="none" strike="noStrike" cap="none" normalizeH="0" baseline="0" dirty="0">
                <a:ln>
                  <a:noFill/>
                </a:ln>
                <a:solidFill>
                  <a:schemeClr val="tx1"/>
                </a:solidFill>
                <a:effectLst/>
              </a:rPr>
              <a:t>SMART patrols conducted by 14 rangers across 46,000 km², with zero recorded poaching cases.</a:t>
            </a:r>
          </a:p>
          <a:p>
            <a:pPr eaLnBrk="0" fontAlgn="base" hangingPunct="0">
              <a:spcBef>
                <a:spcPts val="800"/>
              </a:spcBef>
              <a:spcAft>
                <a:spcPct val="0"/>
              </a:spcAft>
            </a:pPr>
            <a:r>
              <a:rPr lang="en-US" sz="2400" b="1" dirty="0">
                <a:solidFill>
                  <a:schemeClr val="tx1"/>
                </a:solidFill>
              </a:rPr>
              <a:t>Public Awareness</a:t>
            </a:r>
            <a:r>
              <a:rPr lang="en-US" sz="2400" dirty="0">
                <a:solidFill>
                  <a:schemeClr val="tx1"/>
                </a:solidFill>
              </a:rPr>
              <a:t>: Covered 60,000 residents within the saiga’s range, 74.7% of whom supported saiga conservation.</a:t>
            </a:r>
          </a:p>
          <a:p>
            <a:pPr eaLnBrk="0" fontAlgn="base" hangingPunct="0">
              <a:spcBef>
                <a:spcPts val="800"/>
              </a:spcBef>
              <a:spcAft>
                <a:spcPct val="0"/>
              </a:spcAft>
            </a:pPr>
            <a:r>
              <a:rPr lang="en-US" altLang="en-US" sz="2400" b="1" dirty="0">
                <a:solidFill>
                  <a:schemeClr val="tx1"/>
                </a:solidFill>
              </a:rPr>
              <a:t>Population Monitoring</a:t>
            </a:r>
            <a:r>
              <a:rPr lang="en-US" altLang="en-US" sz="2400" dirty="0">
                <a:solidFill>
                  <a:schemeClr val="tx1"/>
                </a:solidFill>
              </a:rPr>
              <a:t>: Annual assessments to track species trends and conservation impact. </a:t>
            </a:r>
          </a:p>
          <a:p>
            <a:pPr eaLnBrk="0" fontAlgn="base" hangingPunct="0">
              <a:spcBef>
                <a:spcPct val="0"/>
              </a:spcBef>
              <a:spcAft>
                <a:spcPct val="0"/>
              </a:spcAft>
            </a:pPr>
            <a:endParaRPr lang="de-DE" sz="2800" dirty="0"/>
          </a:p>
        </p:txBody>
      </p:sp>
    </p:spTree>
    <p:extLst>
      <p:ext uri="{BB962C8B-B14F-4D97-AF65-F5344CB8AC3E}">
        <p14:creationId xmlns:p14="http://schemas.microsoft.com/office/powerpoint/2010/main" val="365809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925826-43B0-4C2C-B9EA-3B5F93A640EA}"/>
              </a:ext>
            </a:extLst>
          </p:cNvPr>
          <p:cNvSpPr txBox="1">
            <a:spLocks/>
          </p:cNvSpPr>
          <p:nvPr/>
        </p:nvSpPr>
        <p:spPr>
          <a:xfrm>
            <a:off x="696686" y="2314026"/>
            <a:ext cx="9666514" cy="60324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014493"/>
              </a:solidFill>
            </a:endParaRPr>
          </a:p>
        </p:txBody>
      </p:sp>
      <p:sp>
        <p:nvSpPr>
          <p:cNvPr id="2" name="Content Placeholder 1">
            <a:extLst>
              <a:ext uri="{FF2B5EF4-FFF2-40B4-BE49-F238E27FC236}">
                <a16:creationId xmlns:a16="http://schemas.microsoft.com/office/drawing/2014/main" id="{292ECD60-5D00-E180-D0F1-41BC06E7A360}"/>
              </a:ext>
            </a:extLst>
          </p:cNvPr>
          <p:cNvSpPr>
            <a:spLocks noGrp="1"/>
          </p:cNvSpPr>
          <p:nvPr>
            <p:ph idx="1"/>
          </p:nvPr>
        </p:nvSpPr>
        <p:spPr>
          <a:xfrm>
            <a:off x="696686" y="1841966"/>
            <a:ext cx="10642273" cy="4635836"/>
          </a:xfrm>
        </p:spPr>
        <p:txBody>
          <a:bodyPr/>
          <a:lstStyle/>
          <a:p>
            <a:pPr eaLnBrk="0" fontAlgn="base" hangingPunct="0">
              <a:spcBef>
                <a:spcPts val="800"/>
              </a:spcBef>
              <a:spcAft>
                <a:spcPts val="800"/>
              </a:spcAft>
            </a:pPr>
            <a:r>
              <a:rPr lang="en-US" altLang="en-US" sz="2400" dirty="0">
                <a:solidFill>
                  <a:schemeClr val="tx1"/>
                </a:solidFill>
              </a:rPr>
              <a:t>Expand the protected area network to cover at least 20% of the saiga’s historic range. </a:t>
            </a:r>
          </a:p>
          <a:p>
            <a:pPr eaLnBrk="0" fontAlgn="base" hangingPunct="0">
              <a:spcBef>
                <a:spcPts val="800"/>
              </a:spcBef>
              <a:spcAft>
                <a:spcPts val="800"/>
              </a:spcAft>
            </a:pPr>
            <a:r>
              <a:rPr lang="en-US" altLang="en-US" sz="2400" dirty="0">
                <a:solidFill>
                  <a:schemeClr val="tx1"/>
                </a:solidFill>
              </a:rPr>
              <a:t>Reinforce small populations and re-establish new ones through natural recovery in suitable sites within the historic range. </a:t>
            </a:r>
          </a:p>
          <a:p>
            <a:pPr eaLnBrk="0" fontAlgn="base" hangingPunct="0">
              <a:spcBef>
                <a:spcPts val="800"/>
              </a:spcBef>
              <a:spcAft>
                <a:spcPts val="800"/>
              </a:spcAft>
            </a:pPr>
            <a:r>
              <a:rPr lang="en-US" altLang="en-US" sz="2400" dirty="0">
                <a:solidFill>
                  <a:schemeClr val="tx1"/>
                </a:solidFill>
              </a:rPr>
              <a:t>Develop early-warning systems for disease outbreaks and secure cross-sectoral support for livestock vaccination policies. </a:t>
            </a:r>
          </a:p>
          <a:p>
            <a:pPr eaLnBrk="0" fontAlgn="base" hangingPunct="0">
              <a:spcBef>
                <a:spcPts val="800"/>
              </a:spcBef>
              <a:spcAft>
                <a:spcPts val="800"/>
              </a:spcAft>
            </a:pPr>
            <a:r>
              <a:rPr lang="en-US" altLang="en-US" sz="2400" dirty="0">
                <a:solidFill>
                  <a:schemeClr val="tx1"/>
                </a:solidFill>
              </a:rPr>
              <a:t>Minimize and mitigate the impacts of new linear infrastructure on saiga habitat and migration routes. </a:t>
            </a:r>
          </a:p>
          <a:p>
            <a:pPr eaLnBrk="0" fontAlgn="base" hangingPunct="0">
              <a:spcBef>
                <a:spcPts val="800"/>
              </a:spcBef>
              <a:spcAft>
                <a:spcPts val="800"/>
              </a:spcAft>
            </a:pPr>
            <a:r>
              <a:rPr lang="en-US" altLang="en-US" sz="2400" dirty="0">
                <a:solidFill>
                  <a:schemeClr val="tx1"/>
                </a:solidFill>
              </a:rPr>
              <a:t>Protect and restore habitats, including water points and pasturelands, to support saiga populations.  </a:t>
            </a:r>
          </a:p>
          <a:p>
            <a:pPr>
              <a:spcBef>
                <a:spcPts val="800"/>
              </a:spcBef>
              <a:spcAft>
                <a:spcPts val="800"/>
              </a:spcAft>
            </a:pPr>
            <a:endParaRPr lang="LID4096" sz="2400" dirty="0">
              <a:solidFill>
                <a:schemeClr val="tx1"/>
              </a:solidFill>
            </a:endParaRPr>
          </a:p>
        </p:txBody>
      </p:sp>
      <p:sp>
        <p:nvSpPr>
          <p:cNvPr id="9" name="Title 2">
            <a:extLst>
              <a:ext uri="{FF2B5EF4-FFF2-40B4-BE49-F238E27FC236}">
                <a16:creationId xmlns:a16="http://schemas.microsoft.com/office/drawing/2014/main" id="{BE0C7BEB-7CBB-4F0A-8A93-5FE486A71524}"/>
              </a:ext>
            </a:extLst>
          </p:cNvPr>
          <p:cNvSpPr>
            <a:spLocks noGrp="1"/>
          </p:cNvSpPr>
          <p:nvPr>
            <p:ph type="title" idx="4294967295"/>
          </p:nvPr>
        </p:nvSpPr>
        <p:spPr>
          <a:xfrm>
            <a:off x="644895" y="1151438"/>
            <a:ext cx="11174413" cy="508000"/>
          </a:xfrm>
        </p:spPr>
        <p:txBody>
          <a:bodyPr/>
          <a:lstStyle/>
          <a:p>
            <a:r>
              <a:rPr lang="en-US" sz="3000" dirty="0">
                <a:solidFill>
                  <a:srgbClr val="0000A4"/>
                </a:solidFill>
              </a:rPr>
              <a:t>Five key priority measures until </a:t>
            </a:r>
            <a:r>
              <a:rPr lang="ru-RU" sz="3000" dirty="0">
                <a:solidFill>
                  <a:srgbClr val="0000A4"/>
                </a:solidFill>
              </a:rPr>
              <a:t>2030</a:t>
            </a:r>
            <a:endParaRPr lang="en-US" sz="3000" dirty="0">
              <a:solidFill>
                <a:srgbClr val="0000A4"/>
              </a:solidFill>
            </a:endParaRPr>
          </a:p>
        </p:txBody>
      </p:sp>
    </p:spTree>
    <p:extLst>
      <p:ext uri="{BB962C8B-B14F-4D97-AF65-F5344CB8AC3E}">
        <p14:creationId xmlns:p14="http://schemas.microsoft.com/office/powerpoint/2010/main" val="588101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EDD39CA1-D485-4ED9-82F6-091E2988117B}"/>
              </a:ext>
            </a:extLst>
          </p:cNvPr>
          <p:cNvSpPr>
            <a:spLocks noGrp="1"/>
          </p:cNvSpPr>
          <p:nvPr>
            <p:ph type="title" idx="4294967295"/>
          </p:nvPr>
        </p:nvSpPr>
        <p:spPr>
          <a:xfrm>
            <a:off x="680263" y="1213589"/>
            <a:ext cx="11174186" cy="515526"/>
          </a:xfrm>
        </p:spPr>
        <p:txBody>
          <a:bodyPr/>
          <a:lstStyle/>
          <a:p>
            <a:r>
              <a:rPr lang="en-US" sz="3000" dirty="0">
                <a:solidFill>
                  <a:srgbClr val="0000A4"/>
                </a:solidFill>
              </a:rPr>
              <a:t>National focal point for Saiga MOU</a:t>
            </a:r>
          </a:p>
        </p:txBody>
      </p:sp>
      <p:sp>
        <p:nvSpPr>
          <p:cNvPr id="4" name="Content Placeholder 12">
            <a:extLst>
              <a:ext uri="{FF2B5EF4-FFF2-40B4-BE49-F238E27FC236}">
                <a16:creationId xmlns:a16="http://schemas.microsoft.com/office/drawing/2014/main" id="{93183F06-4123-4E31-92E1-8356CF7D66AC}"/>
              </a:ext>
            </a:extLst>
          </p:cNvPr>
          <p:cNvSpPr>
            <a:spLocks noGrp="1"/>
          </p:cNvSpPr>
          <p:nvPr>
            <p:ph idx="1"/>
          </p:nvPr>
        </p:nvSpPr>
        <p:spPr>
          <a:xfrm>
            <a:off x="680263" y="2042377"/>
            <a:ext cx="10301773" cy="1956968"/>
          </a:xfrm>
        </p:spPr>
        <p:txBody>
          <a:bodyPr/>
          <a:lstStyle/>
          <a:p>
            <a:pPr marL="0" indent="0">
              <a:spcAft>
                <a:spcPts val="800"/>
              </a:spcAft>
              <a:buNone/>
            </a:pPr>
            <a:r>
              <a:rPr lang="en-US" sz="2000" dirty="0">
                <a:solidFill>
                  <a:schemeClr val="tx1"/>
                </a:solidFill>
              </a:rPr>
              <a:t>Ms. Ts. </a:t>
            </a:r>
            <a:r>
              <a:rPr lang="en-US" sz="2000" dirty="0" err="1">
                <a:solidFill>
                  <a:schemeClr val="tx1"/>
                </a:solidFill>
              </a:rPr>
              <a:t>Uranchimeg</a:t>
            </a:r>
            <a:r>
              <a:rPr lang="en-US" sz="2000" dirty="0">
                <a:solidFill>
                  <a:schemeClr val="tx1"/>
                </a:solidFill>
              </a:rPr>
              <a:t>, Department of Natural Resources Policy and Implementation, Ministry of Environment and Climate Change</a:t>
            </a:r>
          </a:p>
          <a:p>
            <a:pPr marL="0" indent="0">
              <a:spcAft>
                <a:spcPts val="800"/>
              </a:spcAft>
              <a:buNone/>
            </a:pPr>
            <a:r>
              <a:rPr lang="en-US" sz="2000" dirty="0">
                <a:solidFill>
                  <a:schemeClr val="tx1"/>
                </a:solidFill>
              </a:rPr>
              <a:t>Email: </a:t>
            </a:r>
            <a:r>
              <a:rPr lang="en-US" sz="2000" dirty="0">
                <a:solidFill>
                  <a:schemeClr val="tx1"/>
                </a:solidFill>
                <a:hlinkClick r:id="rId2"/>
              </a:rPr>
              <a:t>uranchimeg@mecc.gov.mn</a:t>
            </a:r>
            <a:r>
              <a:rPr lang="en-US" sz="2000" dirty="0">
                <a:solidFill>
                  <a:schemeClr val="tx1"/>
                </a:solidFill>
              </a:rPr>
              <a:t> </a:t>
            </a:r>
          </a:p>
          <a:p>
            <a:pPr algn="l"/>
            <a:endParaRPr lang="en-US"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672741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EDD39CA1-D485-4ED9-82F6-091E2988117B}"/>
              </a:ext>
            </a:extLst>
          </p:cNvPr>
          <p:cNvSpPr>
            <a:spLocks noGrp="1"/>
          </p:cNvSpPr>
          <p:nvPr>
            <p:ph type="title" idx="4294967295"/>
          </p:nvPr>
        </p:nvSpPr>
        <p:spPr>
          <a:xfrm>
            <a:off x="408517" y="1529270"/>
            <a:ext cx="11174186" cy="507831"/>
          </a:xfrm>
        </p:spPr>
        <p:txBody>
          <a:bodyPr/>
          <a:lstStyle/>
          <a:p>
            <a:pPr algn="ctr"/>
            <a:r>
              <a:rPr lang="en-US" sz="3000" dirty="0">
                <a:solidFill>
                  <a:srgbClr val="0000A4"/>
                </a:solidFill>
                <a:hlinkClick r:id="rId2" action="ppaction://hlinkfile">
                  <a:extLst>
                    <a:ext uri="{A12FA001-AC4F-418D-AE19-62706E023703}">
                      <ahyp:hlinkClr xmlns:ahyp="http://schemas.microsoft.com/office/drawing/2018/hyperlinkcolor" val="tx"/>
                    </a:ext>
                  </a:extLst>
                </a:hlinkClick>
              </a:rPr>
              <a:t>Recovery of Mongolian saiga</a:t>
            </a:r>
            <a:endParaRPr lang="en-US" sz="3000" dirty="0">
              <a:solidFill>
                <a:srgbClr val="0000A4"/>
              </a:solidFill>
            </a:endParaRPr>
          </a:p>
        </p:txBody>
      </p:sp>
      <p:pic>
        <p:nvPicPr>
          <p:cNvPr id="1026" name="Picture 2" descr="Angus Hyland writes about the WWF logo ...">
            <a:extLst>
              <a:ext uri="{FF2B5EF4-FFF2-40B4-BE49-F238E27FC236}">
                <a16:creationId xmlns:a16="http://schemas.microsoft.com/office/drawing/2014/main" id="{A0488E48-7F7A-859C-4F5F-4DE4E74EBB06}"/>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296144" y="4126874"/>
            <a:ext cx="2120048" cy="14107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Wildlife Conservation Society – Legacy Landscapes Fund">
            <a:extLst>
              <a:ext uri="{FF2B5EF4-FFF2-40B4-BE49-F238E27FC236}">
                <a16:creationId xmlns:a16="http://schemas.microsoft.com/office/drawing/2014/main" id="{9144445D-7B9F-F78A-1BFB-92D2A4B204DC}"/>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t="14832" b="13592"/>
          <a:stretch/>
        </p:blipFill>
        <p:spPr bwMode="auto">
          <a:xfrm>
            <a:off x="4273633" y="3927705"/>
            <a:ext cx="3370065" cy="180913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Vacancy Announcement Safeguards And ...">
            <a:extLst>
              <a:ext uri="{FF2B5EF4-FFF2-40B4-BE49-F238E27FC236}">
                <a16:creationId xmlns:a16="http://schemas.microsoft.com/office/drawing/2014/main" id="{2422E3F6-3D29-7CBE-8797-B1482EA5A797}"/>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2873719" y="2574817"/>
            <a:ext cx="3084947" cy="107242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Ministry of Justice Mongolia">
            <a:extLst>
              <a:ext uri="{FF2B5EF4-FFF2-40B4-BE49-F238E27FC236}">
                <a16:creationId xmlns:a16="http://schemas.microsoft.com/office/drawing/2014/main" id="{F238D980-355F-48F8-174F-AC9FFD44A45F}"/>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1515832" y="2574817"/>
            <a:ext cx="1058200" cy="10582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Govi-Altai">
            <a:extLst>
              <a:ext uri="{FF2B5EF4-FFF2-40B4-BE49-F238E27FC236}">
                <a16:creationId xmlns:a16="http://schemas.microsoft.com/office/drawing/2014/main" id="{176E3E71-0BDB-D76E-5E83-DE1502F528E8}"/>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096000" y="2497801"/>
            <a:ext cx="992271" cy="1212232"/>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Home">
            <a:extLst>
              <a:ext uri="{FF2B5EF4-FFF2-40B4-BE49-F238E27FC236}">
                <a16:creationId xmlns:a16="http://schemas.microsoft.com/office/drawing/2014/main" id="{D8270C44-A2CF-92F5-8F4D-05B35D4F2B35}"/>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7315200" y="2587258"/>
            <a:ext cx="1136073" cy="1136073"/>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National University of Mongolia - Wikipedia">
            <a:extLst>
              <a:ext uri="{FF2B5EF4-FFF2-40B4-BE49-F238E27FC236}">
                <a16:creationId xmlns:a16="http://schemas.microsoft.com/office/drawing/2014/main" id="{AE2F6F67-C4A6-5DD0-AE28-1F461A73940D}"/>
              </a:ext>
            </a:extLst>
          </p:cNvPr>
          <p:cNvPicPr>
            <a:picLocks noChangeAspect="1" noChangeArrowheads="1"/>
          </p:cNvPicPr>
          <p:nvPr/>
        </p:nvPicPr>
        <p:blipFill>
          <a:blip r:embed="rId9" cstate="screen">
            <a:extLst>
              <a:ext uri="{28A0092B-C50C-407E-A947-70E740481C1C}">
                <a14:useLocalDpi xmlns:a14="http://schemas.microsoft.com/office/drawing/2010/main"/>
              </a:ext>
            </a:extLst>
          </a:blip>
          <a:srcRect/>
          <a:stretch>
            <a:fillRect/>
          </a:stretch>
        </p:blipFill>
        <p:spPr bwMode="auto">
          <a:xfrm>
            <a:off x="8589120" y="2587258"/>
            <a:ext cx="1136073" cy="1136073"/>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Saiga Conservation Alliance - Wikipedia">
            <a:extLst>
              <a:ext uri="{FF2B5EF4-FFF2-40B4-BE49-F238E27FC236}">
                <a16:creationId xmlns:a16="http://schemas.microsoft.com/office/drawing/2014/main" id="{1CE6E521-06EB-CE95-E837-3594C010DF9E}"/>
              </a:ext>
            </a:extLst>
          </p:cNvPr>
          <p:cNvPicPr>
            <a:picLocks noChangeAspect="1" noChangeArrowheads="1"/>
          </p:cNvPicPr>
          <p:nvPr/>
        </p:nvPicPr>
        <p:blipFill>
          <a:blip r:embed="rId10">
            <a:extLst>
              <a:ext uri="{28A0092B-C50C-407E-A947-70E740481C1C}">
                <a14:useLocalDpi xmlns:a14="http://schemas.microsoft.com/office/drawing/2010/main"/>
              </a:ext>
            </a:extLst>
          </a:blip>
          <a:srcRect/>
          <a:stretch>
            <a:fillRect/>
          </a:stretch>
        </p:blipFill>
        <p:spPr bwMode="auto">
          <a:xfrm>
            <a:off x="7944518" y="4205638"/>
            <a:ext cx="1896775" cy="1230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5296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a:extLst>
              <a:ext uri="{FF2B5EF4-FFF2-40B4-BE49-F238E27FC236}">
                <a16:creationId xmlns:a16="http://schemas.microsoft.com/office/drawing/2014/main" id="{C7A54B61-8541-AB40-BD1C-F80E8A424061}"/>
              </a:ext>
            </a:extLst>
          </p:cNvPr>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a:stretch/>
        </p:blipFill>
        <p:spPr>
          <a:xfrm>
            <a:off x="5" y="-1269996"/>
            <a:ext cx="12191995" cy="8127996"/>
          </a:xfrm>
        </p:spPr>
      </p:pic>
      <p:sp>
        <p:nvSpPr>
          <p:cNvPr id="32" name="Picture Placeholder 13">
            <a:extLst>
              <a:ext uri="{FF2B5EF4-FFF2-40B4-BE49-F238E27FC236}">
                <a16:creationId xmlns:a16="http://schemas.microsoft.com/office/drawing/2014/main" id="{8DBDD9F7-3B84-F743-95F4-C9FA74DA597F}"/>
              </a:ext>
            </a:extLst>
          </p:cNvPr>
          <p:cNvSpPr txBox="1">
            <a:spLocks/>
          </p:cNvSpPr>
          <p:nvPr/>
        </p:nvSpPr>
        <p:spPr>
          <a:xfrm flipH="1">
            <a:off x="0" y="3895249"/>
            <a:ext cx="12192000" cy="2962751"/>
          </a:xfrm>
          <a:custGeom>
            <a:avLst/>
            <a:gdLst>
              <a:gd name="connsiteX0" fmla="*/ 12486732 w 13339868"/>
              <a:gd name="connsiteY0" fmla="*/ 1914 h 2962751"/>
              <a:gd name="connsiteX1" fmla="*/ 6703529 w 13339868"/>
              <a:gd name="connsiteY1" fmla="*/ 827870 h 2962751"/>
              <a:gd name="connsiteX2" fmla="*/ 704617 w 13339868"/>
              <a:gd name="connsiteY2" fmla="*/ 1735152 h 2962751"/>
              <a:gd name="connsiteX3" fmla="*/ 0 w 13339868"/>
              <a:gd name="connsiteY3" fmla="*/ 1775657 h 2962751"/>
              <a:gd name="connsiteX4" fmla="*/ 0 w 13339868"/>
              <a:gd name="connsiteY4" fmla="*/ 2962751 h 2962751"/>
              <a:gd name="connsiteX5" fmla="*/ 13339868 w 13339868"/>
              <a:gd name="connsiteY5" fmla="*/ 2962751 h 2962751"/>
              <a:gd name="connsiteX6" fmla="*/ 13339868 w 13339868"/>
              <a:gd name="connsiteY6" fmla="*/ 13763 h 2962751"/>
              <a:gd name="connsiteX7" fmla="*/ 12991874 w 13339868"/>
              <a:gd name="connsiteY7" fmla="*/ 2211 h 2962751"/>
              <a:gd name="connsiteX8" fmla="*/ 12486732 w 13339868"/>
              <a:gd name="connsiteY8" fmla="*/ 1914 h 29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9868" h="2962751">
                <a:moveTo>
                  <a:pt x="12486732" y="1914"/>
                </a:moveTo>
                <a:cubicBezTo>
                  <a:pt x="11089145" y="23578"/>
                  <a:pt x="9273241" y="233112"/>
                  <a:pt x="6703529" y="827870"/>
                </a:cubicBezTo>
                <a:cubicBezTo>
                  <a:pt x="4500510" y="1337758"/>
                  <a:pt x="2693772" y="1601336"/>
                  <a:pt x="704617" y="1735152"/>
                </a:cubicBezTo>
                <a:lnTo>
                  <a:pt x="0" y="1775657"/>
                </a:lnTo>
                <a:lnTo>
                  <a:pt x="0" y="2962751"/>
                </a:lnTo>
                <a:lnTo>
                  <a:pt x="13339868" y="2962751"/>
                </a:lnTo>
                <a:lnTo>
                  <a:pt x="13339868" y="13763"/>
                </a:lnTo>
                <a:lnTo>
                  <a:pt x="12991874" y="2211"/>
                </a:lnTo>
                <a:cubicBezTo>
                  <a:pt x="12829592" y="-567"/>
                  <a:pt x="12661430" y="-794"/>
                  <a:pt x="12486732" y="1914"/>
                </a:cubicBezTo>
                <a:close/>
              </a:path>
            </a:pathLst>
          </a:custGeom>
          <a:solidFill>
            <a:schemeClr val="tx1">
              <a:alpha val="62000"/>
            </a:schemeClr>
          </a:solidFill>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GB" sz="1800" b="0" kern="1200" dirty="0">
                <a:solidFill>
                  <a:schemeClr val="tx1">
                    <a:alpha val="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t>Insert Image</a:t>
            </a:r>
          </a:p>
        </p:txBody>
      </p:sp>
      <p:sp>
        <p:nvSpPr>
          <p:cNvPr id="12" name="Rectangle 11" descr="Lower accent block for slide image">
            <a:extLst>
              <a:ext uri="{FF2B5EF4-FFF2-40B4-BE49-F238E27FC236}">
                <a16:creationId xmlns:a16="http://schemas.microsoft.com/office/drawing/2014/main" id="{D7F67FDF-D697-3249-AD21-75F6353FFBA5}"/>
              </a:ext>
            </a:extLst>
          </p:cNvPr>
          <p:cNvSpPr/>
          <p:nvPr/>
        </p:nvSpPr>
        <p:spPr>
          <a:xfrm>
            <a:off x="438912" y="4690872"/>
            <a:ext cx="73152" cy="118872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1" name="Title 50">
            <a:extLst>
              <a:ext uri="{FF2B5EF4-FFF2-40B4-BE49-F238E27FC236}">
                <a16:creationId xmlns:a16="http://schemas.microsoft.com/office/drawing/2014/main" id="{D8694222-4D81-4A9A-93A2-23C89102F234}"/>
              </a:ext>
            </a:extLst>
          </p:cNvPr>
          <p:cNvSpPr>
            <a:spLocks noGrp="1"/>
          </p:cNvSpPr>
          <p:nvPr>
            <p:ph type="ctrTitle"/>
          </p:nvPr>
        </p:nvSpPr>
        <p:spPr/>
        <p:txBody>
          <a:bodyPr/>
          <a:lstStyle/>
          <a:p>
            <a:r>
              <a:rPr lang="en-GB" dirty="0"/>
              <a:t>THANK YOU</a:t>
            </a:r>
          </a:p>
        </p:txBody>
      </p:sp>
    </p:spTree>
    <p:extLst>
      <p:ext uri="{BB962C8B-B14F-4D97-AF65-F5344CB8AC3E}">
        <p14:creationId xmlns:p14="http://schemas.microsoft.com/office/powerpoint/2010/main" val="308218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MSFT_01">
      <a:dk1>
        <a:sysClr val="windowText" lastClr="000000"/>
      </a:dk1>
      <a:lt1>
        <a:sysClr val="window" lastClr="FFFFFF"/>
      </a:lt1>
      <a:dk2>
        <a:srgbClr val="3F3F3F"/>
      </a:dk2>
      <a:lt2>
        <a:srgbClr val="FFFFFF"/>
      </a:lt2>
      <a:accent1>
        <a:srgbClr val="01C6FD"/>
      </a:accent1>
      <a:accent2>
        <a:srgbClr val="067F9C"/>
      </a:accent2>
      <a:accent3>
        <a:srgbClr val="014E52"/>
      </a:accent3>
      <a:accent4>
        <a:srgbClr val="ED7D31"/>
      </a:accent4>
      <a:accent5>
        <a:srgbClr val="79AE02"/>
      </a:accent5>
      <a:accent6>
        <a:srgbClr val="0070C0"/>
      </a:accent6>
      <a:hlink>
        <a:srgbClr val="01C6FD"/>
      </a:hlink>
      <a:folHlink>
        <a:srgbClr val="954F72"/>
      </a:folHlink>
    </a:clrScheme>
    <a:fontScheme name="MSFT_01">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inimalist_Template_03_CA - v7" id="{215D63C3-B139-4AD7-9F60-51396BC82D2C}" vid="{FAE53EBD-DCD0-4C4A-8B10-EB06EA2364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a7b50396-0b06-45c1-b28e-46f86d566a10" xsi:nil="true"/>
    <TaxCatchAll xmlns="985ec44e-1bab-4c0b-9df0-6ba128686fc9" xsi:nil="true"/>
    <TaxKeywordTaxHTField xmlns="c15478a5-0be8-4f5d-8383-b307d5ba8bf6">
      <Terms xmlns="http://schemas.microsoft.com/office/infopath/2007/PartnerControls"/>
    </TaxKeywordTaxHTField>
    <lcf76f155ced4ddcb4097134ff3c332f xmlns="a7b50396-0b06-45c1-b28e-46f86d566a10">
      <Terms xmlns="http://schemas.microsoft.com/office/infopath/2007/PartnerControls"/>
    </lcf76f155ced4ddcb4097134ff3c332f>
    <MariaJoseOrtiz xmlns="a7b50396-0b06-45c1-b28e-46f86d566a10" xsi:nil="true"/>
    <Notes xmlns="a7b50396-0b06-45c1-b28e-46f86d566a10" xsi:nil="true"/>
    <Sent xmlns="a7b50396-0b06-45c1-b28e-46f86d566a10" xsi:nil="true"/>
    <Reviewer xmlns="a7b50396-0b06-45c1-b28e-46f86d566a1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929416AA0540C42B015682282C961AD" ma:contentTypeVersion="25" ma:contentTypeDescription="Create a new document." ma:contentTypeScope="" ma:versionID="8f997218138695204513a4479a695344">
  <xsd:schema xmlns:xsd="http://www.w3.org/2001/XMLSchema" xmlns:xs="http://www.w3.org/2001/XMLSchema" xmlns:p="http://schemas.microsoft.com/office/2006/metadata/properties" xmlns:ns2="a7b50396-0b06-45c1-b28e-46f86d566a10" xmlns:ns3="985ec44e-1bab-4c0b-9df0-6ba128686fc9" xmlns:ns4="c15478a5-0be8-4f5d-8383-b307d5ba8bf6" targetNamespace="http://schemas.microsoft.com/office/2006/metadata/properties" ma:root="true" ma:fieldsID="78834a7af0b33f83a2068af434d2656a" ns2:_="" ns3:_="" ns4:_="">
    <xsd:import namespace="a7b50396-0b06-45c1-b28e-46f86d566a10"/>
    <xsd:import namespace="985ec44e-1bab-4c0b-9df0-6ba128686fc9"/>
    <xsd:import namespace="c15478a5-0be8-4f5d-8383-b307d5ba8bf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2:MediaLengthInSeconds" minOccurs="0"/>
                <xsd:element ref="ns4:SharedWithUsers" minOccurs="0"/>
                <xsd:element ref="ns4:SharedWithDetails" minOccurs="0"/>
                <xsd:element ref="ns4:TaxKeywordTaxHTField" minOccurs="0"/>
                <xsd:element ref="ns2:_Flow_SignoffStatus" minOccurs="0"/>
                <xsd:element ref="ns2:Reviewer" minOccurs="0"/>
                <xsd:element ref="ns2:MariaJoseOrtiz" minOccurs="0"/>
                <xsd:element ref="ns2:MediaServiceObjectDetectorVersions" minOccurs="0"/>
                <xsd:element ref="ns2:Notes" minOccurs="0"/>
                <xsd:element ref="ns2:Sent"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b50396-0b06-45c1-b28e-46f86d566a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Reviewer" ma:index="24" nillable="true" ma:displayName="Reviewer" ma:format="Dropdown" ma:internalName="Reviewer">
      <xsd:simpleType>
        <xsd:restriction base="dms:Text">
          <xsd:maxLength value="255"/>
        </xsd:restriction>
      </xsd:simpleType>
    </xsd:element>
    <xsd:element name="MariaJoseOrtiz" ma:index="25" nillable="true" ma:displayName="Maria Jose Ortiz" ma:description="REVISED BY AF" ma:format="Dropdown" ma:internalName="MariaJoseOrtiz">
      <xsd:simpleType>
        <xsd:restriction base="dms:Text">
          <xsd:maxLength value="255"/>
        </xsd:restriction>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Notes" ma:index="27" nillable="true" ma:displayName="Notes" ma:format="Dropdown" ma:internalName="Notes">
      <xsd:simpleType>
        <xsd:restriction base="dms:Note">
          <xsd:maxLength value="255"/>
        </xsd:restriction>
      </xsd:simpleType>
    </xsd:element>
    <xsd:element name="Sent" ma:index="28" nillable="true" ma:displayName="Sent" ma:format="Dropdown" ma:internalName="Sent">
      <xsd:simpleType>
        <xsd:restriction base="dms:Choice">
          <xsd:enumeration value="Sent"/>
          <xsd:enumeration value="Pending"/>
        </xsd:restrictio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db64542-7ae3-4878-aafe-ea4cd8782300}" ma:internalName="TaxCatchAll" ma:showField="CatchAllData" ma:web="c15478a5-0be8-4f5d-8383-b307d5ba8bf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5478a5-0be8-4f5d-8383-b307d5ba8bf6"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KeywordTaxHTField" ma:index="22" nillable="true" ma:taxonomy="true" ma:internalName="TaxKeywordTaxHTField" ma:taxonomyFieldName="TaxKeyword" ma:displayName="Enterprise Keywords" ma:fieldId="{23f27201-bee3-471e-b2e7-b64fd8b7ca38}" ma:taxonomyMulti="true" ma:sspId="78175662-8596-484a-92c7-351d01561e22"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0439D9-8631-4FC1-BCE0-1BDB23425EE1}">
  <ds:schemaRefs>
    <ds:schemaRef ds:uri="c15478a5-0be8-4f5d-8383-b307d5ba8bf6"/>
    <ds:schemaRef ds:uri="http://schemas.microsoft.com/office/infopath/2007/PartnerControls"/>
    <ds:schemaRef ds:uri="985ec44e-1bab-4c0b-9df0-6ba128686fc9"/>
    <ds:schemaRef ds:uri="http://schemas.microsoft.com/office/2006/documentManagement/types"/>
    <ds:schemaRef ds:uri="http://schemas.openxmlformats.org/package/2006/metadata/core-properties"/>
    <ds:schemaRef ds:uri="http://purl.org/dc/terms/"/>
    <ds:schemaRef ds:uri="a7b50396-0b06-45c1-b28e-46f86d566a10"/>
    <ds:schemaRef ds:uri="http://purl.org/dc/dcmitype/"/>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723BE856-B6C2-4675-AE16-47A27D415D46}">
  <ds:schemaRefs>
    <ds:schemaRef ds:uri="http://schemas.microsoft.com/sharepoint/v3/contenttype/forms"/>
  </ds:schemaRefs>
</ds:datastoreItem>
</file>

<file path=customXml/itemProps3.xml><?xml version="1.0" encoding="utf-8"?>
<ds:datastoreItem xmlns:ds="http://schemas.openxmlformats.org/officeDocument/2006/customXml" ds:itemID="{7E81A56E-4B63-4762-A6E4-A3285E55C9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b50396-0b06-45c1-b28e-46f86d566a10"/>
    <ds:schemaRef ds:uri="985ec44e-1bab-4c0b-9df0-6ba128686fc9"/>
    <ds:schemaRef ds:uri="c15478a5-0be8-4f5d-8383-b307d5ba8b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f9e35db-544f-4f60-bdcc-5ea416e6dc70}" enabled="0" method="" siteId="{0f9e35db-544f-4f60-bdcc-5ea416e6dc70}" removed="1"/>
</clbl:labelList>
</file>

<file path=docProps/app.xml><?xml version="1.0" encoding="utf-8"?>
<Properties xmlns="http://schemas.openxmlformats.org/officeDocument/2006/extended-properties" xmlns:vt="http://schemas.openxmlformats.org/officeDocument/2006/docPropsVTypes">
  <Template>Ocean presentation</Template>
  <TotalTime>0</TotalTime>
  <Words>581</Words>
  <Application>Microsoft Office PowerPoint</Application>
  <PresentationFormat>Widescreen</PresentationFormat>
  <Paragraphs>50</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Times New Roman</vt:lpstr>
      <vt:lpstr>Office Theme</vt:lpstr>
      <vt:lpstr>PowerPoint Presentation</vt:lpstr>
      <vt:lpstr>Current data on Saiga populations in Mongolia</vt:lpstr>
      <vt:lpstr>Five main threats for Saiga in Mongolia</vt:lpstr>
      <vt:lpstr>Five key measures to conserve Saiga 2021-2025</vt:lpstr>
      <vt:lpstr>Five key priority measures until 2030</vt:lpstr>
      <vt:lpstr>National focal point for Saiga MOU</vt:lpstr>
      <vt:lpstr>Recovery of Mongolian saiga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2018-09-07T09:26:58Z</dcterms:created>
  <dcterms:modified xsi:type="dcterms:W3CDTF">2025-03-20T06:40:24Z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0x0101009929416AA0540C42B015682282C961AD</vt:lpwstr>
  </property>
  <property fmtid="{D5CDD505-2E9C-101B-9397-08002B2CF9AE}" pid="3" name="TaxKeyword">
    <vt:lpwstr/>
  </property>
  <property fmtid="{D5CDD505-2E9C-101B-9397-08002B2CF9AE}" pid="4" name="MediaServiceImageTags">
    <vt:lpwstr/>
  </property>
</Properties>
</file>