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56" r:id="rId5"/>
    <p:sldId id="297" r:id="rId6"/>
    <p:sldId id="298" r:id="rId7"/>
    <p:sldId id="307" r:id="rId8"/>
    <p:sldId id="305" r:id="rId9"/>
    <p:sldId id="312" r:id="rId10"/>
    <p:sldId id="304" r:id="rId11"/>
    <p:sldId id="311" r:id="rId12"/>
    <p:sldId id="308" r:id="rId13"/>
    <p:sldId id="309" r:id="rId14"/>
    <p:sldId id="31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8018895-7573-9E4A-B5BF-8410602F6772}">
          <p14:sldIdLst>
            <p14:sldId id="256"/>
            <p14:sldId id="297"/>
            <p14:sldId id="298"/>
            <p14:sldId id="307"/>
            <p14:sldId id="305"/>
            <p14:sldId id="312"/>
            <p14:sldId id="304"/>
            <p14:sldId id="311"/>
            <p14:sldId id="308"/>
            <p14:sldId id="309"/>
            <p14:sldId id="310"/>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601"/>
    <a:srgbClr val="014493"/>
    <a:srgbClr val="01C6FD"/>
    <a:srgbClr val="79AE02"/>
    <a:srgbClr val="067F9C"/>
    <a:srgbClr val="014E52"/>
    <a:srgbClr val="0C596D"/>
    <a:srgbClr val="03556D"/>
    <a:srgbClr val="145C72"/>
    <a:srgbClr val="000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CD4BC-E3E4-41A4-AB4D-C31046491D41}" v="1" dt="2025-03-19T15:02:48.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9655" autoAdjust="0"/>
  </p:normalViewPr>
  <p:slideViewPr>
    <p:cSldViewPr snapToGrid="0">
      <p:cViewPr varScale="1">
        <p:scale>
          <a:sx n="82" d="100"/>
          <a:sy n="82" d="100"/>
        </p:scale>
        <p:origin x="629" y="96"/>
      </p:cViewPr>
      <p:guideLst>
        <p:guide orient="horz" pos="2160"/>
        <p:guide pos="3840"/>
      </p:guideLst>
    </p:cSldViewPr>
  </p:slideViewPr>
  <p:notesTextViewPr>
    <p:cViewPr>
      <p:scale>
        <a:sx n="1" d="1"/>
        <a:sy n="1" d="1"/>
      </p:scale>
      <p:origin x="0" y="0"/>
    </p:cViewPr>
  </p:notesTextViewPr>
  <p:notesViewPr>
    <p:cSldViewPr snapToGrid="0">
      <p:cViewPr varScale="1">
        <p:scale>
          <a:sx n="99" d="100"/>
          <a:sy n="99" d="100"/>
        </p:scale>
        <p:origin x="32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3/19/2025</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GB" smtClean="0"/>
              <a:t>19/03/2025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GB" smtClean="0"/>
              <a:t>‹#›</a:t>
            </a:fld>
            <a:endParaRPr lang="en-GB"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p:cNvSpPr>
            <a:spLocks noGrp="1"/>
          </p:cNvSpPr>
          <p:nvPr>
            <p:ph type="sldNum" sz="quarter" idx="10"/>
          </p:nvPr>
        </p:nvSpPr>
        <p:spPr/>
        <p:txBody>
          <a:bodyPr/>
          <a:lstStyle/>
          <a:p>
            <a:fld id="{F6DE8F2A-B3D4-43F2-B39B-CD77F64A1950}" type="slidenum">
              <a:rPr lang="en-GB" smtClean="0"/>
              <a:t>4</a:t>
            </a:fld>
            <a:endParaRPr lang="en-GB" dirty="0"/>
          </a:p>
        </p:txBody>
      </p:sp>
    </p:spTree>
    <p:extLst>
      <p:ext uri="{BB962C8B-B14F-4D97-AF65-F5344CB8AC3E}">
        <p14:creationId xmlns:p14="http://schemas.microsoft.com/office/powerpoint/2010/main" val="26594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p:cNvSpPr>
            <a:spLocks noGrp="1"/>
          </p:cNvSpPr>
          <p:nvPr>
            <p:ph type="sldNum" sz="quarter" idx="10"/>
          </p:nvPr>
        </p:nvSpPr>
        <p:spPr/>
        <p:txBody>
          <a:bodyPr/>
          <a:lstStyle/>
          <a:p>
            <a:fld id="{F6DE8F2A-B3D4-43F2-B39B-CD77F64A1950}" type="slidenum">
              <a:rPr lang="en-GB" smtClean="0"/>
              <a:t>5</a:t>
            </a:fld>
            <a:endParaRPr lang="en-GB" dirty="0"/>
          </a:p>
        </p:txBody>
      </p:sp>
    </p:spTree>
    <p:extLst>
      <p:ext uri="{BB962C8B-B14F-4D97-AF65-F5344CB8AC3E}">
        <p14:creationId xmlns:p14="http://schemas.microsoft.com/office/powerpoint/2010/main" val="31350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4E139-467A-4402-DE0D-DA2B35A9A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E2C27-6B62-62DD-6445-4AD8A17F5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4D061-F01E-4AAC-F0BC-71ABB08613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a:extLst>
              <a:ext uri="{FF2B5EF4-FFF2-40B4-BE49-F238E27FC236}">
                <a16:creationId xmlns:a16="http://schemas.microsoft.com/office/drawing/2014/main" id="{C379C7E3-0134-73B1-B84F-9651D78DBF30}"/>
              </a:ext>
            </a:extLst>
          </p:cNvPr>
          <p:cNvSpPr>
            <a:spLocks noGrp="1"/>
          </p:cNvSpPr>
          <p:nvPr>
            <p:ph type="sldNum" sz="quarter" idx="10"/>
          </p:nvPr>
        </p:nvSpPr>
        <p:spPr/>
        <p:txBody>
          <a:bodyPr/>
          <a:lstStyle/>
          <a:p>
            <a:fld id="{F6DE8F2A-B3D4-43F2-B39B-CD77F64A1950}" type="slidenum">
              <a:rPr lang="en-GB" smtClean="0"/>
              <a:t>6</a:t>
            </a:fld>
            <a:endParaRPr lang="en-GB" dirty="0"/>
          </a:p>
        </p:txBody>
      </p:sp>
    </p:spTree>
    <p:extLst>
      <p:ext uri="{BB962C8B-B14F-4D97-AF65-F5344CB8AC3E}">
        <p14:creationId xmlns:p14="http://schemas.microsoft.com/office/powerpoint/2010/main" val="2048568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p:cNvSpPr>
            <a:spLocks noGrp="1"/>
          </p:cNvSpPr>
          <p:nvPr>
            <p:ph type="sldNum" sz="quarter" idx="10"/>
          </p:nvPr>
        </p:nvSpPr>
        <p:spPr/>
        <p:txBody>
          <a:bodyPr/>
          <a:lstStyle/>
          <a:p>
            <a:fld id="{F6DE8F2A-B3D4-43F2-B39B-CD77F64A1950}" type="slidenum">
              <a:rPr lang="en-GB" smtClean="0"/>
              <a:t>7</a:t>
            </a:fld>
            <a:endParaRPr lang="en-GB" dirty="0"/>
          </a:p>
        </p:txBody>
      </p:sp>
    </p:spTree>
    <p:extLst>
      <p:ext uri="{BB962C8B-B14F-4D97-AF65-F5344CB8AC3E}">
        <p14:creationId xmlns:p14="http://schemas.microsoft.com/office/powerpoint/2010/main" val="39432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p:cNvSpPr>
            <a:spLocks noGrp="1"/>
          </p:cNvSpPr>
          <p:nvPr>
            <p:ph type="sldNum" sz="quarter" idx="10"/>
          </p:nvPr>
        </p:nvSpPr>
        <p:spPr/>
        <p:txBody>
          <a:bodyPr/>
          <a:lstStyle/>
          <a:p>
            <a:fld id="{F6DE8F2A-B3D4-43F2-B39B-CD77F64A1950}" type="slidenum">
              <a:rPr lang="en-GB" smtClean="0"/>
              <a:t>9</a:t>
            </a:fld>
            <a:endParaRPr lang="en-GB" dirty="0"/>
          </a:p>
        </p:txBody>
      </p:sp>
    </p:spTree>
    <p:extLst>
      <p:ext uri="{BB962C8B-B14F-4D97-AF65-F5344CB8AC3E}">
        <p14:creationId xmlns:p14="http://schemas.microsoft.com/office/powerpoint/2010/main" val="322620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p:cNvSpPr>
            <a:spLocks noGrp="1"/>
          </p:cNvSpPr>
          <p:nvPr>
            <p:ph type="sldNum" sz="quarter" idx="10"/>
          </p:nvPr>
        </p:nvSpPr>
        <p:spPr/>
        <p:txBody>
          <a:bodyPr/>
          <a:lstStyle/>
          <a:p>
            <a:fld id="{F6DE8F2A-B3D4-43F2-B39B-CD77F64A1950}" type="slidenum">
              <a:rPr lang="en-GB" smtClean="0"/>
              <a:t>10</a:t>
            </a:fld>
            <a:endParaRPr lang="en-GB" dirty="0"/>
          </a:p>
        </p:txBody>
      </p:sp>
    </p:spTree>
    <p:extLst>
      <p:ext uri="{BB962C8B-B14F-4D97-AF65-F5344CB8AC3E}">
        <p14:creationId xmlns:p14="http://schemas.microsoft.com/office/powerpoint/2010/main" val="93797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IOSEA Marine Turtle MOU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 regional meetings of the Marine Turtle Task Forces are instrumental in the implementation of the MOU.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Two of the 4 MTTFs met in 2017 and 2018. The report for the NIO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CITES Secretariat in close cooperation with CMS IOSEA secretariat and Advisory Committee compiled and analyzed data on legal and illegal trade international and domestic trade in marine turtles. The process was supported by implementing agencies, such as TRAFFIC and WWF with the financial support from Australia via CMS</a:t>
            </a:r>
            <a:r>
              <a:rPr kumimoji="0" lang="en-US"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The preliminary report is available online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Final report should be available on November 23</a:t>
            </a:r>
            <a:r>
              <a:rPr kumimoji="0" lang="en-US" sz="1200" b="0" i="0" u="none" strike="noStrike" kern="1200" cap="none" spc="0" normalizeH="0" baseline="30000" noProof="0" dirty="0">
                <a:ln>
                  <a:noFill/>
                </a:ln>
                <a:solidFill>
                  <a:prstClr val="black"/>
                </a:solidFill>
                <a:effectLst/>
                <a:uLnTx/>
                <a:uFillTx/>
                <a:latin typeface="+mn-lt"/>
                <a:ea typeface="+mn-ea"/>
                <a:cs typeface="+mn-cs"/>
              </a:rPr>
              <a:t>rd</a:t>
            </a:r>
            <a:r>
              <a:rPr kumimoji="0" lang="en-US" sz="1200" b="0" i="0" u="none" strike="noStrike" kern="1200" cap="none" spc="0" normalizeH="0" baseline="0" noProof="0" dirty="0">
                <a:ln>
                  <a:noFill/>
                </a:ln>
                <a:solidFill>
                  <a:prstClr val="black"/>
                </a:solidFill>
                <a:effectLst/>
                <a:uLnTx/>
                <a:uFillTx/>
                <a:latin typeface="+mn-lt"/>
                <a:ea typeface="+mn-ea"/>
                <a:cs typeface="+mn-cs"/>
              </a:rPr>
              <a:t> 2018.</a:t>
            </a:r>
          </a:p>
          <a:p>
            <a:endParaRPr lang="en-US" dirty="0"/>
          </a:p>
          <a:p>
            <a:endParaRPr lang="en-US" b="1" dirty="0"/>
          </a:p>
          <a:p>
            <a:r>
              <a:rPr lang="en-US" b="1" dirty="0"/>
              <a:t>Dugong MOU – IKI project </a:t>
            </a:r>
          </a:p>
          <a:p>
            <a:pPr marL="171450" indent="-171450">
              <a:buFont typeface="Arial" panose="020B0604020202020204" pitchFamily="34" charset="0"/>
              <a:buChar char="•"/>
            </a:pPr>
            <a:r>
              <a:rPr lang="en-US" dirty="0"/>
              <a:t>Continuing to revise IKI project based on feedback. </a:t>
            </a:r>
          </a:p>
          <a:p>
            <a:pPr marL="628650" lvl="1" indent="-171450">
              <a:buFont typeface="Arial" panose="020B0604020202020204" pitchFamily="34" charset="0"/>
              <a:buChar char="•"/>
            </a:pPr>
            <a:r>
              <a:rPr lang="en-US" dirty="0"/>
              <a:t>Don’t anticipate any major revisions.</a:t>
            </a:r>
          </a:p>
          <a:p>
            <a:pPr marL="628650" lvl="1" indent="-171450">
              <a:buFont typeface="Arial" panose="020B0604020202020204" pitchFamily="34" charset="0"/>
              <a:buChar char="•"/>
            </a:pPr>
            <a:r>
              <a:rPr lang="en-US" dirty="0"/>
              <a:t>Hope to have submitted to BMU for final approval before the end of this year.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GB"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DE" dirty="0"/>
          </a:p>
        </p:txBody>
      </p:sp>
      <p:sp>
        <p:nvSpPr>
          <p:cNvPr id="4" name="Slide Number Placeholder 3"/>
          <p:cNvSpPr>
            <a:spLocks noGrp="1"/>
          </p:cNvSpPr>
          <p:nvPr>
            <p:ph type="sldNum" sz="quarter" idx="10"/>
          </p:nvPr>
        </p:nvSpPr>
        <p:spPr/>
        <p:txBody>
          <a:bodyPr/>
          <a:lstStyle/>
          <a:p>
            <a:fld id="{F6DE8F2A-B3D4-43F2-B39B-CD77F64A1950}" type="slidenum">
              <a:rPr lang="en-GB" smtClean="0"/>
              <a:t>11</a:t>
            </a:fld>
            <a:endParaRPr lang="en-GB" dirty="0"/>
          </a:p>
        </p:txBody>
      </p:sp>
    </p:spTree>
    <p:extLst>
      <p:ext uri="{BB962C8B-B14F-4D97-AF65-F5344CB8AC3E}">
        <p14:creationId xmlns:p14="http://schemas.microsoft.com/office/powerpoint/2010/main" val="79756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14493"/>
              </a:solidFill>
              <a:highlight>
                <a:srgbClr val="014493"/>
              </a:highlight>
            </a:endParaRPr>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pic>
        <p:nvPicPr>
          <p:cNvPr id="14" name="Picture 13">
            <a:extLst>
              <a:ext uri="{FF2B5EF4-FFF2-40B4-BE49-F238E27FC236}">
                <a16:creationId xmlns:a16="http://schemas.microsoft.com/office/drawing/2014/main" id="{2087A7A0-38B1-4663-9678-2D53D7F955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0" name="Text Placeholder 3">
            <a:extLst>
              <a:ext uri="{FF2B5EF4-FFF2-40B4-BE49-F238E27FC236}">
                <a16:creationId xmlns:a16="http://schemas.microsoft.com/office/drawing/2014/main" id="{DD011EFA-0164-4A1F-9E12-4E60D14506A0}"/>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a:t>Click to edit Master title style</a:t>
            </a:r>
          </a:p>
        </p:txBody>
      </p:sp>
      <p:pic>
        <p:nvPicPr>
          <p:cNvPr id="19" name="Picture 18">
            <a:extLst>
              <a:ext uri="{FF2B5EF4-FFF2-40B4-BE49-F238E27FC236}">
                <a16:creationId xmlns:a16="http://schemas.microsoft.com/office/drawing/2014/main" id="{31C4B7CC-6249-41CD-8E4C-AF35411841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5" name="Text Placeholder 3">
            <a:extLst>
              <a:ext uri="{FF2B5EF4-FFF2-40B4-BE49-F238E27FC236}">
                <a16:creationId xmlns:a16="http://schemas.microsoft.com/office/drawing/2014/main" id="{FD03AF12-1335-4D5B-B8C0-FDB18AD87429}"/>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a:t>Click to edit Master title style</a:t>
            </a:r>
            <a:endParaRPr lang="en-GB" dirty="0"/>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pic>
        <p:nvPicPr>
          <p:cNvPr id="16" name="Picture 15">
            <a:extLst>
              <a:ext uri="{FF2B5EF4-FFF2-40B4-BE49-F238E27FC236}">
                <a16:creationId xmlns:a16="http://schemas.microsoft.com/office/drawing/2014/main" id="{AEC0B9D2-B814-442D-8DE0-4E88313D1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0" name="Text Placeholder 3">
            <a:extLst>
              <a:ext uri="{FF2B5EF4-FFF2-40B4-BE49-F238E27FC236}">
                <a16:creationId xmlns:a16="http://schemas.microsoft.com/office/drawing/2014/main" id="{7488839A-F86E-471C-8C39-6DC6714EBEA5}"/>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500215"/>
            <a:ext cx="3932237" cy="1557185"/>
          </a:xfrm>
        </p:spPr>
        <p:txBody>
          <a:bodyPr/>
          <a:lstStyle/>
          <a:p>
            <a:r>
              <a:rPr lang="en-US"/>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67DC2A-CB3D-4FC9-8B3F-E5E573CAF7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7" name="Text Placeholder 3">
            <a:extLst>
              <a:ext uri="{FF2B5EF4-FFF2-40B4-BE49-F238E27FC236}">
                <a16:creationId xmlns:a16="http://schemas.microsoft.com/office/drawing/2014/main" id="{6F449F3D-3704-4755-ACF6-EA5D84EA30BC}"/>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Second Meeting of the Signatories to the Bukhara Deer MOU (MOS2)</a:t>
            </a:r>
          </a:p>
          <a:p>
            <a:pPr>
              <a:spcBef>
                <a:spcPts val="0"/>
              </a:spcBef>
            </a:pPr>
            <a:r>
              <a:rPr lang="en-US" sz="2000" b="0" dirty="0">
                <a:solidFill>
                  <a:srgbClr val="0D5601"/>
                </a:solidFill>
              </a:rPr>
              <a:t>19-22 October 2020 </a:t>
            </a:r>
          </a:p>
        </p:txBody>
      </p:sp>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a:t>Edit Master text styles</a:t>
            </a:r>
          </a:p>
          <a:p>
            <a:pPr lvl="1"/>
            <a:r>
              <a:rPr lang="en-US"/>
              <a:t>Second level</a:t>
            </a:r>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dirty="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73419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pic>
        <p:nvPicPr>
          <p:cNvPr id="11" name="Picture 10">
            <a:extLst>
              <a:ext uri="{FF2B5EF4-FFF2-40B4-BE49-F238E27FC236}">
                <a16:creationId xmlns:a16="http://schemas.microsoft.com/office/drawing/2014/main" id="{8771FD7F-33C1-4AD5-9005-F793B3907A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8" name="Text Placeholder 3">
            <a:extLst>
              <a:ext uri="{FF2B5EF4-FFF2-40B4-BE49-F238E27FC236}">
                <a16:creationId xmlns:a16="http://schemas.microsoft.com/office/drawing/2014/main" id="{3ABCE1A3-DA03-41EA-8D9A-37CC4C2F6CE4}"/>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Fifth Meeting of Signatories of the Saiga MOU</a:t>
            </a:r>
          </a:p>
          <a:p>
            <a:pPr>
              <a:spcBef>
                <a:spcPts val="0"/>
              </a:spcBef>
            </a:pPr>
            <a:r>
              <a:rPr lang="en-US" sz="2000" b="0" dirty="0">
                <a:solidFill>
                  <a:srgbClr val="0D5601"/>
                </a:solidFill>
              </a:rPr>
              <a:t>12-14 March 2025, Astana, Kazakhstan</a:t>
            </a:r>
          </a:p>
        </p:txBody>
      </p:sp>
    </p:spTree>
    <p:extLst>
      <p:ext uri="{BB962C8B-B14F-4D97-AF65-F5344CB8AC3E}">
        <p14:creationId xmlns:p14="http://schemas.microsoft.com/office/powerpoint/2010/main" val="175393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dirty="0"/>
              <a:t>Section Header 1</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dirty="0"/>
              <a:t>Insert Image</a:t>
            </a:r>
            <a:endParaRPr lang="en-GB" dirty="0"/>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dirty="0"/>
              <a:t>Section Header 2</a:t>
            </a:r>
            <a:endParaRPr lang="en-GB" dirty="0"/>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 name="Text Placeholder 3">
            <a:extLst>
              <a:ext uri="{FF2B5EF4-FFF2-40B4-BE49-F238E27FC236}">
                <a16:creationId xmlns:a16="http://schemas.microsoft.com/office/drawing/2014/main" id="{28B34C0F-55D9-4E59-AEA3-6DC2A75C7394}"/>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Fifth Meeting of Signatories of the Saiga MOU</a:t>
            </a:r>
          </a:p>
          <a:p>
            <a:pPr>
              <a:spcBef>
                <a:spcPts val="0"/>
              </a:spcBef>
            </a:pPr>
            <a:r>
              <a:rPr lang="en-US" sz="2000" b="0" dirty="0">
                <a:solidFill>
                  <a:srgbClr val="0D5601"/>
                </a:solidFill>
              </a:rPr>
              <a:t>12-14 March 2025, Astana, Kazakhstan</a:t>
            </a:r>
          </a:p>
        </p:txBody>
      </p:sp>
      <p:pic>
        <p:nvPicPr>
          <p:cNvPr id="6" name="Picture 5">
            <a:extLst>
              <a:ext uri="{FF2B5EF4-FFF2-40B4-BE49-F238E27FC236}">
                <a16:creationId xmlns:a16="http://schemas.microsoft.com/office/drawing/2014/main" id="{D409EDFE-6CEB-4FD2-B475-A60CED0B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6791B8EB-102F-45CD-9CA6-614808B734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6" name="Text Placeholder 3">
            <a:extLst>
              <a:ext uri="{FF2B5EF4-FFF2-40B4-BE49-F238E27FC236}">
                <a16:creationId xmlns:a16="http://schemas.microsoft.com/office/drawing/2014/main" id="{140D2545-11AF-4A51-8595-C39D260EC901}"/>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a:t>Click to edit Master title style</a:t>
            </a:r>
            <a:endParaRPr lang="en-US" dirty="0"/>
          </a:p>
        </p:txBody>
      </p:sp>
      <p:pic>
        <p:nvPicPr>
          <p:cNvPr id="17" name="Picture 16">
            <a:extLst>
              <a:ext uri="{FF2B5EF4-FFF2-40B4-BE49-F238E27FC236}">
                <a16:creationId xmlns:a16="http://schemas.microsoft.com/office/drawing/2014/main" id="{58937490-E5FE-4FC9-9541-A10D40E43A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400" y="282740"/>
            <a:ext cx="435034" cy="608811"/>
          </a:xfrm>
          <a:prstGeom prst="rect">
            <a:avLst/>
          </a:prstGeom>
        </p:spPr>
      </p:pic>
      <p:sp>
        <p:nvSpPr>
          <p:cNvPr id="11" name="Text Placeholder 3">
            <a:extLst>
              <a:ext uri="{FF2B5EF4-FFF2-40B4-BE49-F238E27FC236}">
                <a16:creationId xmlns:a16="http://schemas.microsoft.com/office/drawing/2014/main" id="{8B3D77BF-D7FB-491A-87A9-BD0B92EBDC28}"/>
              </a:ext>
            </a:extLst>
          </p:cNvPr>
          <p:cNvSpPr txBox="1">
            <a:spLocks/>
          </p:cNvSpPr>
          <p:nvPr userDrawn="1"/>
        </p:nvSpPr>
        <p:spPr>
          <a:xfrm>
            <a:off x="978106" y="296030"/>
            <a:ext cx="11174186" cy="7017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a:lstStyle>
          <a:p>
            <a:pPr>
              <a:spcBef>
                <a:spcPts val="0"/>
              </a:spcBef>
            </a:pPr>
            <a:r>
              <a:rPr lang="en-US" sz="2400" dirty="0">
                <a:solidFill>
                  <a:srgbClr val="0D5601"/>
                </a:solidFill>
              </a:rPr>
              <a:t>The Fourth Meeting of Signatories of the Saiga MOU</a:t>
            </a:r>
          </a:p>
          <a:p>
            <a:pPr>
              <a:spcBef>
                <a:spcPts val="0"/>
              </a:spcBef>
            </a:pPr>
            <a:r>
              <a:rPr lang="en-US" sz="2000" b="0" dirty="0">
                <a:solidFill>
                  <a:srgbClr val="0D5601"/>
                </a:solidFill>
              </a:rPr>
              <a:t>28-29 September 2021, online meeting</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GB" dirty="0"/>
          </a:p>
        </p:txBody>
      </p:sp>
      <p:sp>
        <p:nvSpPr>
          <p:cNvPr id="9" name="Line 8">
            <a:extLst>
              <a:ext uri="{FF2B5EF4-FFF2-40B4-BE49-F238E27FC236}">
                <a16:creationId xmlns:a16="http://schemas.microsoft.com/office/drawing/2014/main" id="{11327C16-7886-47DD-AEB1-FBE23226E4C4}"/>
              </a:ext>
            </a:extLst>
          </p:cNvPr>
          <p:cNvSpPr>
            <a:spLocks noChangeShapeType="1"/>
          </p:cNvSpPr>
          <p:nvPr userDrawn="1"/>
        </p:nvSpPr>
        <p:spPr bwMode="auto">
          <a:xfrm>
            <a:off x="10979682" y="6554919"/>
            <a:ext cx="1207301"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sp>
        <p:nvSpPr>
          <p:cNvPr id="10" name="Line 8">
            <a:extLst>
              <a:ext uri="{FF2B5EF4-FFF2-40B4-BE49-F238E27FC236}">
                <a16:creationId xmlns:a16="http://schemas.microsoft.com/office/drawing/2014/main" id="{00E305B2-E155-41A7-80DB-D16A2C5BFEFF}"/>
              </a:ext>
            </a:extLst>
          </p:cNvPr>
          <p:cNvSpPr>
            <a:spLocks noChangeShapeType="1"/>
          </p:cNvSpPr>
          <p:nvPr userDrawn="1"/>
        </p:nvSpPr>
        <p:spPr bwMode="auto">
          <a:xfrm>
            <a:off x="9430418" y="6554919"/>
            <a:ext cx="573839"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pic>
        <p:nvPicPr>
          <p:cNvPr id="12" name="Picture 11">
            <a:extLst>
              <a:ext uri="{FF2B5EF4-FFF2-40B4-BE49-F238E27FC236}">
                <a16:creationId xmlns:a16="http://schemas.microsoft.com/office/drawing/2014/main" id="{8A80946A-EC31-40BC-91D6-2ED57B301035}"/>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626568" y="6430683"/>
            <a:ext cx="195767" cy="273966"/>
          </a:xfrm>
          <a:prstGeom prst="rect">
            <a:avLst/>
          </a:prstGeom>
        </p:spPr>
      </p:pic>
      <p:pic>
        <p:nvPicPr>
          <p:cNvPr id="6" name="Picture 5" descr="A close up of a logo&#10;&#10;Description automatically generated">
            <a:extLst>
              <a:ext uri="{FF2B5EF4-FFF2-40B4-BE49-F238E27FC236}">
                <a16:creationId xmlns:a16="http://schemas.microsoft.com/office/drawing/2014/main" id="{F5119C55-615E-4295-A0E6-41D0922A6D9B}"/>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086055" y="6352478"/>
            <a:ext cx="452022" cy="452022"/>
          </a:xfrm>
          <a:prstGeom prst="rect">
            <a:avLst/>
          </a:prstGeom>
        </p:spPr>
      </p:pic>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 id="2147483677" r:id="rId21"/>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1449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1449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1449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062F374-1ED9-4D27-A55B-F7F03A27DC7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6878" y="0"/>
            <a:ext cx="12409714" cy="4504195"/>
          </a:xfrm>
        </p:spPr>
      </p:pic>
      <p:sp>
        <p:nvSpPr>
          <p:cNvPr id="5" name="Title 2">
            <a:extLst>
              <a:ext uri="{FF2B5EF4-FFF2-40B4-BE49-F238E27FC236}">
                <a16:creationId xmlns:a16="http://schemas.microsoft.com/office/drawing/2014/main" id="{EB9EFBF6-8BD5-452F-88C7-42D5F2D2DEDC}"/>
              </a:ext>
            </a:extLst>
          </p:cNvPr>
          <p:cNvSpPr txBox="1">
            <a:spLocks/>
          </p:cNvSpPr>
          <p:nvPr/>
        </p:nvSpPr>
        <p:spPr>
          <a:xfrm>
            <a:off x="292929" y="278648"/>
            <a:ext cx="9666514" cy="701731"/>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lang="en-GB" sz="4400" b="1" kern="1200" spc="-60" baseline="0" dirty="0">
                <a:solidFill>
                  <a:schemeClr val="tx1">
                    <a:lumMod val="75000"/>
                    <a:lumOff val="25000"/>
                  </a:schemeClr>
                </a:solidFill>
                <a:latin typeface="+mj-lt"/>
                <a:ea typeface="+mj-ea"/>
                <a:cs typeface="+mj-cs"/>
              </a:defRPr>
            </a:lvl1pPr>
          </a:lstStyle>
          <a:p>
            <a:r>
              <a:rPr lang="en-US" dirty="0">
                <a:solidFill>
                  <a:schemeClr val="bg1"/>
                </a:solidFill>
              </a:rPr>
              <a:t>Convention on Migratory Species</a:t>
            </a:r>
          </a:p>
        </p:txBody>
      </p:sp>
      <p:sp>
        <p:nvSpPr>
          <p:cNvPr id="6" name="Text Placeholder 3">
            <a:extLst>
              <a:ext uri="{FF2B5EF4-FFF2-40B4-BE49-F238E27FC236}">
                <a16:creationId xmlns:a16="http://schemas.microsoft.com/office/drawing/2014/main" id="{B38AD1B8-4957-43BC-82A0-35BB897DBD35}"/>
              </a:ext>
            </a:extLst>
          </p:cNvPr>
          <p:cNvSpPr txBox="1">
            <a:spLocks/>
          </p:cNvSpPr>
          <p:nvPr/>
        </p:nvSpPr>
        <p:spPr>
          <a:xfrm>
            <a:off x="328547" y="1025851"/>
            <a:ext cx="12093043" cy="820225"/>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GB" sz="1800" b="0" kern="1200" dirty="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1449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1449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700" b="1" dirty="0">
                <a:solidFill>
                  <a:schemeClr val="bg1"/>
                </a:solidFill>
              </a:rPr>
              <a:t>The Fifth Meeting of Signatories to the Saiga MOU</a:t>
            </a:r>
          </a:p>
          <a:p>
            <a:pPr>
              <a:spcBef>
                <a:spcPts val="600"/>
              </a:spcBef>
            </a:pPr>
            <a:r>
              <a:rPr lang="en-US" sz="2000" b="1" dirty="0">
                <a:solidFill>
                  <a:schemeClr val="bg1"/>
                </a:solidFill>
              </a:rPr>
              <a:t>12-14 March 2025, Astana, Kazakhstan</a:t>
            </a:r>
            <a:endParaRPr lang="en-US" dirty="0">
              <a:solidFill>
                <a:schemeClr val="bg1"/>
              </a:solidFill>
            </a:endParaRPr>
          </a:p>
        </p:txBody>
      </p:sp>
      <p:sp>
        <p:nvSpPr>
          <p:cNvPr id="9" name="Title 50">
            <a:extLst>
              <a:ext uri="{FF2B5EF4-FFF2-40B4-BE49-F238E27FC236}">
                <a16:creationId xmlns:a16="http://schemas.microsoft.com/office/drawing/2014/main" id="{EFB3D109-19B9-4DC1-8A61-C197536D3F16}"/>
              </a:ext>
            </a:extLst>
          </p:cNvPr>
          <p:cNvSpPr txBox="1">
            <a:spLocks/>
          </p:cNvSpPr>
          <p:nvPr/>
        </p:nvSpPr>
        <p:spPr>
          <a:xfrm>
            <a:off x="694871" y="4744630"/>
            <a:ext cx="10607040" cy="1569854"/>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lang="en-GB" sz="4800" b="1" kern="1200" spc="-150" baseline="0">
                <a:solidFill>
                  <a:schemeClr val="tx1">
                    <a:lumMod val="75000"/>
                    <a:lumOff val="25000"/>
                  </a:schemeClr>
                </a:solidFill>
                <a:latin typeface="+mj-lt"/>
                <a:ea typeface="+mj-ea"/>
                <a:cs typeface="+mj-cs"/>
              </a:defRPr>
            </a:lvl1pPr>
          </a:lstStyle>
          <a:p>
            <a:r>
              <a:rPr lang="ru-RU" sz="2400" dirty="0"/>
              <a:t>Ким Андрей Витальевич</a:t>
            </a:r>
          </a:p>
          <a:p>
            <a:r>
              <a:rPr lang="ru-RU" sz="2400" dirty="0"/>
              <a:t>Заместитель председателя</a:t>
            </a:r>
          </a:p>
          <a:p>
            <a:r>
              <a:rPr lang="ru-RU" sz="2400" dirty="0"/>
              <a:t>Комитет лесного хозяйства и животного мира Министерства экологии и природных ресурсов Республики Казахстан </a:t>
            </a:r>
            <a:endParaRPr lang="es-ES" sz="2400" dirty="0"/>
          </a:p>
        </p:txBody>
      </p:sp>
      <p:sp>
        <p:nvSpPr>
          <p:cNvPr id="8" name="Line 8">
            <a:extLst>
              <a:ext uri="{FF2B5EF4-FFF2-40B4-BE49-F238E27FC236}">
                <a16:creationId xmlns:a16="http://schemas.microsoft.com/office/drawing/2014/main" id="{D30BBA71-C6C4-4735-AA6D-8E84D608AF93}"/>
              </a:ext>
            </a:extLst>
          </p:cNvPr>
          <p:cNvSpPr>
            <a:spLocks noChangeShapeType="1"/>
          </p:cNvSpPr>
          <p:nvPr/>
        </p:nvSpPr>
        <p:spPr bwMode="auto">
          <a:xfrm>
            <a:off x="10979682" y="6554919"/>
            <a:ext cx="1207301"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sp>
        <p:nvSpPr>
          <p:cNvPr id="10" name="Line 8">
            <a:extLst>
              <a:ext uri="{FF2B5EF4-FFF2-40B4-BE49-F238E27FC236}">
                <a16:creationId xmlns:a16="http://schemas.microsoft.com/office/drawing/2014/main" id="{FB5524CF-3975-49A1-919C-28BF3EEE0366}"/>
              </a:ext>
            </a:extLst>
          </p:cNvPr>
          <p:cNvSpPr>
            <a:spLocks noChangeShapeType="1"/>
          </p:cNvSpPr>
          <p:nvPr/>
        </p:nvSpPr>
        <p:spPr bwMode="auto">
          <a:xfrm>
            <a:off x="9430419" y="6554919"/>
            <a:ext cx="543760" cy="0"/>
          </a:xfrm>
          <a:prstGeom prst="line">
            <a:avLst/>
          </a:prstGeom>
          <a:noFill/>
          <a:ln w="12700" cap="sq">
            <a:solidFill>
              <a:srgbClr val="014493"/>
            </a:solidFill>
            <a:round/>
            <a:headEnd type="none"/>
            <a:tailEnd type="none"/>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1350"/>
          </a:p>
        </p:txBody>
      </p:sp>
      <p:pic>
        <p:nvPicPr>
          <p:cNvPr id="12" name="Picture 11">
            <a:extLst>
              <a:ext uri="{FF2B5EF4-FFF2-40B4-BE49-F238E27FC236}">
                <a16:creationId xmlns:a16="http://schemas.microsoft.com/office/drawing/2014/main" id="{9B409A09-B66C-416D-B0CB-877B8CC4F0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26568" y="6430683"/>
            <a:ext cx="195767" cy="273966"/>
          </a:xfrm>
          <a:prstGeom prst="rect">
            <a:avLst/>
          </a:prstGeom>
        </p:spPr>
      </p:pic>
      <p:pic>
        <p:nvPicPr>
          <p:cNvPr id="3" name="Picture 2" descr="A close up of a logo&#10;&#10;Description automatically generated">
            <a:extLst>
              <a:ext uri="{FF2B5EF4-FFF2-40B4-BE49-F238E27FC236}">
                <a16:creationId xmlns:a16="http://schemas.microsoft.com/office/drawing/2014/main" id="{36EF8499-560C-451F-B56C-A18E188624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6892" y="6340647"/>
            <a:ext cx="481257" cy="481257"/>
          </a:xfrm>
          <a:prstGeom prst="rect">
            <a:avLst/>
          </a:prstGeom>
        </p:spPr>
      </p:pic>
      <p:sp>
        <p:nvSpPr>
          <p:cNvPr id="11" name="Title 50">
            <a:extLst>
              <a:ext uri="{FF2B5EF4-FFF2-40B4-BE49-F238E27FC236}">
                <a16:creationId xmlns:a16="http://schemas.microsoft.com/office/drawing/2014/main" id="{D4F59CBD-1FFE-48BC-B73C-FE11FB1F759C}"/>
              </a:ext>
            </a:extLst>
          </p:cNvPr>
          <p:cNvSpPr txBox="1">
            <a:spLocks/>
          </p:cNvSpPr>
          <p:nvPr/>
        </p:nvSpPr>
        <p:spPr>
          <a:xfrm>
            <a:off x="694871" y="2727269"/>
            <a:ext cx="10607040" cy="701731"/>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lang="en-GB" sz="4800" b="1" kern="1200" spc="-150" baseline="0">
                <a:solidFill>
                  <a:schemeClr val="tx1">
                    <a:lumMod val="75000"/>
                    <a:lumOff val="25000"/>
                  </a:schemeClr>
                </a:solidFill>
                <a:latin typeface="+mj-lt"/>
                <a:ea typeface="+mj-ea"/>
                <a:cs typeface="+mj-cs"/>
              </a:defRPr>
            </a:lvl1pPr>
          </a:lstStyle>
          <a:p>
            <a:r>
              <a:rPr lang="ru-RU" sz="3600" dirty="0"/>
              <a:t>Планирование устойчивого использования сайгаков в Казахстане в рамках международных Конвенций </a:t>
            </a:r>
            <a:endParaRPr lang="es-ES" sz="3600" dirty="0"/>
          </a:p>
        </p:txBody>
      </p:sp>
    </p:spTree>
    <p:extLst>
      <p:ext uri="{BB962C8B-B14F-4D97-AF65-F5344CB8AC3E}">
        <p14:creationId xmlns:p14="http://schemas.microsoft.com/office/powerpoint/2010/main" val="3830756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2">
            <a:extLst>
              <a:ext uri="{FF2B5EF4-FFF2-40B4-BE49-F238E27FC236}">
                <a16:creationId xmlns:a16="http://schemas.microsoft.com/office/drawing/2014/main" id="{C8FD35EC-E425-46BF-8F9F-D2BCB782CE0F}"/>
              </a:ext>
            </a:extLst>
          </p:cNvPr>
          <p:cNvSpPr>
            <a:spLocks noGrp="1"/>
          </p:cNvSpPr>
          <p:nvPr>
            <p:ph idx="1"/>
          </p:nvPr>
        </p:nvSpPr>
        <p:spPr/>
        <p:txBody>
          <a:bodyPr/>
          <a:lstStyle/>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p:txBody>
      </p:sp>
      <p:sp>
        <p:nvSpPr>
          <p:cNvPr id="4" name="Title 2">
            <a:extLst>
              <a:ext uri="{FF2B5EF4-FFF2-40B4-BE49-F238E27FC236}">
                <a16:creationId xmlns:a16="http://schemas.microsoft.com/office/drawing/2014/main" id="{78E13437-AC7B-4F34-869B-476133DF6E27}"/>
              </a:ext>
            </a:extLst>
          </p:cNvPr>
          <p:cNvSpPr>
            <a:spLocks noGrp="1"/>
          </p:cNvSpPr>
          <p:nvPr>
            <p:ph type="title" idx="4294967295"/>
          </p:nvPr>
        </p:nvSpPr>
        <p:spPr>
          <a:xfrm>
            <a:off x="509587" y="1129798"/>
            <a:ext cx="11172825" cy="452432"/>
          </a:xfrm>
        </p:spPr>
        <p:txBody>
          <a:bodyPr/>
          <a:lstStyle/>
          <a:p>
            <a:pPr algn="ctr"/>
            <a:r>
              <a:rPr lang="ru-RU" sz="2600" dirty="0"/>
              <a:t>Предлагаемые шаги по устойчивому использованию сайгаков</a:t>
            </a:r>
            <a:endParaRPr lang="en-US" sz="2600" dirty="0"/>
          </a:p>
        </p:txBody>
      </p:sp>
      <p:sp>
        <p:nvSpPr>
          <p:cNvPr id="5" name="Inhaltsplatzhalter 2">
            <a:extLst>
              <a:ext uri="{FF2B5EF4-FFF2-40B4-BE49-F238E27FC236}">
                <a16:creationId xmlns:a16="http://schemas.microsoft.com/office/drawing/2014/main" id="{645D459B-FDB5-4FD0-AD59-BD95AF16CD47}"/>
              </a:ext>
            </a:extLst>
          </p:cNvPr>
          <p:cNvSpPr txBox="1">
            <a:spLocks/>
          </p:cNvSpPr>
          <p:nvPr/>
        </p:nvSpPr>
        <p:spPr>
          <a:xfrm>
            <a:off x="509587" y="1582230"/>
            <a:ext cx="11236098" cy="3470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b="1" dirty="0"/>
              <a:t>Казахстан провел ряд консультативных встреч с:</a:t>
            </a:r>
            <a:endParaRPr lang="en-US" dirty="0"/>
          </a:p>
          <a:p>
            <a:pPr marL="0" indent="0">
              <a:buNone/>
            </a:pPr>
            <a:endParaRPr lang="en-US" dirty="0"/>
          </a:p>
          <a:p>
            <a:pPr marL="0" indent="0">
              <a:buNone/>
            </a:pPr>
            <a:endParaRPr lang="ru-RU" dirty="0"/>
          </a:p>
          <a:p>
            <a:endParaRPr lang="ru-RU" dirty="0"/>
          </a:p>
          <a:p>
            <a:endParaRPr lang="ru-RU" dirty="0"/>
          </a:p>
          <a:p>
            <a:endParaRPr lang="de-DE" b="1" dirty="0"/>
          </a:p>
        </p:txBody>
      </p:sp>
      <p:sp>
        <p:nvSpPr>
          <p:cNvPr id="6" name="Inhaltsplatzhalter 2">
            <a:extLst>
              <a:ext uri="{FF2B5EF4-FFF2-40B4-BE49-F238E27FC236}">
                <a16:creationId xmlns:a16="http://schemas.microsoft.com/office/drawing/2014/main" id="{739498C2-4CD8-48EF-B2DE-A626249BCBB8}"/>
              </a:ext>
            </a:extLst>
          </p:cNvPr>
          <p:cNvSpPr txBox="1">
            <a:spLocks/>
          </p:cNvSpPr>
          <p:nvPr/>
        </p:nvSpPr>
        <p:spPr>
          <a:xfrm>
            <a:off x="477951" y="2020848"/>
            <a:ext cx="5649685" cy="431766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t>1. Представителями стран ареала сайгаков:</a:t>
            </a:r>
          </a:p>
          <a:p>
            <a:pPr marL="0" indent="0">
              <a:buNone/>
            </a:pPr>
            <a:r>
              <a:rPr lang="ru-RU" dirty="0"/>
              <a:t>	- Российской Федерацией;</a:t>
            </a:r>
          </a:p>
          <a:p>
            <a:pPr marL="0" indent="0">
              <a:buNone/>
            </a:pPr>
            <a:r>
              <a:rPr lang="ru-RU" dirty="0"/>
              <a:t>	- Республикой Узбекистан;</a:t>
            </a:r>
          </a:p>
          <a:p>
            <a:pPr marL="0" indent="0">
              <a:buNone/>
            </a:pPr>
            <a:r>
              <a:rPr lang="ru-RU" dirty="0"/>
              <a:t>	- Монголией.</a:t>
            </a:r>
          </a:p>
          <a:p>
            <a:pPr marL="0" indent="0">
              <a:buNone/>
            </a:pPr>
            <a:r>
              <a:rPr lang="ru-RU" b="1" dirty="0"/>
              <a:t>2. Представителями стран</a:t>
            </a:r>
            <a:r>
              <a:rPr lang="en-US" b="1" dirty="0"/>
              <a:t>-</a:t>
            </a:r>
            <a:r>
              <a:rPr lang="ru-RU" b="1" dirty="0"/>
              <a:t>потребителей дериватов сайгаков:</a:t>
            </a:r>
          </a:p>
          <a:p>
            <a:pPr marL="0" indent="0">
              <a:buNone/>
            </a:pPr>
            <a:r>
              <a:rPr lang="en-US" dirty="0"/>
              <a:t>	- </a:t>
            </a:r>
            <a:r>
              <a:rPr lang="ru-RU" dirty="0"/>
              <a:t>Китай</a:t>
            </a:r>
            <a:r>
              <a:rPr lang="en-US" dirty="0"/>
              <a:t>;</a:t>
            </a:r>
          </a:p>
          <a:p>
            <a:pPr marL="0" indent="0">
              <a:buNone/>
            </a:pPr>
            <a:r>
              <a:rPr lang="en-US" dirty="0"/>
              <a:t>	</a:t>
            </a:r>
            <a:r>
              <a:rPr lang="ru-RU" dirty="0"/>
              <a:t>- Сингапур.</a:t>
            </a:r>
            <a:endParaRPr lang="en-US" dirty="0"/>
          </a:p>
          <a:p>
            <a:pPr marL="0" indent="0">
              <a:buNone/>
            </a:pPr>
            <a:endParaRPr lang="ru-RU" dirty="0"/>
          </a:p>
          <a:p>
            <a:endParaRPr lang="ru-RU" dirty="0"/>
          </a:p>
          <a:p>
            <a:endParaRPr lang="ru-RU" dirty="0"/>
          </a:p>
          <a:p>
            <a:pPr marL="0" indent="0">
              <a:buNone/>
            </a:pPr>
            <a:endParaRPr lang="ru-RU" dirty="0"/>
          </a:p>
          <a:p>
            <a:pPr marL="0" indent="0">
              <a:buNone/>
            </a:pPr>
            <a:endParaRPr lang="ru-RU" dirty="0"/>
          </a:p>
          <a:p>
            <a:pPr marL="0" indent="0">
              <a:buNone/>
            </a:pPr>
            <a:endParaRPr lang="ru-RU" dirty="0"/>
          </a:p>
          <a:p>
            <a:endParaRPr lang="ru-RU" b="1" dirty="0"/>
          </a:p>
          <a:p>
            <a:endParaRPr lang="ru-RU" b="1" dirty="0"/>
          </a:p>
          <a:p>
            <a:endParaRPr lang="ru-RU" b="1" dirty="0"/>
          </a:p>
          <a:p>
            <a:endParaRPr lang="de-DE" b="1" dirty="0"/>
          </a:p>
        </p:txBody>
      </p:sp>
      <p:sp>
        <p:nvSpPr>
          <p:cNvPr id="8" name="Inhaltsplatzhalter 2">
            <a:extLst>
              <a:ext uri="{FF2B5EF4-FFF2-40B4-BE49-F238E27FC236}">
                <a16:creationId xmlns:a16="http://schemas.microsoft.com/office/drawing/2014/main" id="{0D3ED400-2CE8-4465-A254-B2DCAE4D4BE0}"/>
              </a:ext>
            </a:extLst>
          </p:cNvPr>
          <p:cNvSpPr txBox="1">
            <a:spLocks/>
          </p:cNvSpPr>
          <p:nvPr/>
        </p:nvSpPr>
        <p:spPr>
          <a:xfrm>
            <a:off x="6159272" y="2020848"/>
            <a:ext cx="5586413" cy="421229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b="1" dirty="0"/>
              <a:t>3. Представителями секретариатов международных конвенций:</a:t>
            </a:r>
          </a:p>
          <a:p>
            <a:pPr marL="0" indent="0">
              <a:buNone/>
            </a:pPr>
            <a:r>
              <a:rPr lang="en-US" dirty="0"/>
              <a:t>	- CITES;</a:t>
            </a:r>
          </a:p>
          <a:p>
            <a:pPr marL="0" indent="0">
              <a:buNone/>
            </a:pPr>
            <a:r>
              <a:rPr lang="en-US" dirty="0"/>
              <a:t>	</a:t>
            </a:r>
            <a:r>
              <a:rPr lang="ru-RU" dirty="0"/>
              <a:t>- </a:t>
            </a:r>
            <a:r>
              <a:rPr lang="en-US" dirty="0"/>
              <a:t>CMS</a:t>
            </a:r>
            <a:r>
              <a:rPr lang="ru-RU" dirty="0"/>
              <a:t>.</a:t>
            </a:r>
          </a:p>
          <a:p>
            <a:pPr marL="0" indent="0">
              <a:buNone/>
            </a:pPr>
            <a:r>
              <a:rPr lang="ru-RU" b="1" dirty="0"/>
              <a:t>4. Представителями секретариатов международных природоохранных организаций:</a:t>
            </a:r>
          </a:p>
          <a:p>
            <a:pPr marL="0" indent="0">
              <a:buNone/>
            </a:pPr>
            <a:r>
              <a:rPr lang="en-US" dirty="0"/>
              <a:t>	- TRAFIC</a:t>
            </a:r>
            <a:r>
              <a:rPr lang="ru-RU" dirty="0"/>
              <a:t>;</a:t>
            </a:r>
          </a:p>
          <a:p>
            <a:pPr marL="0" indent="0">
              <a:buNone/>
            </a:pPr>
            <a:r>
              <a:rPr lang="ru-RU" dirty="0"/>
              <a:t>	</a:t>
            </a:r>
            <a:r>
              <a:rPr lang="en-US" dirty="0"/>
              <a:t>- CIC</a:t>
            </a:r>
            <a:r>
              <a:rPr lang="ru-RU" dirty="0"/>
              <a:t>.</a:t>
            </a:r>
            <a:endParaRPr lang="en-US" dirty="0"/>
          </a:p>
          <a:p>
            <a:pPr marL="0" indent="0">
              <a:buNone/>
            </a:pPr>
            <a:endParaRPr lang="en-US" dirty="0"/>
          </a:p>
          <a:p>
            <a:pPr marL="0" indent="0">
              <a:buNone/>
            </a:pPr>
            <a:endParaRPr lang="en-US" dirty="0"/>
          </a:p>
          <a:p>
            <a:pPr marL="0" indent="0">
              <a:buNone/>
            </a:pPr>
            <a:endParaRPr lang="ru-RU" dirty="0"/>
          </a:p>
          <a:p>
            <a:endParaRPr lang="ru-RU" dirty="0"/>
          </a:p>
          <a:p>
            <a:endParaRPr lang="ru-RU" dirty="0"/>
          </a:p>
          <a:p>
            <a:pPr marL="0" indent="0">
              <a:buNone/>
            </a:pPr>
            <a:endParaRPr lang="ru-RU" dirty="0"/>
          </a:p>
          <a:p>
            <a:pPr marL="0" indent="0">
              <a:buNone/>
            </a:pPr>
            <a:endParaRPr lang="ru-RU" dirty="0"/>
          </a:p>
          <a:p>
            <a:pPr marL="0" indent="0">
              <a:buNone/>
            </a:pPr>
            <a:endParaRPr lang="ru-RU" dirty="0"/>
          </a:p>
          <a:p>
            <a:endParaRPr lang="ru-RU" b="1" dirty="0"/>
          </a:p>
          <a:p>
            <a:endParaRPr lang="ru-RU" b="1" dirty="0"/>
          </a:p>
          <a:p>
            <a:endParaRPr lang="ru-RU" b="1" dirty="0"/>
          </a:p>
          <a:p>
            <a:endParaRPr lang="de-DE" b="1" dirty="0"/>
          </a:p>
        </p:txBody>
      </p:sp>
    </p:spTree>
    <p:extLst>
      <p:ext uri="{BB962C8B-B14F-4D97-AF65-F5344CB8AC3E}">
        <p14:creationId xmlns:p14="http://schemas.microsoft.com/office/powerpoint/2010/main" val="227568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2">
            <a:extLst>
              <a:ext uri="{FF2B5EF4-FFF2-40B4-BE49-F238E27FC236}">
                <a16:creationId xmlns:a16="http://schemas.microsoft.com/office/drawing/2014/main" id="{C8FD35EC-E425-46BF-8F9F-D2BCB782CE0F}"/>
              </a:ext>
            </a:extLst>
          </p:cNvPr>
          <p:cNvSpPr>
            <a:spLocks noGrp="1"/>
          </p:cNvSpPr>
          <p:nvPr>
            <p:ph idx="1"/>
          </p:nvPr>
        </p:nvSpPr>
        <p:spPr/>
        <p:txBody>
          <a:bodyPr/>
          <a:lstStyle/>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p:txBody>
      </p:sp>
      <p:sp>
        <p:nvSpPr>
          <p:cNvPr id="4" name="Title 2">
            <a:extLst>
              <a:ext uri="{FF2B5EF4-FFF2-40B4-BE49-F238E27FC236}">
                <a16:creationId xmlns:a16="http://schemas.microsoft.com/office/drawing/2014/main" id="{78E13437-AC7B-4F34-869B-476133DF6E27}"/>
              </a:ext>
            </a:extLst>
          </p:cNvPr>
          <p:cNvSpPr>
            <a:spLocks noGrp="1"/>
          </p:cNvSpPr>
          <p:nvPr>
            <p:ph type="title" idx="4294967295"/>
          </p:nvPr>
        </p:nvSpPr>
        <p:spPr>
          <a:xfrm>
            <a:off x="509587" y="1129798"/>
            <a:ext cx="11172825" cy="452432"/>
          </a:xfrm>
        </p:spPr>
        <p:txBody>
          <a:bodyPr/>
          <a:lstStyle/>
          <a:p>
            <a:pPr algn="ctr"/>
            <a:r>
              <a:rPr lang="ru-RU" sz="2600" dirty="0"/>
              <a:t>Предлагаемые шаги по устойчивому использованию сайгаков</a:t>
            </a:r>
            <a:endParaRPr lang="en-US" sz="2600" dirty="0"/>
          </a:p>
        </p:txBody>
      </p:sp>
      <p:sp>
        <p:nvSpPr>
          <p:cNvPr id="5" name="Inhaltsplatzhalter 2">
            <a:extLst>
              <a:ext uri="{FF2B5EF4-FFF2-40B4-BE49-F238E27FC236}">
                <a16:creationId xmlns:a16="http://schemas.microsoft.com/office/drawing/2014/main" id="{645D459B-FDB5-4FD0-AD59-BD95AF16CD47}"/>
              </a:ext>
            </a:extLst>
          </p:cNvPr>
          <p:cNvSpPr txBox="1">
            <a:spLocks/>
          </p:cNvSpPr>
          <p:nvPr/>
        </p:nvSpPr>
        <p:spPr>
          <a:xfrm>
            <a:off x="446316" y="1746325"/>
            <a:ext cx="11391008" cy="41345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b="1" dirty="0"/>
              <a:t>Казахстан предлагает обсудить и включить в резолюцию 5-го совещания сторон </a:t>
            </a:r>
            <a:r>
              <a:rPr lang="ru-RU" sz="2000" b="1" dirty="0" err="1"/>
              <a:t>МоВ</a:t>
            </a:r>
            <a:r>
              <a:rPr lang="ru-RU" sz="2000" b="1" dirty="0"/>
              <a:t> по сайгаку рекомендации:</a:t>
            </a:r>
          </a:p>
          <a:p>
            <a:pPr marL="0" indent="0">
              <a:buNone/>
            </a:pPr>
            <a:r>
              <a:rPr lang="ru-RU" sz="2000" dirty="0"/>
              <a:t>- Рекомендовать странам ареала сайгаков, странам-потребителям и странам-</a:t>
            </a:r>
            <a:r>
              <a:rPr lang="ru-RU" sz="2000" dirty="0" err="1"/>
              <a:t>транзитерам</a:t>
            </a:r>
            <a:r>
              <a:rPr lang="ru-RU" sz="2000" dirty="0"/>
              <a:t> частей и деривативов сайгаков, для предотвращения незаконной торговли, </a:t>
            </a:r>
            <a:r>
              <a:rPr lang="ru-RU" sz="2000" b="1" dirty="0"/>
              <a:t>внедрить единую систему маркировки и регистрации частей и дериватов сайгаков</a:t>
            </a:r>
            <a:r>
              <a:rPr lang="ru-RU" sz="2000" dirty="0"/>
              <a:t>, разработанную Казахстаном.</a:t>
            </a:r>
          </a:p>
          <a:p>
            <a:pPr marL="0" indent="0">
              <a:buNone/>
            </a:pPr>
            <a:r>
              <a:rPr lang="ru-RU" sz="2000" dirty="0"/>
              <a:t>- Рекомендовать странам ареала сайгаков, странам-потребителям и странам-</a:t>
            </a:r>
            <a:r>
              <a:rPr lang="ru-RU" sz="2000" dirty="0" err="1"/>
              <a:t>транзитерам</a:t>
            </a:r>
            <a:r>
              <a:rPr lang="ru-RU" sz="2000" dirty="0"/>
              <a:t> частей и деривативов сайгаков поддержать на 20-й Конференции сторон CITES 24 ноября - 5 декабря 2025 г. в Самарканде </a:t>
            </a:r>
            <a:r>
              <a:rPr lang="ru-RU" sz="2000" b="1" dirty="0"/>
              <a:t>предложение о внесении дополнения в аннотацию по </a:t>
            </a:r>
            <a:r>
              <a:rPr lang="ru-RU" sz="2000" b="1" dirty="0" err="1"/>
              <a:t>Saiga</a:t>
            </a:r>
            <a:r>
              <a:rPr lang="ru-RU" sz="2000" b="1" dirty="0"/>
              <a:t> tatarica Приложения II «за исключением популяции </a:t>
            </a:r>
            <a:r>
              <a:rPr lang="ru-RU" sz="2000" b="1" dirty="0" err="1"/>
              <a:t>Saiga</a:t>
            </a:r>
            <a:r>
              <a:rPr lang="ru-RU" sz="2000" b="1" dirty="0"/>
              <a:t> </a:t>
            </a:r>
            <a:r>
              <a:rPr lang="ru-RU" sz="2000" b="1" dirty="0" err="1"/>
              <a:t>tatarica</a:t>
            </a:r>
            <a:r>
              <a:rPr lang="ru-RU" sz="2000" b="1" dirty="0"/>
              <a:t> Казахстана»</a:t>
            </a:r>
            <a:r>
              <a:rPr lang="ru-RU" sz="2000" dirty="0"/>
              <a:t>.</a:t>
            </a:r>
          </a:p>
          <a:p>
            <a:pPr marL="0" indent="0">
              <a:buNone/>
            </a:pPr>
            <a:endParaRPr lang="ru-RU" sz="2000" dirty="0"/>
          </a:p>
          <a:p>
            <a:endParaRPr lang="ru-RU" sz="2000" b="1" dirty="0"/>
          </a:p>
          <a:p>
            <a:endParaRPr lang="ru-RU" sz="2000" b="1" dirty="0"/>
          </a:p>
          <a:p>
            <a:endParaRPr lang="ru-RU" sz="2000" b="1" dirty="0"/>
          </a:p>
          <a:p>
            <a:endParaRPr lang="de-DE" sz="2000" b="1" dirty="0"/>
          </a:p>
        </p:txBody>
      </p:sp>
    </p:spTree>
    <p:extLst>
      <p:ext uri="{BB962C8B-B14F-4D97-AF65-F5344CB8AC3E}">
        <p14:creationId xmlns:p14="http://schemas.microsoft.com/office/powerpoint/2010/main" val="42672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5" y="-1269996"/>
            <a:ext cx="12191995" cy="8127996"/>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descr="Lower accent block for slide image">
            <a:extLst>
              <a:ext uri="{FF2B5EF4-FFF2-40B4-BE49-F238E27FC236}">
                <a16:creationId xmlns:a16="http://schemas.microsoft.com/office/drawing/2014/main" id="{D7F67FDF-D697-3249-AD21-75F6353FFBA5}"/>
              </a:ext>
            </a:extLst>
          </p:cNvPr>
          <p:cNvSpPr/>
          <p:nvPr/>
        </p:nvSpPr>
        <p:spPr>
          <a:xfrm>
            <a:off x="438912" y="4690872"/>
            <a:ext cx="73152" cy="1188720"/>
          </a:xfrm>
          <a:prstGeom prst="rect">
            <a:avLst/>
          </a:prstGeom>
          <a:solidFill>
            <a:srgbClr val="0D56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690871"/>
            <a:ext cx="6555490" cy="912309"/>
          </a:xfrm>
        </p:spPr>
        <p:txBody>
          <a:bodyPr/>
          <a:lstStyle/>
          <a:p>
            <a:r>
              <a:rPr lang="ru-RU" dirty="0"/>
              <a:t>Спасибо за внимание!</a:t>
            </a:r>
            <a:endParaRPr lang="en-GB" dirty="0"/>
          </a:p>
        </p:txBody>
      </p:sp>
    </p:spTree>
    <p:extLst>
      <p:ext uri="{BB962C8B-B14F-4D97-AF65-F5344CB8AC3E}">
        <p14:creationId xmlns:p14="http://schemas.microsoft.com/office/powerpoint/2010/main" val="308218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9BE7D08-475D-456A-8D2F-CEA2DF536DF7}"/>
              </a:ext>
            </a:extLst>
          </p:cNvPr>
          <p:cNvSpPr>
            <a:spLocks noGrp="1"/>
          </p:cNvSpPr>
          <p:nvPr>
            <p:ph idx="1"/>
          </p:nvPr>
        </p:nvSpPr>
        <p:spPr>
          <a:xfrm>
            <a:off x="411593" y="1155756"/>
            <a:ext cx="11368813" cy="4770098"/>
          </a:xfrm>
        </p:spPr>
        <p:txBody>
          <a:bodyPr/>
          <a:lstStyle/>
          <a:p>
            <a:pPr marL="0" indent="0" algn="just">
              <a:buNone/>
              <a:defRPr/>
            </a:pPr>
            <a:r>
              <a:rPr lang="ru-RU" b="1" dirty="0"/>
              <a:t>Международный статус вида:</a:t>
            </a:r>
          </a:p>
          <a:p>
            <a:pPr algn="just" fontAlgn="auto">
              <a:defRPr/>
            </a:pPr>
            <a:r>
              <a:rPr lang="ru-RU" b="1" dirty="0"/>
              <a:t>Приложение II </a:t>
            </a:r>
            <a:r>
              <a:rPr lang="en-US" b="1" dirty="0"/>
              <a:t>CMS </a:t>
            </a:r>
            <a:r>
              <a:rPr lang="en-US" dirty="0"/>
              <a:t>(</a:t>
            </a:r>
            <a:r>
              <a:rPr lang="ru-RU" dirty="0"/>
              <a:t>с 2002 / 20</a:t>
            </a:r>
            <a:r>
              <a:rPr lang="en-US" dirty="0"/>
              <a:t>08 </a:t>
            </a:r>
            <a:r>
              <a:rPr lang="ru-RU" dirty="0"/>
              <a:t>г.)</a:t>
            </a:r>
            <a:endParaRPr lang="en-US" dirty="0"/>
          </a:p>
          <a:p>
            <a:pPr algn="just" fontAlgn="auto">
              <a:buFontTx/>
              <a:buChar char="-"/>
              <a:defRPr/>
            </a:pPr>
            <a:r>
              <a:rPr lang="ru-RU" dirty="0" err="1"/>
              <a:t>МоВ</a:t>
            </a:r>
            <a:r>
              <a:rPr lang="ru-RU" dirty="0"/>
              <a:t> относительно сохранения, восстановления и устойчивого использования антилопы сайги (</a:t>
            </a:r>
            <a:r>
              <a:rPr lang="en-US" i="1" dirty="0"/>
              <a:t>Saiga spp.</a:t>
            </a:r>
            <a:r>
              <a:rPr lang="ru-RU" dirty="0"/>
              <a:t>) (действует с 2006 г.);</a:t>
            </a:r>
          </a:p>
          <a:p>
            <a:pPr algn="just" fontAlgn="auto">
              <a:buFontTx/>
              <a:buChar char="-"/>
              <a:defRPr/>
            </a:pPr>
            <a:r>
              <a:rPr lang="ru-RU" dirty="0"/>
              <a:t>Целевой вид Центральноазиатской инициативы по сохранению млекопитающих (Резолюция 11.24 (Rev.COP13)) (действует с 2019 г.).</a:t>
            </a:r>
          </a:p>
          <a:p>
            <a:pPr algn="just" fontAlgn="auto">
              <a:defRPr/>
            </a:pPr>
            <a:r>
              <a:rPr lang="ru-RU" b="1" dirty="0"/>
              <a:t>Приложение II </a:t>
            </a:r>
            <a:r>
              <a:rPr lang="en-US" b="1" dirty="0"/>
              <a:t>CITES (</a:t>
            </a:r>
            <a:r>
              <a:rPr lang="ru-RU" b="1" dirty="0"/>
              <a:t>с 1994 г.)</a:t>
            </a:r>
          </a:p>
          <a:p>
            <a:pPr algn="just" fontAlgn="auto">
              <a:buFontTx/>
              <a:buChar char="-"/>
              <a:defRPr/>
            </a:pPr>
            <a:r>
              <a:rPr lang="ru-RU" dirty="0"/>
              <a:t>Аннотация «</a:t>
            </a:r>
            <a:r>
              <a:rPr lang="ru-RU" i="1" dirty="0"/>
              <a:t>Нулевая экспортная квота для диких образцов, продаваемых в коммерческих целях</a:t>
            </a:r>
            <a:r>
              <a:rPr lang="ru-RU" dirty="0"/>
              <a:t>» (введена на 18-й Конференции Сторон CITES в Женеве в 2019 г.).</a:t>
            </a:r>
          </a:p>
          <a:p>
            <a:pPr algn="just" fontAlgn="auto">
              <a:defRPr/>
            </a:pPr>
            <a:r>
              <a:rPr lang="ru-RU" b="1" dirty="0"/>
              <a:t>МСОП</a:t>
            </a:r>
            <a:r>
              <a:rPr lang="ru-RU" dirty="0"/>
              <a:t> в 2023 г. изменил статус вида в Красном списке МСОП с «Находится на грани исчезновения» (</a:t>
            </a:r>
            <a:r>
              <a:rPr lang="en-US" dirty="0"/>
              <a:t>Critically Endangered</a:t>
            </a:r>
            <a:r>
              <a:rPr lang="ru-RU" dirty="0"/>
              <a:t>) на «Близкий к уязвимому» (</a:t>
            </a:r>
            <a:r>
              <a:rPr lang="en-US" dirty="0"/>
              <a:t>Near Threatened</a:t>
            </a:r>
            <a:r>
              <a:rPr lang="ru-RU" dirty="0"/>
              <a:t>);</a:t>
            </a:r>
          </a:p>
          <a:p>
            <a:pPr algn="just" fontAlgn="auto">
              <a:defRPr/>
            </a:pPr>
            <a:r>
              <a:rPr lang="ru-RU" b="1" dirty="0"/>
              <a:t>МСОП</a:t>
            </a:r>
            <a:r>
              <a:rPr lang="ru-RU" dirty="0"/>
              <a:t> в 2024 г. провел оценку вида в рамках инициативы «Зеленый статус видов» МСОП, показатель восстановления вида увеличился до 48% по сравнению с 38% в 2021 г.</a:t>
            </a:r>
          </a:p>
        </p:txBody>
      </p:sp>
    </p:spTree>
    <p:extLst>
      <p:ext uri="{BB962C8B-B14F-4D97-AF65-F5344CB8AC3E}">
        <p14:creationId xmlns:p14="http://schemas.microsoft.com/office/powerpoint/2010/main" val="248621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9BE7D08-475D-456A-8D2F-CEA2DF536DF7}"/>
              </a:ext>
            </a:extLst>
          </p:cNvPr>
          <p:cNvSpPr>
            <a:spLocks noGrp="1"/>
          </p:cNvSpPr>
          <p:nvPr>
            <p:ph idx="1"/>
          </p:nvPr>
        </p:nvSpPr>
        <p:spPr>
          <a:xfrm>
            <a:off x="332084" y="1043951"/>
            <a:ext cx="11235809" cy="4770098"/>
          </a:xfrm>
        </p:spPr>
        <p:txBody>
          <a:bodyPr/>
          <a:lstStyle/>
          <a:p>
            <a:pPr marL="0" indent="0" algn="just">
              <a:buNone/>
            </a:pPr>
            <a:r>
              <a:rPr lang="ru-RU" sz="2000" b="1" dirty="0"/>
              <a:t>Статус вида в Казахстане:</a:t>
            </a:r>
          </a:p>
          <a:p>
            <a:pPr algn="just">
              <a:spcAft>
                <a:spcPts val="0"/>
              </a:spcAft>
            </a:pPr>
            <a:r>
              <a:rPr lang="ru-RU" sz="2000" dirty="0"/>
              <a:t>Сайгак является объектом охоты</a:t>
            </a:r>
          </a:p>
          <a:p>
            <a:pPr marL="0" indent="0" algn="just">
              <a:spcBef>
                <a:spcPts val="0"/>
              </a:spcBef>
              <a:spcAft>
                <a:spcPts val="0"/>
              </a:spcAft>
              <a:buNone/>
            </a:pPr>
            <a:r>
              <a:rPr lang="ru-RU" b="1" dirty="0"/>
              <a:t>- норматив минимальной устойчивой численности сайгаков</a:t>
            </a:r>
            <a:endParaRPr lang="ru-RU" dirty="0"/>
          </a:p>
          <a:p>
            <a:pPr marL="0" indent="0" algn="just">
              <a:spcBef>
                <a:spcPts val="0"/>
              </a:spcBef>
              <a:spcAft>
                <a:spcPts val="0"/>
              </a:spcAft>
              <a:buNone/>
            </a:pPr>
            <a:r>
              <a:rPr lang="ru-RU" dirty="0"/>
              <a:t>	- </a:t>
            </a:r>
            <a:r>
              <a:rPr lang="ru-RU" dirty="0" err="1"/>
              <a:t>Бетпакдалинская</a:t>
            </a:r>
            <a:r>
              <a:rPr lang="ru-RU" dirty="0"/>
              <a:t> популяция - 500 000 особей;</a:t>
            </a:r>
          </a:p>
          <a:p>
            <a:pPr marL="0" indent="0" algn="just">
              <a:spcBef>
                <a:spcPts val="0"/>
              </a:spcBef>
              <a:spcAft>
                <a:spcPts val="0"/>
              </a:spcAft>
              <a:buNone/>
            </a:pPr>
            <a:r>
              <a:rPr lang="ru-RU" dirty="0"/>
              <a:t>	- Уральская популяция - 300 000 особей;</a:t>
            </a:r>
          </a:p>
          <a:p>
            <a:pPr marL="0" indent="0" algn="just">
              <a:spcBef>
                <a:spcPts val="0"/>
              </a:spcBef>
              <a:spcAft>
                <a:spcPts val="0"/>
              </a:spcAft>
              <a:buNone/>
            </a:pPr>
            <a:r>
              <a:rPr lang="ru-RU" dirty="0"/>
              <a:t>	- </a:t>
            </a:r>
            <a:r>
              <a:rPr lang="ru-RU" dirty="0" err="1"/>
              <a:t>Устюртская</a:t>
            </a:r>
            <a:r>
              <a:rPr lang="ru-RU" dirty="0"/>
              <a:t> популяция - 200 000 особей.</a:t>
            </a:r>
          </a:p>
          <a:p>
            <a:pPr marL="0" indent="0" algn="just">
              <a:spcBef>
                <a:spcPts val="0"/>
              </a:spcBef>
              <a:spcAft>
                <a:spcPts val="0"/>
              </a:spcAft>
              <a:buNone/>
            </a:pPr>
            <a:r>
              <a:rPr lang="ru-RU" b="1" dirty="0"/>
              <a:t>- предельный норматив изъятия сайгаков</a:t>
            </a:r>
          </a:p>
          <a:p>
            <a:pPr marL="0" indent="0" algn="just">
              <a:spcBef>
                <a:spcPts val="0"/>
              </a:spcBef>
              <a:spcAft>
                <a:spcPts val="0"/>
              </a:spcAft>
              <a:buNone/>
            </a:pPr>
            <a:r>
              <a:rPr lang="ru-RU" b="1" dirty="0"/>
              <a:t>	</a:t>
            </a:r>
            <a:r>
              <a:rPr lang="ru-RU" dirty="0"/>
              <a:t>- 20 % (от весенней учетной численности).</a:t>
            </a:r>
          </a:p>
          <a:p>
            <a:pPr marL="228600" marR="0" lvl="0" indent="-228600" algn="just"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Мораторий на охоту действует с 1998 года. Согласно Указа Президента № 611 от 30 июля 2024 года «</a:t>
            </a:r>
            <a:r>
              <a:rPr kumimoji="0" lang="ru-RU" sz="2000" b="1"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Об утверждении Национального плана развития Республики Казахстан до 2029 года</a:t>
            </a:r>
            <a:r>
              <a:rPr kumimoji="0" lang="ru-RU" sz="2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 сохраняется запрет на выдачу разрешений на отстрел сайгаков </a:t>
            </a:r>
            <a:r>
              <a:rPr kumimoji="0" lang="ru-RU" sz="2000" b="1"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до принятия особого решения</a:t>
            </a:r>
            <a:r>
              <a:rPr kumimoji="0" lang="ru-RU" sz="20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a:t>
            </a:r>
          </a:p>
          <a:p>
            <a:pPr algn="just"/>
            <a:r>
              <a:rPr lang="ru-RU" sz="2000" dirty="0"/>
              <a:t>Сайгак внесен в Перечень видов животных, численность которых подлежит регулированию.</a:t>
            </a:r>
          </a:p>
          <a:p>
            <a:pPr algn="just"/>
            <a:endParaRPr lang="ru-RU" sz="2000" dirty="0"/>
          </a:p>
        </p:txBody>
      </p:sp>
    </p:spTree>
    <p:extLst>
      <p:ext uri="{BB962C8B-B14F-4D97-AF65-F5344CB8AC3E}">
        <p14:creationId xmlns:p14="http://schemas.microsoft.com/office/powerpoint/2010/main" val="299115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2">
            <a:extLst>
              <a:ext uri="{FF2B5EF4-FFF2-40B4-BE49-F238E27FC236}">
                <a16:creationId xmlns:a16="http://schemas.microsoft.com/office/drawing/2014/main" id="{C8FD35EC-E425-46BF-8F9F-D2BCB782CE0F}"/>
              </a:ext>
            </a:extLst>
          </p:cNvPr>
          <p:cNvSpPr>
            <a:spLocks noGrp="1"/>
          </p:cNvSpPr>
          <p:nvPr>
            <p:ph idx="1"/>
          </p:nvPr>
        </p:nvSpPr>
        <p:spPr/>
        <p:txBody>
          <a:bodyPr/>
          <a:lstStyle/>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p:txBody>
      </p:sp>
      <p:sp>
        <p:nvSpPr>
          <p:cNvPr id="4" name="Title 2">
            <a:extLst>
              <a:ext uri="{FF2B5EF4-FFF2-40B4-BE49-F238E27FC236}">
                <a16:creationId xmlns:a16="http://schemas.microsoft.com/office/drawing/2014/main" id="{78E13437-AC7B-4F34-869B-476133DF6E27}"/>
              </a:ext>
            </a:extLst>
          </p:cNvPr>
          <p:cNvSpPr>
            <a:spLocks noGrp="1"/>
          </p:cNvSpPr>
          <p:nvPr>
            <p:ph type="title" idx="4294967295"/>
          </p:nvPr>
        </p:nvSpPr>
        <p:spPr>
          <a:xfrm>
            <a:off x="509587" y="1129798"/>
            <a:ext cx="11172825" cy="452432"/>
          </a:xfrm>
        </p:spPr>
        <p:txBody>
          <a:bodyPr/>
          <a:lstStyle/>
          <a:p>
            <a:pPr algn="ctr"/>
            <a:r>
              <a:rPr lang="ru-RU" sz="2600" dirty="0"/>
              <a:t>Опыт ограниченного изъятия сайгаков в Казахстане 2023-2024 гг.</a:t>
            </a:r>
            <a:endParaRPr lang="en-US" sz="2600" dirty="0"/>
          </a:p>
        </p:txBody>
      </p:sp>
      <p:sp>
        <p:nvSpPr>
          <p:cNvPr id="5" name="Inhaltsplatzhalter 2">
            <a:extLst>
              <a:ext uri="{FF2B5EF4-FFF2-40B4-BE49-F238E27FC236}">
                <a16:creationId xmlns:a16="http://schemas.microsoft.com/office/drawing/2014/main" id="{645D459B-FDB5-4FD0-AD59-BD95AF16CD47}"/>
              </a:ext>
            </a:extLst>
          </p:cNvPr>
          <p:cNvSpPr txBox="1">
            <a:spLocks/>
          </p:cNvSpPr>
          <p:nvPr/>
        </p:nvSpPr>
        <p:spPr>
          <a:xfrm>
            <a:off x="446315" y="1751011"/>
            <a:ext cx="11235809" cy="458970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pPr>
            <a:r>
              <a:rPr lang="ru-RU" sz="1600" dirty="0"/>
              <a:t>Согласно биологического обоснования, подлежало регулированию 337 795 особей сайгаков (уральской популяции - не &gt; 20 %, бетпакдалинской популяции - не &gt; 15 %);</a:t>
            </a:r>
          </a:p>
          <a:p>
            <a:pPr algn="just">
              <a:spcAft>
                <a:spcPts val="600"/>
              </a:spcAft>
            </a:pPr>
            <a:r>
              <a:rPr lang="ru-RU" sz="1600" dirty="0"/>
              <a:t>Изъято 43 503 особей (менее 13 % от рекомендованного объема): </a:t>
            </a:r>
          </a:p>
          <a:p>
            <a:pPr marL="0" indent="0" algn="just">
              <a:spcAft>
                <a:spcPts val="600"/>
              </a:spcAft>
              <a:buNone/>
            </a:pPr>
            <a:r>
              <a:rPr lang="ru-RU" sz="1600" dirty="0"/>
              <a:t>	- Отловлено </a:t>
            </a:r>
            <a:r>
              <a:rPr lang="ru-RU" sz="1600" dirty="0" err="1"/>
              <a:t>коралем</a:t>
            </a:r>
            <a:r>
              <a:rPr lang="ru-RU" sz="1600" dirty="0"/>
              <a:t> - 7 304 особей;</a:t>
            </a:r>
          </a:p>
          <a:p>
            <a:pPr marL="0" indent="0" algn="just">
              <a:spcAft>
                <a:spcPts val="600"/>
              </a:spcAft>
              <a:buNone/>
            </a:pPr>
            <a:r>
              <a:rPr lang="ru-RU" sz="1600" dirty="0"/>
              <a:t>	- Отстрелено – 36 199 особей.</a:t>
            </a:r>
          </a:p>
          <a:p>
            <a:pPr algn="just">
              <a:spcAft>
                <a:spcPts val="600"/>
              </a:spcAft>
            </a:pPr>
            <a:r>
              <a:rPr lang="ru-RU" sz="1600" dirty="0"/>
              <a:t>Отработаны способы отстрела ночью с применением осветительных приборов и отлова днем с применением сетевого </a:t>
            </a:r>
            <a:r>
              <a:rPr lang="ru-RU" sz="1600" dirty="0" err="1"/>
              <a:t>кораля</a:t>
            </a:r>
            <a:r>
              <a:rPr lang="ru-RU" sz="1600" dirty="0"/>
              <a:t>;</a:t>
            </a:r>
          </a:p>
          <a:p>
            <a:pPr algn="just">
              <a:spcAft>
                <a:spcPts val="600"/>
              </a:spcAft>
            </a:pPr>
            <a:r>
              <a:rPr lang="ru-RU" sz="1600" dirty="0" err="1"/>
              <a:t>Коралевый</a:t>
            </a:r>
            <a:r>
              <a:rPr lang="ru-RU" sz="1600" dirty="0"/>
              <a:t> способ показал свою эффективность в местах массового скопления животных в местах с низкой концентрацией необходимо применение оружия;</a:t>
            </a:r>
          </a:p>
          <a:p>
            <a:pPr algn="just">
              <a:spcAft>
                <a:spcPts val="600"/>
              </a:spcAft>
            </a:pPr>
            <a:r>
              <a:rPr lang="ru-RU" sz="1600" dirty="0"/>
              <a:t>По договору возмездного оказания услуг к работам по регулированию сайгаков привлечено 110 человек, сформированы 21 группа охотников и 2 группы </a:t>
            </a:r>
            <a:r>
              <a:rPr lang="ru-RU" sz="1600" dirty="0" err="1"/>
              <a:t>коральщиков</a:t>
            </a:r>
            <a:r>
              <a:rPr lang="ru-RU" sz="1600" dirty="0"/>
              <a:t>;</a:t>
            </a:r>
          </a:p>
          <a:p>
            <a:pPr algn="just">
              <a:spcAft>
                <a:spcPts val="600"/>
              </a:spcAft>
            </a:pPr>
            <a:r>
              <a:rPr lang="ru-RU" sz="1600" dirty="0"/>
              <a:t>Переработано порядка 650 тонн мясной продукции;</a:t>
            </a:r>
          </a:p>
          <a:p>
            <a:pPr algn="just">
              <a:spcAft>
                <a:spcPts val="600"/>
              </a:spcAft>
            </a:pPr>
            <a:r>
              <a:rPr lang="ru-RU" sz="1600" dirty="0"/>
              <a:t>Получено 42 161 рогов сайгака.</a:t>
            </a:r>
          </a:p>
          <a:p>
            <a:pPr algn="just">
              <a:spcAft>
                <a:spcPts val="600"/>
              </a:spcAft>
            </a:pPr>
            <a:endParaRPr lang="ru-RU" sz="1600" b="1" dirty="0"/>
          </a:p>
          <a:p>
            <a:pPr algn="just">
              <a:spcAft>
                <a:spcPts val="600"/>
              </a:spcAft>
            </a:pPr>
            <a:endParaRPr lang="ru-RU" sz="1600" b="1" dirty="0"/>
          </a:p>
          <a:p>
            <a:pPr algn="just">
              <a:spcAft>
                <a:spcPts val="600"/>
              </a:spcAft>
            </a:pPr>
            <a:endParaRPr lang="ru-RU" sz="1600" b="1" dirty="0"/>
          </a:p>
          <a:p>
            <a:pPr algn="just">
              <a:spcAft>
                <a:spcPts val="600"/>
              </a:spcAft>
            </a:pPr>
            <a:endParaRPr lang="de-DE" sz="1600" b="1" dirty="0"/>
          </a:p>
        </p:txBody>
      </p:sp>
    </p:spTree>
    <p:extLst>
      <p:ext uri="{BB962C8B-B14F-4D97-AF65-F5344CB8AC3E}">
        <p14:creationId xmlns:p14="http://schemas.microsoft.com/office/powerpoint/2010/main" val="337449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2">
            <a:extLst>
              <a:ext uri="{FF2B5EF4-FFF2-40B4-BE49-F238E27FC236}">
                <a16:creationId xmlns:a16="http://schemas.microsoft.com/office/drawing/2014/main" id="{C8FD35EC-E425-46BF-8F9F-D2BCB782CE0F}"/>
              </a:ext>
            </a:extLst>
          </p:cNvPr>
          <p:cNvSpPr>
            <a:spLocks noGrp="1"/>
          </p:cNvSpPr>
          <p:nvPr>
            <p:ph idx="1"/>
          </p:nvPr>
        </p:nvSpPr>
        <p:spPr/>
        <p:txBody>
          <a:bodyPr/>
          <a:lstStyle/>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p:txBody>
      </p:sp>
      <p:sp>
        <p:nvSpPr>
          <p:cNvPr id="4" name="Title 2">
            <a:extLst>
              <a:ext uri="{FF2B5EF4-FFF2-40B4-BE49-F238E27FC236}">
                <a16:creationId xmlns:a16="http://schemas.microsoft.com/office/drawing/2014/main" id="{78E13437-AC7B-4F34-869B-476133DF6E27}"/>
              </a:ext>
            </a:extLst>
          </p:cNvPr>
          <p:cNvSpPr>
            <a:spLocks noGrp="1"/>
          </p:cNvSpPr>
          <p:nvPr>
            <p:ph type="title" idx="4294967295"/>
          </p:nvPr>
        </p:nvSpPr>
        <p:spPr>
          <a:xfrm>
            <a:off x="509587" y="1129798"/>
            <a:ext cx="11172825" cy="452432"/>
          </a:xfrm>
        </p:spPr>
        <p:txBody>
          <a:bodyPr/>
          <a:lstStyle/>
          <a:p>
            <a:pPr algn="ctr"/>
            <a:r>
              <a:rPr lang="ru-RU" sz="2600" dirty="0"/>
              <a:t>Опыт ограниченного изъятия сайгаков в Казахстане 2023-2024 гг.</a:t>
            </a:r>
            <a:endParaRPr lang="en-US" sz="2600" dirty="0"/>
          </a:p>
        </p:txBody>
      </p:sp>
      <p:sp>
        <p:nvSpPr>
          <p:cNvPr id="5" name="Inhaltsplatzhalter 2">
            <a:extLst>
              <a:ext uri="{FF2B5EF4-FFF2-40B4-BE49-F238E27FC236}">
                <a16:creationId xmlns:a16="http://schemas.microsoft.com/office/drawing/2014/main" id="{645D459B-FDB5-4FD0-AD59-BD95AF16CD47}"/>
              </a:ext>
            </a:extLst>
          </p:cNvPr>
          <p:cNvSpPr txBox="1">
            <a:spLocks/>
          </p:cNvSpPr>
          <p:nvPr/>
        </p:nvSpPr>
        <p:spPr>
          <a:xfrm>
            <a:off x="338250" y="1568508"/>
            <a:ext cx="11577523" cy="9585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Бизнес ощутил выгоду от вовлечения в новую отрасль и готов наращивать усилия по внедрению технологий безотходного использования ресурсов сайгака (переработка субпродуктов, кишок для натуральной оболочки, выпуск кормов для домашних питомцев, переработка шкур).</a:t>
            </a:r>
          </a:p>
          <a:p>
            <a:endParaRPr lang="ru-RU" dirty="0"/>
          </a:p>
          <a:p>
            <a:endParaRPr lang="ru-RU" dirty="0"/>
          </a:p>
          <a:p>
            <a:pPr marL="0" indent="0">
              <a:buNone/>
            </a:pPr>
            <a:endParaRPr lang="ru-RU" dirty="0"/>
          </a:p>
          <a:p>
            <a:pPr marL="0" indent="0">
              <a:buNone/>
            </a:pPr>
            <a:endParaRPr lang="ru-RU" dirty="0"/>
          </a:p>
          <a:p>
            <a:pPr marL="0" indent="0">
              <a:buNone/>
            </a:pPr>
            <a:endParaRPr lang="ru-RU" dirty="0"/>
          </a:p>
          <a:p>
            <a:endParaRPr lang="ru-RU" b="1" dirty="0"/>
          </a:p>
          <a:p>
            <a:endParaRPr lang="ru-RU" b="1" dirty="0"/>
          </a:p>
          <a:p>
            <a:endParaRPr lang="ru-RU" b="1" dirty="0"/>
          </a:p>
          <a:p>
            <a:endParaRPr lang="de-DE" b="1" dirty="0"/>
          </a:p>
        </p:txBody>
      </p:sp>
      <p:pic>
        <p:nvPicPr>
          <p:cNvPr id="8" name="Рисунок 7">
            <a:extLst>
              <a:ext uri="{FF2B5EF4-FFF2-40B4-BE49-F238E27FC236}">
                <a16:creationId xmlns:a16="http://schemas.microsoft.com/office/drawing/2014/main" id="{2B6DBEBB-2BFA-4302-AA63-DA50B06377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7529" y="2595698"/>
            <a:ext cx="2457447" cy="2457447"/>
          </a:xfrm>
          <a:prstGeom prst="rect">
            <a:avLst/>
          </a:prstGeom>
        </p:spPr>
      </p:pic>
      <p:pic>
        <p:nvPicPr>
          <p:cNvPr id="9" name="Рисунок 8">
            <a:extLst>
              <a:ext uri="{FF2B5EF4-FFF2-40B4-BE49-F238E27FC236}">
                <a16:creationId xmlns:a16="http://schemas.microsoft.com/office/drawing/2014/main" id="{6DDE6454-1C5B-4C8C-856B-656E4BC039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9642" y="2595698"/>
            <a:ext cx="1382314" cy="2457447"/>
          </a:xfrm>
          <a:prstGeom prst="rect">
            <a:avLst/>
          </a:prstGeom>
        </p:spPr>
      </p:pic>
      <p:pic>
        <p:nvPicPr>
          <p:cNvPr id="10" name="Рисунок 9">
            <a:extLst>
              <a:ext uri="{FF2B5EF4-FFF2-40B4-BE49-F238E27FC236}">
                <a16:creationId xmlns:a16="http://schemas.microsoft.com/office/drawing/2014/main" id="{B16C071F-444F-470C-9A8D-ACBC7B3D86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8364" y="2588000"/>
            <a:ext cx="1382313" cy="2457446"/>
          </a:xfrm>
          <a:prstGeom prst="rect">
            <a:avLst/>
          </a:prstGeom>
        </p:spPr>
      </p:pic>
      <p:pic>
        <p:nvPicPr>
          <p:cNvPr id="11" name="Рисунок 10">
            <a:extLst>
              <a:ext uri="{FF2B5EF4-FFF2-40B4-BE49-F238E27FC236}">
                <a16:creationId xmlns:a16="http://schemas.microsoft.com/office/drawing/2014/main" id="{26360C03-F294-4D72-ADE9-6DAA86B84D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4932" y="2588000"/>
            <a:ext cx="1831538" cy="2442051"/>
          </a:xfrm>
          <a:prstGeom prst="rect">
            <a:avLst/>
          </a:prstGeom>
        </p:spPr>
      </p:pic>
      <p:sp>
        <p:nvSpPr>
          <p:cNvPr id="12" name="Inhaltsplatzhalter 2">
            <a:extLst>
              <a:ext uri="{FF2B5EF4-FFF2-40B4-BE49-F238E27FC236}">
                <a16:creationId xmlns:a16="http://schemas.microsoft.com/office/drawing/2014/main" id="{1CC8471D-1931-4A11-B4A9-82FB83D97700}"/>
              </a:ext>
            </a:extLst>
          </p:cNvPr>
          <p:cNvSpPr txBox="1">
            <a:spLocks/>
          </p:cNvSpPr>
          <p:nvPr/>
        </p:nvSpPr>
        <p:spPr>
          <a:xfrm>
            <a:off x="338250" y="5156162"/>
            <a:ext cx="11577523" cy="126957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Совместно с ветеринарными службами на местах отработана система эколого-ветеринарного мониторинга сайгаков и среды их обитания, а также контроль качества при переработке и реализации мяса сайгаков, разработаны и приняты национальные стандарты «Сайга в тушах и полутушах» и «Консервы мясные».</a:t>
            </a:r>
          </a:p>
          <a:p>
            <a:endParaRPr lang="ru-RU" dirty="0"/>
          </a:p>
          <a:p>
            <a:endParaRPr lang="ru-RU" dirty="0"/>
          </a:p>
          <a:p>
            <a:pPr marL="0" indent="0">
              <a:buNone/>
            </a:pPr>
            <a:endParaRPr lang="ru-RU" dirty="0"/>
          </a:p>
          <a:p>
            <a:pPr marL="0" indent="0">
              <a:buNone/>
            </a:pPr>
            <a:endParaRPr lang="ru-RU" dirty="0"/>
          </a:p>
          <a:p>
            <a:pPr marL="0" indent="0">
              <a:buNone/>
            </a:pPr>
            <a:endParaRPr lang="ru-RU" dirty="0"/>
          </a:p>
          <a:p>
            <a:endParaRPr lang="ru-RU" b="1" dirty="0"/>
          </a:p>
          <a:p>
            <a:endParaRPr lang="ru-RU" b="1" dirty="0"/>
          </a:p>
          <a:p>
            <a:endParaRPr lang="ru-RU" b="1" dirty="0"/>
          </a:p>
          <a:p>
            <a:endParaRPr lang="de-DE" b="1" dirty="0"/>
          </a:p>
        </p:txBody>
      </p:sp>
      <p:pic>
        <p:nvPicPr>
          <p:cNvPr id="2" name="Рисунок 1">
            <a:extLst>
              <a:ext uri="{FF2B5EF4-FFF2-40B4-BE49-F238E27FC236}">
                <a16:creationId xmlns:a16="http://schemas.microsoft.com/office/drawing/2014/main" id="{2471A8B4-552E-6AF3-DEF4-369F6AFB280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44071" y="2588001"/>
            <a:ext cx="3034785" cy="2457446"/>
          </a:xfrm>
          <a:prstGeom prst="rect">
            <a:avLst/>
          </a:prstGeom>
        </p:spPr>
      </p:pic>
    </p:spTree>
    <p:extLst>
      <p:ext uri="{BB962C8B-B14F-4D97-AF65-F5344CB8AC3E}">
        <p14:creationId xmlns:p14="http://schemas.microsoft.com/office/powerpoint/2010/main" val="3099164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CA5C3-A065-B11D-FB17-353766D935B5}"/>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BB4ECD83-3835-8BF3-F9CA-550AB58E0567}"/>
              </a:ext>
            </a:extLst>
          </p:cNvPr>
          <p:cNvSpPr>
            <a:spLocks noGrp="1"/>
          </p:cNvSpPr>
          <p:nvPr>
            <p:ph type="title" idx="4294967295"/>
          </p:nvPr>
        </p:nvSpPr>
        <p:spPr>
          <a:xfrm>
            <a:off x="509587" y="1129798"/>
            <a:ext cx="11172825" cy="452432"/>
          </a:xfrm>
        </p:spPr>
        <p:txBody>
          <a:bodyPr/>
          <a:lstStyle/>
          <a:p>
            <a:pPr algn="ctr"/>
            <a:r>
              <a:rPr lang="ru-RU" sz="2600" dirty="0"/>
              <a:t>Перспективы изъятия сайгаков в Казахстане.</a:t>
            </a:r>
            <a:endParaRPr lang="en-US" sz="2600" dirty="0"/>
          </a:p>
        </p:txBody>
      </p:sp>
      <p:sp>
        <p:nvSpPr>
          <p:cNvPr id="7" name="TextBox 6">
            <a:extLst>
              <a:ext uri="{FF2B5EF4-FFF2-40B4-BE49-F238E27FC236}">
                <a16:creationId xmlns:a16="http://schemas.microsoft.com/office/drawing/2014/main" id="{95976859-3E10-0CB9-EEFD-6E41D50B14DC}"/>
              </a:ext>
            </a:extLst>
          </p:cNvPr>
          <p:cNvSpPr txBox="1"/>
          <p:nvPr/>
        </p:nvSpPr>
        <p:spPr>
          <a:xfrm>
            <a:off x="313764" y="1752560"/>
            <a:ext cx="11689976" cy="3748911"/>
          </a:xfrm>
          <a:prstGeom prst="rect">
            <a:avLst/>
          </a:prstGeom>
          <a:noFill/>
        </p:spPr>
        <p:txBody>
          <a:bodyPr wrap="square">
            <a:spAutoFit/>
          </a:bodyPr>
          <a:lstStyle/>
          <a:p>
            <a:pPr marL="285750" indent="-285750" algn="just">
              <a:lnSpc>
                <a:spcPct val="107000"/>
              </a:lnSpc>
              <a:spcAft>
                <a:spcPts val="1000"/>
              </a:spcAft>
              <a:buFont typeface="Wingdings" panose="05000000000000000000" pitchFamily="2" charset="2"/>
              <a:buChar char="ü"/>
            </a:pPr>
            <a:r>
              <a:rPr lang="ru-RU" sz="2000" kern="0" dirty="0">
                <a:effectLst/>
                <a:latin typeface="+mj-lt"/>
                <a:ea typeface="Calibri" panose="020F0502020204030204" pitchFamily="34" charset="0"/>
                <a:cs typeface="Times New Roman" panose="02020603050405020304" pitchFamily="18" charset="0"/>
              </a:rPr>
              <a:t>развитие инфраструктуры и перерабатывающих отраслей, </a:t>
            </a:r>
          </a:p>
          <a:p>
            <a:pPr marL="285750" indent="-285750" algn="just">
              <a:lnSpc>
                <a:spcPct val="107000"/>
              </a:lnSpc>
              <a:spcAft>
                <a:spcPts val="1000"/>
              </a:spcAft>
              <a:buFont typeface="Wingdings" panose="05000000000000000000" pitchFamily="2" charset="2"/>
              <a:buChar char="ü"/>
            </a:pPr>
            <a:r>
              <a:rPr lang="ru-RU" sz="2000" kern="0" dirty="0">
                <a:effectLst/>
                <a:latin typeface="+mj-lt"/>
                <a:ea typeface="Calibri" panose="020F0502020204030204" pitchFamily="34" charset="0"/>
                <a:cs typeface="Times New Roman" panose="02020603050405020304" pitchFamily="18" charset="0"/>
              </a:rPr>
              <a:t>открытие рабочих мест, </a:t>
            </a:r>
          </a:p>
          <a:p>
            <a:pPr marL="285750" indent="-285750" algn="just">
              <a:lnSpc>
                <a:spcPct val="107000"/>
              </a:lnSpc>
              <a:spcAft>
                <a:spcPts val="1000"/>
              </a:spcAft>
              <a:buFont typeface="Wingdings" panose="05000000000000000000" pitchFamily="2" charset="2"/>
              <a:buChar char="ü"/>
            </a:pPr>
            <a:r>
              <a:rPr lang="ru-RU" sz="2000" kern="0" dirty="0">
                <a:effectLst/>
                <a:latin typeface="+mj-lt"/>
                <a:ea typeface="Calibri" panose="020F0502020204030204" pitchFamily="34" charset="0"/>
                <a:cs typeface="Times New Roman" panose="02020603050405020304" pitchFamily="18" charset="0"/>
              </a:rPr>
              <a:t>снижение общественного резонанса (получение прямой и косвенной выгоды от использования сайгаков) </a:t>
            </a:r>
          </a:p>
          <a:p>
            <a:pPr marL="285750" indent="-285750" algn="just">
              <a:lnSpc>
                <a:spcPct val="107000"/>
              </a:lnSpc>
              <a:spcAft>
                <a:spcPts val="1000"/>
              </a:spcAft>
              <a:buFont typeface="Wingdings" panose="05000000000000000000" pitchFamily="2" charset="2"/>
              <a:buChar char="ü"/>
            </a:pPr>
            <a:r>
              <a:rPr lang="ru-RU" sz="2000" kern="0" dirty="0">
                <a:effectLst/>
                <a:latin typeface="+mj-lt"/>
                <a:ea typeface="Calibri" panose="020F0502020204030204" pitchFamily="34" charset="0"/>
                <a:cs typeface="Times New Roman" panose="02020603050405020304" pitchFamily="18" charset="0"/>
              </a:rPr>
              <a:t>принятие местными сообществами </a:t>
            </a:r>
            <a:r>
              <a:rPr lang="ru-RU" sz="2000" kern="0" dirty="0">
                <a:latin typeface="+mj-lt"/>
                <a:ea typeface="Calibri" panose="020F0502020204030204" pitchFamily="34" charset="0"/>
                <a:cs typeface="Times New Roman" panose="02020603050405020304" pitchFamily="18" charset="0"/>
              </a:rPr>
              <a:t>сайгака, как ценного, возобновляемого ресурса </a:t>
            </a:r>
          </a:p>
          <a:p>
            <a:pPr marL="285750" indent="-285750" algn="just">
              <a:lnSpc>
                <a:spcPct val="107000"/>
              </a:lnSpc>
              <a:spcAft>
                <a:spcPts val="800"/>
              </a:spcAft>
              <a:buFont typeface="Wingdings" panose="05000000000000000000" pitchFamily="2" charset="2"/>
              <a:buChar char="ü"/>
            </a:pPr>
            <a:r>
              <a:rPr lang="ru-RU" sz="2000" kern="0" dirty="0">
                <a:effectLst/>
                <a:latin typeface="+mj-lt"/>
                <a:ea typeface="Calibri" panose="020F0502020204030204" pitchFamily="34" charset="0"/>
                <a:cs typeface="Times New Roman" panose="02020603050405020304" pitchFamily="18" charset="0"/>
              </a:rPr>
              <a:t>генерирование дополнительных средства для охранных и исследовательских работ. </a:t>
            </a:r>
          </a:p>
          <a:p>
            <a:pPr marL="285750" indent="-285750" algn="just">
              <a:lnSpc>
                <a:spcPct val="107000"/>
              </a:lnSpc>
              <a:spcAft>
                <a:spcPts val="800"/>
              </a:spcAft>
              <a:buFont typeface="Wingdings" panose="05000000000000000000" pitchFamily="2" charset="2"/>
              <a:buChar char="ü"/>
            </a:pPr>
            <a:r>
              <a:rPr lang="ru-RU" sz="2000" kern="0" dirty="0">
                <a:effectLst/>
                <a:latin typeface="+mj-lt"/>
                <a:ea typeface="Calibri" panose="020F0502020204030204" pitchFamily="34" charset="0"/>
                <a:cs typeface="Times New Roman" panose="02020603050405020304" pitchFamily="18" charset="0"/>
              </a:rPr>
              <a:t>снижение браконьерства с целью нелегальной торговли рогами сайгака (</a:t>
            </a:r>
            <a:r>
              <a:rPr lang="ru-RU" sz="2000" i="1" kern="0" dirty="0">
                <a:effectLst/>
                <a:latin typeface="+mj-lt"/>
                <a:ea typeface="Calibri" panose="020F0502020204030204" pitchFamily="34" charset="0"/>
                <a:cs typeface="Times New Roman" panose="02020603050405020304" pitchFamily="18" charset="0"/>
              </a:rPr>
              <a:t>стоимость рогов будет регулироваться чтоб не допускать браконьерства с целью наживы</a:t>
            </a:r>
            <a:r>
              <a:rPr lang="ru-RU" sz="2000" kern="0" dirty="0">
                <a:effectLst/>
                <a:latin typeface="+mj-lt"/>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Wingdings" panose="05000000000000000000" pitchFamily="2" charset="2"/>
              <a:buChar char="ü"/>
            </a:pPr>
            <a:r>
              <a:rPr lang="ru-RU" sz="2000" kern="0" dirty="0">
                <a:effectLst/>
                <a:latin typeface="+mj-lt"/>
                <a:ea typeface="Calibri" panose="020F0502020204030204" pitchFamily="34" charset="0"/>
                <a:cs typeface="Times New Roman" panose="02020603050405020304" pitchFamily="18" charset="0"/>
              </a:rPr>
              <a:t>создание условий легального оборота. </a:t>
            </a:r>
          </a:p>
        </p:txBody>
      </p:sp>
    </p:spTree>
    <p:extLst>
      <p:ext uri="{BB962C8B-B14F-4D97-AF65-F5344CB8AC3E}">
        <p14:creationId xmlns:p14="http://schemas.microsoft.com/office/powerpoint/2010/main" val="235521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8E13437-AC7B-4F34-869B-476133DF6E27}"/>
              </a:ext>
            </a:extLst>
          </p:cNvPr>
          <p:cNvSpPr>
            <a:spLocks noGrp="1"/>
          </p:cNvSpPr>
          <p:nvPr>
            <p:ph type="title" idx="4294967295"/>
          </p:nvPr>
        </p:nvSpPr>
        <p:spPr>
          <a:xfrm>
            <a:off x="509587" y="1129798"/>
            <a:ext cx="11172825" cy="452432"/>
          </a:xfrm>
        </p:spPr>
        <p:txBody>
          <a:bodyPr/>
          <a:lstStyle/>
          <a:p>
            <a:pPr algn="ctr"/>
            <a:r>
              <a:rPr lang="ru-RU" sz="2600" dirty="0"/>
              <a:t>Опыт ограниченного изъятия сайгаков в Казахстане 2023-2024 гг.</a:t>
            </a:r>
            <a:endParaRPr lang="en-US" sz="2600" dirty="0"/>
          </a:p>
        </p:txBody>
      </p:sp>
      <p:sp>
        <p:nvSpPr>
          <p:cNvPr id="5" name="Inhaltsplatzhalter 2">
            <a:extLst>
              <a:ext uri="{FF2B5EF4-FFF2-40B4-BE49-F238E27FC236}">
                <a16:creationId xmlns:a16="http://schemas.microsoft.com/office/drawing/2014/main" id="{645D459B-FDB5-4FD0-AD59-BD95AF16CD47}"/>
              </a:ext>
            </a:extLst>
          </p:cNvPr>
          <p:cNvSpPr txBox="1">
            <a:spLocks/>
          </p:cNvSpPr>
          <p:nvPr/>
        </p:nvSpPr>
        <p:spPr>
          <a:xfrm>
            <a:off x="446314" y="1598769"/>
            <a:ext cx="5649685" cy="49702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b="1" dirty="0"/>
              <a:t>Разработана и апробирована система управления запасом рогов сайгаков на национальном уровне:</a:t>
            </a:r>
          </a:p>
          <a:p>
            <a:pPr marL="342900" indent="-342900">
              <a:buAutoNum type="arabicPeriod"/>
            </a:pPr>
            <a:r>
              <a:rPr lang="ru-RU" sz="1600" b="1" dirty="0"/>
              <a:t>Маркировка рогов в полевых условиях </a:t>
            </a:r>
            <a:r>
              <a:rPr lang="ru-RU" sz="1600" b="1" dirty="0" err="1"/>
              <a:t>термотрансферными</a:t>
            </a:r>
            <a:r>
              <a:rPr lang="ru-RU" sz="1600" b="1" dirty="0"/>
              <a:t> этикетками</a:t>
            </a:r>
            <a:r>
              <a:rPr lang="ru-RU" sz="1600" dirty="0"/>
              <a:t>, коды </a:t>
            </a:r>
            <a:r>
              <a:rPr lang="ru-RU" sz="1600" dirty="0" err="1"/>
              <a:t>Data</a:t>
            </a:r>
            <a:r>
              <a:rPr lang="ru-RU" sz="1600" dirty="0"/>
              <a:t> </a:t>
            </a:r>
            <a:r>
              <a:rPr lang="ru-RU" sz="1600" dirty="0" err="1"/>
              <a:t>Matrix</a:t>
            </a:r>
            <a:r>
              <a:rPr lang="ru-RU" sz="1600" dirty="0"/>
              <a:t> которых может быть считан с помощью бесплатного мобильного приложения </a:t>
            </a:r>
            <a:r>
              <a:rPr lang="ru-RU" sz="1600" dirty="0" err="1"/>
              <a:t>Naqty</a:t>
            </a:r>
            <a:r>
              <a:rPr lang="ru-RU" sz="1600" dirty="0"/>
              <a:t> </a:t>
            </a:r>
            <a:r>
              <a:rPr lang="ru-RU" sz="1600" dirty="0" err="1"/>
              <a:t>onim</a:t>
            </a:r>
            <a:r>
              <a:rPr lang="ru-RU" sz="1600" dirty="0"/>
              <a:t>;</a:t>
            </a:r>
          </a:p>
          <a:p>
            <a:pPr marL="342900" indent="-342900">
              <a:buAutoNum type="arabicPeriod"/>
            </a:pPr>
            <a:r>
              <a:rPr lang="ru-RU" sz="1600" b="1" dirty="0"/>
              <a:t>Маркировка рогов неснимаемыми бирками </a:t>
            </a:r>
            <a:r>
              <a:rPr lang="ru-RU" sz="1600" dirty="0"/>
              <a:t>с </a:t>
            </a:r>
            <a:r>
              <a:rPr lang="ru-RU" sz="1600" dirty="0" err="1"/>
              <a:t>Data</a:t>
            </a:r>
            <a:r>
              <a:rPr lang="ru-RU" sz="1600" dirty="0"/>
              <a:t> </a:t>
            </a:r>
            <a:r>
              <a:rPr lang="ru-RU" sz="1600" dirty="0" err="1"/>
              <a:t>Matrix</a:t>
            </a:r>
            <a:r>
              <a:rPr lang="ru-RU" sz="1600" dirty="0"/>
              <a:t> кодами индивидуально и контейнеров весом 50 - 100 кг.;</a:t>
            </a:r>
          </a:p>
          <a:p>
            <a:pPr marL="342900" indent="-342900">
              <a:buAutoNum type="arabicPeriod"/>
            </a:pPr>
            <a:r>
              <a:rPr lang="ru-RU" sz="1600" dirty="0"/>
              <a:t>Содержащаяся в </a:t>
            </a:r>
            <a:r>
              <a:rPr lang="ru-RU" sz="1600" dirty="0" err="1"/>
              <a:t>Data</a:t>
            </a:r>
            <a:r>
              <a:rPr lang="ru-RU" sz="1600" dirty="0"/>
              <a:t> </a:t>
            </a:r>
            <a:r>
              <a:rPr lang="ru-RU" sz="1600" dirty="0" err="1"/>
              <a:t>Matrix</a:t>
            </a:r>
            <a:r>
              <a:rPr lang="ru-RU" sz="1600" dirty="0"/>
              <a:t> кодах информация будет хранится в </a:t>
            </a:r>
            <a:r>
              <a:rPr lang="ru-RU" sz="1600" b="1" dirty="0"/>
              <a:t>центральной базе данных</a:t>
            </a:r>
            <a:r>
              <a:rPr lang="ru-RU" sz="1600" dirty="0"/>
              <a:t>, где будут регистрироваться все события, такие как выдача </a:t>
            </a:r>
            <a:r>
              <a:rPr lang="ru-RU" sz="1600" dirty="0" err="1"/>
              <a:t>термотрансферных</a:t>
            </a:r>
            <a:r>
              <a:rPr lang="ru-RU" sz="1600" dirty="0"/>
              <a:t> этикеток, маркировка рогов с указанием даты и места, история перемещения продукции от изъятия до конечного потребителя.</a:t>
            </a:r>
          </a:p>
          <a:p>
            <a:pPr marL="0" indent="0">
              <a:buNone/>
            </a:pPr>
            <a:endParaRPr lang="ru-RU" sz="1600" dirty="0"/>
          </a:p>
          <a:p>
            <a:pPr marL="0" indent="0">
              <a:buNone/>
            </a:pPr>
            <a:endParaRPr lang="ru-RU" sz="1600" dirty="0"/>
          </a:p>
          <a:p>
            <a:pPr marL="0" indent="0">
              <a:buNone/>
            </a:pPr>
            <a:endParaRPr lang="ru-RU" sz="1600" dirty="0"/>
          </a:p>
          <a:p>
            <a:endParaRPr lang="ru-RU" sz="1600" b="1" dirty="0"/>
          </a:p>
          <a:p>
            <a:endParaRPr lang="ru-RU" sz="1600" b="1" dirty="0"/>
          </a:p>
          <a:p>
            <a:endParaRPr lang="ru-RU" sz="1600" b="1" dirty="0"/>
          </a:p>
          <a:p>
            <a:endParaRPr lang="de-DE" sz="1600" b="1" dirty="0"/>
          </a:p>
        </p:txBody>
      </p:sp>
      <p:pic>
        <p:nvPicPr>
          <p:cNvPr id="2" name="Рисунок 1">
            <a:extLst>
              <a:ext uri="{FF2B5EF4-FFF2-40B4-BE49-F238E27FC236}">
                <a16:creationId xmlns:a16="http://schemas.microsoft.com/office/drawing/2014/main" id="{2CDB95C4-7197-41DF-983E-36C9AE7296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2855" y="1598769"/>
            <a:ext cx="1747982" cy="2695361"/>
          </a:xfrm>
          <a:prstGeom prst="rect">
            <a:avLst/>
          </a:prstGeom>
        </p:spPr>
      </p:pic>
      <p:pic>
        <p:nvPicPr>
          <p:cNvPr id="3" name="Рисунок 2">
            <a:extLst>
              <a:ext uri="{FF2B5EF4-FFF2-40B4-BE49-F238E27FC236}">
                <a16:creationId xmlns:a16="http://schemas.microsoft.com/office/drawing/2014/main" id="{B20E4C4E-967B-4B01-8322-8C593A538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6677" y="2511882"/>
            <a:ext cx="1747982" cy="3011781"/>
          </a:xfrm>
          <a:prstGeom prst="rect">
            <a:avLst/>
          </a:prstGeom>
        </p:spPr>
      </p:pic>
      <p:pic>
        <p:nvPicPr>
          <p:cNvPr id="9" name="Рисунок 8">
            <a:extLst>
              <a:ext uri="{FF2B5EF4-FFF2-40B4-BE49-F238E27FC236}">
                <a16:creationId xmlns:a16="http://schemas.microsoft.com/office/drawing/2014/main" id="{BBB13B02-E8F5-4BBA-AEBB-634122E1E8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0499" y="3735140"/>
            <a:ext cx="1841508" cy="2529881"/>
          </a:xfrm>
          <a:prstGeom prst="rect">
            <a:avLst/>
          </a:prstGeom>
        </p:spPr>
      </p:pic>
    </p:spTree>
    <p:extLst>
      <p:ext uri="{BB962C8B-B14F-4D97-AF65-F5344CB8AC3E}">
        <p14:creationId xmlns:p14="http://schemas.microsoft.com/office/powerpoint/2010/main" val="215552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B43C6D5-EC26-2F20-7E75-8CABB76E17DD}"/>
              </a:ext>
            </a:extLst>
          </p:cNvPr>
          <p:cNvSpPr>
            <a:spLocks noGrp="1"/>
          </p:cNvSpPr>
          <p:nvPr>
            <p:ph idx="1"/>
          </p:nvPr>
        </p:nvSpPr>
        <p:spPr>
          <a:xfrm>
            <a:off x="446315" y="1588550"/>
            <a:ext cx="8030935" cy="4770098"/>
          </a:xfrm>
        </p:spPr>
        <p:txBody>
          <a:bodyPr/>
          <a:lstStyle/>
          <a:p>
            <a:endParaRPr lang="LID4096" dirty="0"/>
          </a:p>
        </p:txBody>
      </p:sp>
      <p:sp>
        <p:nvSpPr>
          <p:cNvPr id="4" name="TextBox 3">
            <a:extLst>
              <a:ext uri="{FF2B5EF4-FFF2-40B4-BE49-F238E27FC236}">
                <a16:creationId xmlns:a16="http://schemas.microsoft.com/office/drawing/2014/main" id="{8AAFEB4D-BF5A-E008-CCCC-80EB03BBC3C5}"/>
              </a:ext>
            </a:extLst>
          </p:cNvPr>
          <p:cNvSpPr txBox="1"/>
          <p:nvPr/>
        </p:nvSpPr>
        <p:spPr>
          <a:xfrm>
            <a:off x="421342" y="171461"/>
            <a:ext cx="3330851" cy="369332"/>
          </a:xfrm>
          <a:prstGeom prst="rect">
            <a:avLst/>
          </a:prstGeom>
          <a:noFill/>
        </p:spPr>
        <p:txBody>
          <a:bodyPr wrap="square" rtlCol="0">
            <a:spAutoFit/>
          </a:bodyPr>
          <a:lstStyle/>
          <a:p>
            <a:r>
              <a:rPr lang="ru-RU" b="1" dirty="0">
                <a:solidFill>
                  <a:schemeClr val="bg1"/>
                </a:solidFill>
              </a:rPr>
              <a:t>Процесс оборота дериватов</a:t>
            </a:r>
          </a:p>
        </p:txBody>
      </p:sp>
      <p:sp>
        <p:nvSpPr>
          <p:cNvPr id="5" name="TextBox 4">
            <a:extLst>
              <a:ext uri="{FF2B5EF4-FFF2-40B4-BE49-F238E27FC236}">
                <a16:creationId xmlns:a16="http://schemas.microsoft.com/office/drawing/2014/main" id="{E247FAC4-5070-414A-4293-7450B0BEF1BB}"/>
              </a:ext>
            </a:extLst>
          </p:cNvPr>
          <p:cNvSpPr txBox="1"/>
          <p:nvPr/>
        </p:nvSpPr>
        <p:spPr>
          <a:xfrm>
            <a:off x="2955070" y="988651"/>
            <a:ext cx="6176682" cy="307777"/>
          </a:xfrm>
          <a:prstGeom prst="rect">
            <a:avLst/>
          </a:prstGeom>
          <a:solidFill>
            <a:schemeClr val="tx2">
              <a:lumMod val="20000"/>
              <a:lumOff val="80000"/>
            </a:schemeClr>
          </a:solidFill>
        </p:spPr>
        <p:txBody>
          <a:bodyPr wrap="square" rtlCol="0">
            <a:spAutoFit/>
          </a:bodyPr>
          <a:lstStyle/>
          <a:p>
            <a:pPr algn="ctr"/>
            <a:r>
              <a:rPr lang="ru-RU" sz="1400" b="1" dirty="0">
                <a:solidFill>
                  <a:srgbClr val="002060"/>
                </a:solidFill>
              </a:rPr>
              <a:t>Единый оператор маркировки и прослеживаемости товаров</a:t>
            </a:r>
          </a:p>
        </p:txBody>
      </p:sp>
      <p:cxnSp>
        <p:nvCxnSpPr>
          <p:cNvPr id="6" name="Прямая со стрелкой 5">
            <a:extLst>
              <a:ext uri="{FF2B5EF4-FFF2-40B4-BE49-F238E27FC236}">
                <a16:creationId xmlns:a16="http://schemas.microsoft.com/office/drawing/2014/main" id="{1F182430-3813-0C49-76C8-260C0B4ECB11}"/>
              </a:ext>
            </a:extLst>
          </p:cNvPr>
          <p:cNvCxnSpPr>
            <a:cxnSpLocks/>
          </p:cNvCxnSpPr>
          <p:nvPr/>
        </p:nvCxnSpPr>
        <p:spPr>
          <a:xfrm>
            <a:off x="4253290" y="1521925"/>
            <a:ext cx="3685421" cy="152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id="{D4130284-6E46-74CA-4079-BCF3EDCFA108}"/>
              </a:ext>
            </a:extLst>
          </p:cNvPr>
          <p:cNvCxnSpPr>
            <a:cxnSpLocks/>
          </p:cNvCxnSpPr>
          <p:nvPr/>
        </p:nvCxnSpPr>
        <p:spPr>
          <a:xfrm flipH="1" flipV="1">
            <a:off x="4253290" y="1804247"/>
            <a:ext cx="3685421" cy="1526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6A716F-3F81-7287-50DF-7BC9BA858B61}"/>
              </a:ext>
            </a:extLst>
          </p:cNvPr>
          <p:cNvSpPr txBox="1"/>
          <p:nvPr/>
        </p:nvSpPr>
        <p:spPr>
          <a:xfrm>
            <a:off x="4959492" y="1679631"/>
            <a:ext cx="2371628"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Осуществляет покупку </a:t>
            </a:r>
            <a:r>
              <a:rPr lang="en-US" sz="1000" dirty="0">
                <a:solidFill>
                  <a:srgbClr val="002060"/>
                </a:solidFill>
              </a:rPr>
              <a:t>QR</a:t>
            </a:r>
            <a:r>
              <a:rPr lang="ru-RU" sz="1000" dirty="0">
                <a:solidFill>
                  <a:srgbClr val="002060"/>
                </a:solidFill>
              </a:rPr>
              <a:t>-кодов </a:t>
            </a:r>
            <a:endParaRPr lang="ru-RU" sz="1000" b="1" dirty="0">
              <a:solidFill>
                <a:srgbClr val="002060"/>
              </a:solidFill>
            </a:endParaRPr>
          </a:p>
        </p:txBody>
      </p:sp>
      <p:sp>
        <p:nvSpPr>
          <p:cNvPr id="9" name="TextBox 8">
            <a:extLst>
              <a:ext uri="{FF2B5EF4-FFF2-40B4-BE49-F238E27FC236}">
                <a16:creationId xmlns:a16="http://schemas.microsoft.com/office/drawing/2014/main" id="{37C4E1B4-D3CB-4211-CE50-D0ED1F0FFC9F}"/>
              </a:ext>
            </a:extLst>
          </p:cNvPr>
          <p:cNvSpPr txBox="1"/>
          <p:nvPr/>
        </p:nvSpPr>
        <p:spPr>
          <a:xfrm>
            <a:off x="9018552" y="1364462"/>
            <a:ext cx="2485084" cy="646331"/>
          </a:xfrm>
          <a:prstGeom prst="rect">
            <a:avLst/>
          </a:prstGeom>
          <a:noFill/>
          <a:ln>
            <a:solidFill>
              <a:srgbClr val="002060"/>
            </a:solidFill>
          </a:ln>
        </p:spPr>
        <p:txBody>
          <a:bodyPr wrap="square" rtlCol="0">
            <a:spAutoFit/>
          </a:bodyPr>
          <a:lstStyle/>
          <a:p>
            <a:pPr algn="just"/>
            <a:r>
              <a:rPr lang="ru-RU" sz="1200" dirty="0">
                <a:solidFill>
                  <a:srgbClr val="002060"/>
                </a:solidFill>
              </a:rPr>
              <a:t>Создает мобильное приложение для регистрации сбора и изъятия дериватов </a:t>
            </a:r>
            <a:endParaRPr lang="ru-RU" sz="1200" b="1" dirty="0">
              <a:solidFill>
                <a:srgbClr val="002060"/>
              </a:solidFill>
            </a:endParaRPr>
          </a:p>
        </p:txBody>
      </p:sp>
      <p:pic>
        <p:nvPicPr>
          <p:cNvPr id="10" name="Рисунок 9">
            <a:extLst>
              <a:ext uri="{FF2B5EF4-FFF2-40B4-BE49-F238E27FC236}">
                <a16:creationId xmlns:a16="http://schemas.microsoft.com/office/drawing/2014/main" id="{0CC18E76-CA43-8310-8A0A-F559EAE000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74504" y="1367178"/>
            <a:ext cx="619788" cy="619788"/>
          </a:xfrm>
          <a:prstGeom prst="rect">
            <a:avLst/>
          </a:prstGeom>
        </p:spPr>
      </p:pic>
      <p:sp>
        <p:nvSpPr>
          <p:cNvPr id="11" name="TextBox 10">
            <a:extLst>
              <a:ext uri="{FF2B5EF4-FFF2-40B4-BE49-F238E27FC236}">
                <a16:creationId xmlns:a16="http://schemas.microsoft.com/office/drawing/2014/main" id="{7A26582B-9385-7B9B-0CAF-1088A0965034}"/>
              </a:ext>
            </a:extLst>
          </p:cNvPr>
          <p:cNvSpPr txBox="1"/>
          <p:nvPr/>
        </p:nvSpPr>
        <p:spPr>
          <a:xfrm>
            <a:off x="792064" y="1354827"/>
            <a:ext cx="2485084" cy="646331"/>
          </a:xfrm>
          <a:prstGeom prst="rect">
            <a:avLst/>
          </a:prstGeom>
          <a:noFill/>
          <a:ln>
            <a:solidFill>
              <a:srgbClr val="002060"/>
            </a:solidFill>
          </a:ln>
        </p:spPr>
        <p:txBody>
          <a:bodyPr wrap="square">
            <a:spAutoFit/>
          </a:bodyPr>
          <a:lstStyle/>
          <a:p>
            <a:pPr algn="just"/>
            <a:r>
              <a:rPr lang="ru-RU" sz="1200" dirty="0">
                <a:solidFill>
                  <a:srgbClr val="002060"/>
                </a:solidFill>
              </a:rPr>
              <a:t>Формирует </a:t>
            </a:r>
            <a:r>
              <a:rPr lang="en-US" sz="1200" dirty="0">
                <a:solidFill>
                  <a:srgbClr val="002060"/>
                </a:solidFill>
              </a:rPr>
              <a:t>QR</a:t>
            </a:r>
            <a:r>
              <a:rPr lang="ru-RU" sz="1200" dirty="0">
                <a:solidFill>
                  <a:srgbClr val="002060"/>
                </a:solidFill>
              </a:rPr>
              <a:t>-коды для регистрации сбора, изъятия и реализации дериватов</a:t>
            </a:r>
            <a:endParaRPr lang="ru-RU" sz="1200" dirty="0"/>
          </a:p>
        </p:txBody>
      </p:sp>
      <p:pic>
        <p:nvPicPr>
          <p:cNvPr id="12" name="Рисунок 11">
            <a:extLst>
              <a:ext uri="{FF2B5EF4-FFF2-40B4-BE49-F238E27FC236}">
                <a16:creationId xmlns:a16="http://schemas.microsoft.com/office/drawing/2014/main" id="{5B4DDDBD-EA7F-BE29-66BB-3DF288B458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32" y="1326859"/>
            <a:ext cx="697132" cy="697132"/>
          </a:xfrm>
          <a:prstGeom prst="rect">
            <a:avLst/>
          </a:prstGeom>
        </p:spPr>
      </p:pic>
      <p:pic>
        <p:nvPicPr>
          <p:cNvPr id="13" name="Рисунок 12">
            <a:extLst>
              <a:ext uri="{FF2B5EF4-FFF2-40B4-BE49-F238E27FC236}">
                <a16:creationId xmlns:a16="http://schemas.microsoft.com/office/drawing/2014/main" id="{23D206A0-743F-D523-4788-6E3549AB2C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791" y="2352136"/>
            <a:ext cx="697132" cy="646331"/>
          </a:xfrm>
          <a:prstGeom prst="rect">
            <a:avLst/>
          </a:prstGeom>
        </p:spPr>
      </p:pic>
      <p:pic>
        <p:nvPicPr>
          <p:cNvPr id="14" name="Рисунок 13">
            <a:extLst>
              <a:ext uri="{FF2B5EF4-FFF2-40B4-BE49-F238E27FC236}">
                <a16:creationId xmlns:a16="http://schemas.microsoft.com/office/drawing/2014/main" id="{B4EBD20E-4BC4-9095-3F66-028C353242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3026" y="2352136"/>
            <a:ext cx="619788" cy="646331"/>
          </a:xfrm>
          <a:prstGeom prst="rect">
            <a:avLst/>
          </a:prstGeom>
        </p:spPr>
      </p:pic>
      <p:cxnSp>
        <p:nvCxnSpPr>
          <p:cNvPr id="15" name="Прямая со стрелкой 14">
            <a:extLst>
              <a:ext uri="{FF2B5EF4-FFF2-40B4-BE49-F238E27FC236}">
                <a16:creationId xmlns:a16="http://schemas.microsoft.com/office/drawing/2014/main" id="{E622AF98-850D-3A48-B40D-3300639F7846}"/>
              </a:ext>
            </a:extLst>
          </p:cNvPr>
          <p:cNvCxnSpPr>
            <a:cxnSpLocks/>
            <a:stCxn id="13" idx="3"/>
            <a:endCxn id="14" idx="1"/>
          </p:cNvCxnSpPr>
          <p:nvPr/>
        </p:nvCxnSpPr>
        <p:spPr>
          <a:xfrm>
            <a:off x="1049923" y="2675302"/>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D47888C-21CB-B907-8C7E-C124D085769E}"/>
              </a:ext>
            </a:extLst>
          </p:cNvPr>
          <p:cNvSpPr txBox="1"/>
          <p:nvPr/>
        </p:nvSpPr>
        <p:spPr>
          <a:xfrm>
            <a:off x="1127440" y="2545467"/>
            <a:ext cx="1732211"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Регистрация в приложении</a:t>
            </a:r>
            <a:endParaRPr lang="ru-RU" sz="1000" b="1" dirty="0">
              <a:solidFill>
                <a:srgbClr val="002060"/>
              </a:solidFill>
            </a:endParaRPr>
          </a:p>
        </p:txBody>
      </p:sp>
      <p:cxnSp>
        <p:nvCxnSpPr>
          <p:cNvPr id="17" name="Прямая со стрелкой 16">
            <a:extLst>
              <a:ext uri="{FF2B5EF4-FFF2-40B4-BE49-F238E27FC236}">
                <a16:creationId xmlns:a16="http://schemas.microsoft.com/office/drawing/2014/main" id="{2A92AD39-5E05-391B-11AE-607D7EE74F6F}"/>
              </a:ext>
            </a:extLst>
          </p:cNvPr>
          <p:cNvCxnSpPr/>
          <p:nvPr/>
        </p:nvCxnSpPr>
        <p:spPr>
          <a:xfrm>
            <a:off x="3643476" y="2670373"/>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5EBFE5E-83CA-B637-E9DD-C71D4D385BE8}"/>
              </a:ext>
            </a:extLst>
          </p:cNvPr>
          <p:cNvSpPr txBox="1"/>
          <p:nvPr/>
        </p:nvSpPr>
        <p:spPr>
          <a:xfrm>
            <a:off x="3734614" y="2547059"/>
            <a:ext cx="1732211" cy="246221"/>
          </a:xfrm>
          <a:prstGeom prst="rect">
            <a:avLst/>
          </a:prstGeom>
          <a:solidFill>
            <a:schemeClr val="bg1"/>
          </a:solidFill>
          <a:ln>
            <a:solidFill>
              <a:srgbClr val="002060"/>
            </a:solidFill>
          </a:ln>
        </p:spPr>
        <p:txBody>
          <a:bodyPr wrap="square">
            <a:spAutoFit/>
          </a:bodyPr>
          <a:lstStyle/>
          <a:p>
            <a:pPr algn="ctr"/>
            <a:r>
              <a:rPr lang="ru-RU" sz="1000" dirty="0">
                <a:solidFill>
                  <a:srgbClr val="002060"/>
                </a:solidFill>
              </a:rPr>
              <a:t>Сбор и изъятие дериватов</a:t>
            </a:r>
            <a:endParaRPr lang="ru-RU" sz="1000" dirty="0"/>
          </a:p>
        </p:txBody>
      </p:sp>
      <p:pic>
        <p:nvPicPr>
          <p:cNvPr id="19" name="Рисунок 18">
            <a:extLst>
              <a:ext uri="{FF2B5EF4-FFF2-40B4-BE49-F238E27FC236}">
                <a16:creationId xmlns:a16="http://schemas.microsoft.com/office/drawing/2014/main" id="{704CE312-1D45-157E-5757-3786454617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9954" y="2347208"/>
            <a:ext cx="623914" cy="646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0" name="Прямая со стрелкой 19">
            <a:extLst>
              <a:ext uri="{FF2B5EF4-FFF2-40B4-BE49-F238E27FC236}">
                <a16:creationId xmlns:a16="http://schemas.microsoft.com/office/drawing/2014/main" id="{5CC78F14-7A25-63CB-AC27-DC34BA31AB81}"/>
              </a:ext>
            </a:extLst>
          </p:cNvPr>
          <p:cNvCxnSpPr/>
          <p:nvPr/>
        </p:nvCxnSpPr>
        <p:spPr>
          <a:xfrm>
            <a:off x="6522886" y="2674193"/>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C6A36F-5142-2BF7-D775-786D2CE7B733}"/>
              </a:ext>
            </a:extLst>
          </p:cNvPr>
          <p:cNvSpPr txBox="1"/>
          <p:nvPr/>
        </p:nvSpPr>
        <p:spPr>
          <a:xfrm>
            <a:off x="6640638" y="2469643"/>
            <a:ext cx="1732212" cy="400110"/>
          </a:xfrm>
          <a:prstGeom prst="rect">
            <a:avLst/>
          </a:prstGeom>
          <a:solidFill>
            <a:schemeClr val="bg1"/>
          </a:solidFill>
          <a:ln>
            <a:solidFill>
              <a:srgbClr val="002060"/>
            </a:solidFill>
          </a:ln>
        </p:spPr>
        <p:txBody>
          <a:bodyPr wrap="square">
            <a:spAutoFit/>
          </a:bodyPr>
          <a:lstStyle/>
          <a:p>
            <a:pPr algn="ctr"/>
            <a:r>
              <a:rPr lang="ru-RU" sz="1000" dirty="0">
                <a:solidFill>
                  <a:srgbClr val="002060"/>
                </a:solidFill>
              </a:rPr>
              <a:t>Внесение сведений</a:t>
            </a:r>
          </a:p>
          <a:p>
            <a:pPr algn="ctr"/>
            <a:r>
              <a:rPr lang="ru-RU" sz="1000" dirty="0">
                <a:solidFill>
                  <a:srgbClr val="002060"/>
                </a:solidFill>
              </a:rPr>
              <a:t>(фото, геолокация и т.п.)</a:t>
            </a:r>
            <a:endParaRPr lang="ru-RU" sz="1000" dirty="0"/>
          </a:p>
        </p:txBody>
      </p:sp>
      <p:pic>
        <p:nvPicPr>
          <p:cNvPr id="22" name="Рисунок 21">
            <a:extLst>
              <a:ext uri="{FF2B5EF4-FFF2-40B4-BE49-F238E27FC236}">
                <a16:creationId xmlns:a16="http://schemas.microsoft.com/office/drawing/2014/main" id="{73838BE9-DE29-E8B8-CA1B-EE63197A7D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75989" y="2347208"/>
            <a:ext cx="619788" cy="646331"/>
          </a:xfrm>
          <a:prstGeom prst="rect">
            <a:avLst/>
          </a:prstGeom>
        </p:spPr>
      </p:pic>
      <p:pic>
        <p:nvPicPr>
          <p:cNvPr id="23" name="Рисунок 22">
            <a:extLst>
              <a:ext uri="{FF2B5EF4-FFF2-40B4-BE49-F238E27FC236}">
                <a16:creationId xmlns:a16="http://schemas.microsoft.com/office/drawing/2014/main" id="{99553A95-EBE1-A129-F999-AC1ACB2DA4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07269" y="2347208"/>
            <a:ext cx="619788" cy="646330"/>
          </a:xfrm>
          <a:prstGeom prst="rect">
            <a:avLst/>
          </a:prstGeom>
        </p:spPr>
      </p:pic>
      <p:cxnSp>
        <p:nvCxnSpPr>
          <p:cNvPr id="24" name="Прямая со стрелкой 23">
            <a:extLst>
              <a:ext uri="{FF2B5EF4-FFF2-40B4-BE49-F238E27FC236}">
                <a16:creationId xmlns:a16="http://schemas.microsoft.com/office/drawing/2014/main" id="{FA10A697-A100-640D-5F37-AE5FC5A3F8C9}"/>
              </a:ext>
            </a:extLst>
          </p:cNvPr>
          <p:cNvCxnSpPr/>
          <p:nvPr/>
        </p:nvCxnSpPr>
        <p:spPr>
          <a:xfrm>
            <a:off x="8998831" y="2648041"/>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8D2DC-01EE-EA07-96F2-EC1E4443D83D}"/>
              </a:ext>
            </a:extLst>
          </p:cNvPr>
          <p:cNvSpPr txBox="1"/>
          <p:nvPr/>
        </p:nvSpPr>
        <p:spPr>
          <a:xfrm>
            <a:off x="9109276" y="2524077"/>
            <a:ext cx="1732212" cy="246221"/>
          </a:xfrm>
          <a:prstGeom prst="rect">
            <a:avLst/>
          </a:prstGeom>
          <a:solidFill>
            <a:schemeClr val="bg1"/>
          </a:solidFill>
          <a:ln>
            <a:solidFill>
              <a:srgbClr val="002060"/>
            </a:solidFill>
          </a:ln>
        </p:spPr>
        <p:txBody>
          <a:bodyPr wrap="square">
            <a:spAutoFit/>
          </a:bodyPr>
          <a:lstStyle/>
          <a:p>
            <a:pPr algn="ctr"/>
            <a:r>
              <a:rPr lang="ru-RU" sz="1000" dirty="0">
                <a:solidFill>
                  <a:srgbClr val="002060"/>
                </a:solidFill>
              </a:rPr>
              <a:t>Сдача дериватов</a:t>
            </a:r>
            <a:endParaRPr lang="ru-RU" sz="1000" dirty="0"/>
          </a:p>
        </p:txBody>
      </p:sp>
      <p:cxnSp>
        <p:nvCxnSpPr>
          <p:cNvPr id="26" name="Соединитель: уступ 25">
            <a:extLst>
              <a:ext uri="{FF2B5EF4-FFF2-40B4-BE49-F238E27FC236}">
                <a16:creationId xmlns:a16="http://schemas.microsoft.com/office/drawing/2014/main" id="{8A7AAC0F-26E2-A556-8E36-AF7B9459B8B7}"/>
              </a:ext>
            </a:extLst>
          </p:cNvPr>
          <p:cNvCxnSpPr>
            <a:stCxn id="23" idx="2"/>
            <a:endCxn id="13" idx="2"/>
          </p:cNvCxnSpPr>
          <p:nvPr/>
        </p:nvCxnSpPr>
        <p:spPr>
          <a:xfrm rot="5400000">
            <a:off x="6006796" y="-2311901"/>
            <a:ext cx="4929" cy="10615806"/>
          </a:xfrm>
          <a:prstGeom prst="bentConnector3">
            <a:avLst>
              <a:gd name="adj1" fmla="val 8011645"/>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1A09802-4FBA-C66E-3E21-7F337CA2ED74}"/>
              </a:ext>
            </a:extLst>
          </p:cNvPr>
          <p:cNvSpPr txBox="1"/>
          <p:nvPr/>
        </p:nvSpPr>
        <p:spPr>
          <a:xfrm>
            <a:off x="5140254" y="3260720"/>
            <a:ext cx="1911492" cy="246221"/>
          </a:xfrm>
          <a:prstGeom prst="rect">
            <a:avLst/>
          </a:prstGeom>
          <a:solidFill>
            <a:schemeClr val="bg1"/>
          </a:solidFill>
          <a:ln>
            <a:solidFill>
              <a:srgbClr val="002060"/>
            </a:solidFill>
          </a:ln>
        </p:spPr>
        <p:txBody>
          <a:bodyPr wrap="square">
            <a:spAutoFit/>
          </a:bodyPr>
          <a:lstStyle/>
          <a:p>
            <a:pPr algn="ctr"/>
            <a:r>
              <a:rPr lang="ru-RU" sz="1000" b="1" dirty="0">
                <a:solidFill>
                  <a:srgbClr val="002060"/>
                </a:solidFill>
              </a:rPr>
              <a:t>Оплата за дериваты</a:t>
            </a:r>
            <a:endParaRPr lang="ru-RU" sz="1000" b="1" dirty="0"/>
          </a:p>
        </p:txBody>
      </p:sp>
      <p:sp>
        <p:nvSpPr>
          <p:cNvPr id="28" name="TextBox 27">
            <a:extLst>
              <a:ext uri="{FF2B5EF4-FFF2-40B4-BE49-F238E27FC236}">
                <a16:creationId xmlns:a16="http://schemas.microsoft.com/office/drawing/2014/main" id="{D5FDC12F-B869-6D17-3823-F57BACE52C02}"/>
              </a:ext>
            </a:extLst>
          </p:cNvPr>
          <p:cNvSpPr txBox="1"/>
          <p:nvPr/>
        </p:nvSpPr>
        <p:spPr>
          <a:xfrm>
            <a:off x="4959492" y="1398386"/>
            <a:ext cx="2371628"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Передает </a:t>
            </a:r>
            <a:r>
              <a:rPr lang="en-US" sz="1000" dirty="0">
                <a:solidFill>
                  <a:srgbClr val="002060"/>
                </a:solidFill>
              </a:rPr>
              <a:t>QR</a:t>
            </a:r>
            <a:r>
              <a:rPr lang="ru-RU" sz="1000" dirty="0">
                <a:solidFill>
                  <a:srgbClr val="002060"/>
                </a:solidFill>
              </a:rPr>
              <a:t>-коды </a:t>
            </a:r>
            <a:endParaRPr lang="ru-RU" sz="1000" b="1" dirty="0">
              <a:solidFill>
                <a:srgbClr val="002060"/>
              </a:solidFill>
            </a:endParaRPr>
          </a:p>
        </p:txBody>
      </p:sp>
      <p:pic>
        <p:nvPicPr>
          <p:cNvPr id="29" name="Рисунок 28">
            <a:extLst>
              <a:ext uri="{FF2B5EF4-FFF2-40B4-BE49-F238E27FC236}">
                <a16:creationId xmlns:a16="http://schemas.microsoft.com/office/drawing/2014/main" id="{12002D73-9FAC-EA55-53BE-006596819C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582" y="3895394"/>
            <a:ext cx="619788" cy="646330"/>
          </a:xfrm>
          <a:prstGeom prst="rect">
            <a:avLst/>
          </a:prstGeom>
        </p:spPr>
      </p:pic>
      <p:cxnSp>
        <p:nvCxnSpPr>
          <p:cNvPr id="30" name="Прямая со стрелкой 29">
            <a:extLst>
              <a:ext uri="{FF2B5EF4-FFF2-40B4-BE49-F238E27FC236}">
                <a16:creationId xmlns:a16="http://schemas.microsoft.com/office/drawing/2014/main" id="{865ED65B-BE31-5726-5605-F364E1F239CA}"/>
              </a:ext>
            </a:extLst>
          </p:cNvPr>
          <p:cNvCxnSpPr/>
          <p:nvPr/>
        </p:nvCxnSpPr>
        <p:spPr>
          <a:xfrm>
            <a:off x="1058054" y="4218558"/>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967420B-017D-EA48-D20A-5EE6DFD7C4F7}"/>
              </a:ext>
            </a:extLst>
          </p:cNvPr>
          <p:cNvSpPr txBox="1"/>
          <p:nvPr/>
        </p:nvSpPr>
        <p:spPr>
          <a:xfrm>
            <a:off x="1127439" y="4095448"/>
            <a:ext cx="1732211"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Хранение дериватов</a:t>
            </a:r>
            <a:endParaRPr lang="ru-RU" sz="1000" b="1" dirty="0">
              <a:solidFill>
                <a:srgbClr val="002060"/>
              </a:solidFill>
            </a:endParaRPr>
          </a:p>
        </p:txBody>
      </p:sp>
      <p:pic>
        <p:nvPicPr>
          <p:cNvPr id="32" name="Рисунок 31">
            <a:extLst>
              <a:ext uri="{FF2B5EF4-FFF2-40B4-BE49-F238E27FC236}">
                <a16:creationId xmlns:a16="http://schemas.microsoft.com/office/drawing/2014/main" id="{875C80F7-A8CB-C895-78AF-C1D710A289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30240" y="3895394"/>
            <a:ext cx="643341" cy="641400"/>
          </a:xfrm>
          <a:prstGeom prst="rect">
            <a:avLst/>
          </a:prstGeom>
        </p:spPr>
      </p:pic>
      <p:cxnSp>
        <p:nvCxnSpPr>
          <p:cNvPr id="33" name="Прямая со стрелкой 32">
            <a:extLst>
              <a:ext uri="{FF2B5EF4-FFF2-40B4-BE49-F238E27FC236}">
                <a16:creationId xmlns:a16="http://schemas.microsoft.com/office/drawing/2014/main" id="{7071FFEA-8EC2-B5F6-BCD4-43603B0F3684}"/>
              </a:ext>
            </a:extLst>
          </p:cNvPr>
          <p:cNvCxnSpPr/>
          <p:nvPr/>
        </p:nvCxnSpPr>
        <p:spPr>
          <a:xfrm>
            <a:off x="3734614" y="4218558"/>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4" name="Рисунок 33">
            <a:extLst>
              <a:ext uri="{FF2B5EF4-FFF2-40B4-BE49-F238E27FC236}">
                <a16:creationId xmlns:a16="http://schemas.microsoft.com/office/drawing/2014/main" id="{0C6C13C6-E842-592A-14B0-8DD0BF6D06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1507" y="3895394"/>
            <a:ext cx="682757" cy="651262"/>
          </a:xfrm>
          <a:prstGeom prst="rect">
            <a:avLst/>
          </a:prstGeom>
        </p:spPr>
      </p:pic>
      <p:sp>
        <p:nvSpPr>
          <p:cNvPr id="35" name="TextBox 34">
            <a:extLst>
              <a:ext uri="{FF2B5EF4-FFF2-40B4-BE49-F238E27FC236}">
                <a16:creationId xmlns:a16="http://schemas.microsoft.com/office/drawing/2014/main" id="{3F216583-F171-7FD4-8F44-806DD3A5D199}"/>
              </a:ext>
            </a:extLst>
          </p:cNvPr>
          <p:cNvSpPr txBox="1"/>
          <p:nvPr/>
        </p:nvSpPr>
        <p:spPr>
          <a:xfrm>
            <a:off x="3813487" y="4095448"/>
            <a:ext cx="1732211"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Переработка дериватов</a:t>
            </a:r>
            <a:endParaRPr lang="ru-RU" sz="1000" b="1" dirty="0">
              <a:solidFill>
                <a:srgbClr val="002060"/>
              </a:solidFill>
            </a:endParaRPr>
          </a:p>
        </p:txBody>
      </p:sp>
      <p:cxnSp>
        <p:nvCxnSpPr>
          <p:cNvPr id="36" name="Прямая со стрелкой 35">
            <a:extLst>
              <a:ext uri="{FF2B5EF4-FFF2-40B4-BE49-F238E27FC236}">
                <a16:creationId xmlns:a16="http://schemas.microsoft.com/office/drawing/2014/main" id="{677545C8-0D9D-BD1F-759C-CE09B54B6BFD}"/>
              </a:ext>
            </a:extLst>
          </p:cNvPr>
          <p:cNvCxnSpPr/>
          <p:nvPr/>
        </p:nvCxnSpPr>
        <p:spPr>
          <a:xfrm>
            <a:off x="6419747" y="4218558"/>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8D12C28-6BB4-C054-4713-D5D9AED432AF}"/>
              </a:ext>
            </a:extLst>
          </p:cNvPr>
          <p:cNvSpPr txBox="1"/>
          <p:nvPr/>
        </p:nvSpPr>
        <p:spPr>
          <a:xfrm>
            <a:off x="6522886" y="4095448"/>
            <a:ext cx="1732211"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Реализация дериватов</a:t>
            </a:r>
            <a:endParaRPr lang="ru-RU" sz="1000" b="1" dirty="0">
              <a:solidFill>
                <a:srgbClr val="002060"/>
              </a:solidFill>
            </a:endParaRPr>
          </a:p>
        </p:txBody>
      </p:sp>
      <p:pic>
        <p:nvPicPr>
          <p:cNvPr id="38" name="Рисунок 37">
            <a:extLst>
              <a:ext uri="{FF2B5EF4-FFF2-40B4-BE49-F238E27FC236}">
                <a16:creationId xmlns:a16="http://schemas.microsoft.com/office/drawing/2014/main" id="{1204FBCD-74C0-3DF4-014E-6439BEEEAC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75989" y="3909038"/>
            <a:ext cx="643341" cy="641400"/>
          </a:xfrm>
          <a:prstGeom prst="rect">
            <a:avLst/>
          </a:prstGeom>
        </p:spPr>
      </p:pic>
      <p:cxnSp>
        <p:nvCxnSpPr>
          <p:cNvPr id="39" name="Прямая со стрелкой 38">
            <a:extLst>
              <a:ext uri="{FF2B5EF4-FFF2-40B4-BE49-F238E27FC236}">
                <a16:creationId xmlns:a16="http://schemas.microsoft.com/office/drawing/2014/main" id="{BF621319-D46D-FDA7-1937-67E848DE8C46}"/>
              </a:ext>
            </a:extLst>
          </p:cNvPr>
          <p:cNvCxnSpPr/>
          <p:nvPr/>
        </p:nvCxnSpPr>
        <p:spPr>
          <a:xfrm>
            <a:off x="9128210" y="4212270"/>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40" name="Рисунок 39">
            <a:extLst>
              <a:ext uri="{FF2B5EF4-FFF2-40B4-BE49-F238E27FC236}">
                <a16:creationId xmlns:a16="http://schemas.microsoft.com/office/drawing/2014/main" id="{B166AD7A-593E-9B11-3C6C-457C77924A9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125070" y="3894035"/>
            <a:ext cx="633287" cy="636470"/>
          </a:xfrm>
          <a:prstGeom prst="rect">
            <a:avLst/>
          </a:prstGeom>
        </p:spPr>
      </p:pic>
      <p:sp>
        <p:nvSpPr>
          <p:cNvPr id="41" name="TextBox 40">
            <a:extLst>
              <a:ext uri="{FF2B5EF4-FFF2-40B4-BE49-F238E27FC236}">
                <a16:creationId xmlns:a16="http://schemas.microsoft.com/office/drawing/2014/main" id="{AB146943-E690-724F-13D5-DF22D0F60794}"/>
              </a:ext>
            </a:extLst>
          </p:cNvPr>
          <p:cNvSpPr txBox="1"/>
          <p:nvPr/>
        </p:nvSpPr>
        <p:spPr>
          <a:xfrm>
            <a:off x="9211345" y="4012215"/>
            <a:ext cx="1732211" cy="400110"/>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Передача сведений о реализации дериватов</a:t>
            </a:r>
            <a:endParaRPr lang="ru-RU" sz="1000" b="1" dirty="0">
              <a:solidFill>
                <a:srgbClr val="002060"/>
              </a:solidFill>
            </a:endParaRPr>
          </a:p>
        </p:txBody>
      </p:sp>
      <p:pic>
        <p:nvPicPr>
          <p:cNvPr id="42" name="Рисунок 41">
            <a:extLst>
              <a:ext uri="{FF2B5EF4-FFF2-40B4-BE49-F238E27FC236}">
                <a16:creationId xmlns:a16="http://schemas.microsoft.com/office/drawing/2014/main" id="{17E701C8-1396-987A-4E3D-7BA010DBCD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463" y="5438651"/>
            <a:ext cx="619788" cy="646330"/>
          </a:xfrm>
          <a:prstGeom prst="rect">
            <a:avLst/>
          </a:prstGeom>
        </p:spPr>
      </p:pic>
      <p:pic>
        <p:nvPicPr>
          <p:cNvPr id="43" name="Рисунок 42">
            <a:extLst>
              <a:ext uri="{FF2B5EF4-FFF2-40B4-BE49-F238E27FC236}">
                <a16:creationId xmlns:a16="http://schemas.microsoft.com/office/drawing/2014/main" id="{813E259C-4753-F02C-CE38-D0625468F6E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96844" y="1354759"/>
            <a:ext cx="633287" cy="636470"/>
          </a:xfrm>
          <a:prstGeom prst="rect">
            <a:avLst/>
          </a:prstGeom>
        </p:spPr>
      </p:pic>
      <p:pic>
        <p:nvPicPr>
          <p:cNvPr id="44" name="Рисунок 43">
            <a:extLst>
              <a:ext uri="{FF2B5EF4-FFF2-40B4-BE49-F238E27FC236}">
                <a16:creationId xmlns:a16="http://schemas.microsoft.com/office/drawing/2014/main" id="{6B932BFC-8D92-41F3-D9B5-57AE3FDFDB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77871" y="1354759"/>
            <a:ext cx="619788" cy="646330"/>
          </a:xfrm>
          <a:prstGeom prst="rect">
            <a:avLst/>
          </a:prstGeom>
        </p:spPr>
      </p:pic>
      <p:pic>
        <p:nvPicPr>
          <p:cNvPr id="45" name="Рисунок 44">
            <a:extLst>
              <a:ext uri="{FF2B5EF4-FFF2-40B4-BE49-F238E27FC236}">
                <a16:creationId xmlns:a16="http://schemas.microsoft.com/office/drawing/2014/main" id="{12C78A1A-1283-DD74-350A-8ADF5936AC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39954" y="5419365"/>
            <a:ext cx="682757" cy="651262"/>
          </a:xfrm>
          <a:prstGeom prst="rect">
            <a:avLst/>
          </a:prstGeom>
        </p:spPr>
      </p:pic>
      <p:cxnSp>
        <p:nvCxnSpPr>
          <p:cNvPr id="46" name="Прямая со стрелкой 45">
            <a:extLst>
              <a:ext uri="{FF2B5EF4-FFF2-40B4-BE49-F238E27FC236}">
                <a16:creationId xmlns:a16="http://schemas.microsoft.com/office/drawing/2014/main" id="{9C7783A1-6A1F-4F4F-6876-DFD27CB76B68}"/>
              </a:ext>
            </a:extLst>
          </p:cNvPr>
          <p:cNvCxnSpPr/>
          <p:nvPr/>
        </p:nvCxnSpPr>
        <p:spPr>
          <a:xfrm>
            <a:off x="1078404" y="5761816"/>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47" name="Рисунок 46">
            <a:extLst>
              <a:ext uri="{FF2B5EF4-FFF2-40B4-BE49-F238E27FC236}">
                <a16:creationId xmlns:a16="http://schemas.microsoft.com/office/drawing/2014/main" id="{773EF6D3-E1EB-AD7E-1474-373FB3EB96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3026" y="5450839"/>
            <a:ext cx="619788" cy="619788"/>
          </a:xfrm>
          <a:prstGeom prst="rect">
            <a:avLst/>
          </a:prstGeom>
        </p:spPr>
      </p:pic>
      <p:sp>
        <p:nvSpPr>
          <p:cNvPr id="48" name="TextBox 47">
            <a:extLst>
              <a:ext uri="{FF2B5EF4-FFF2-40B4-BE49-F238E27FC236}">
                <a16:creationId xmlns:a16="http://schemas.microsoft.com/office/drawing/2014/main" id="{92CAA0ED-F5B0-A31B-F75E-7BF08EDE333E}"/>
              </a:ext>
            </a:extLst>
          </p:cNvPr>
          <p:cNvSpPr txBox="1"/>
          <p:nvPr/>
        </p:nvSpPr>
        <p:spPr>
          <a:xfrm>
            <a:off x="1160368" y="5561760"/>
            <a:ext cx="1732211" cy="400110"/>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Обеспечение создания и работы приложения</a:t>
            </a:r>
          </a:p>
        </p:txBody>
      </p:sp>
      <p:cxnSp>
        <p:nvCxnSpPr>
          <p:cNvPr id="49" name="Прямая со стрелкой 48">
            <a:extLst>
              <a:ext uri="{FF2B5EF4-FFF2-40B4-BE49-F238E27FC236}">
                <a16:creationId xmlns:a16="http://schemas.microsoft.com/office/drawing/2014/main" id="{A9C0797A-AC50-40B9-EDC6-1307C9D64415}"/>
              </a:ext>
            </a:extLst>
          </p:cNvPr>
          <p:cNvCxnSpPr/>
          <p:nvPr/>
        </p:nvCxnSpPr>
        <p:spPr>
          <a:xfrm>
            <a:off x="3752193" y="5760733"/>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F1C377E-DE9F-28C4-4ADD-36D7245CB060}"/>
              </a:ext>
            </a:extLst>
          </p:cNvPr>
          <p:cNvSpPr txBox="1"/>
          <p:nvPr/>
        </p:nvSpPr>
        <p:spPr>
          <a:xfrm>
            <a:off x="3845059" y="5561760"/>
            <a:ext cx="1732211" cy="400110"/>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Строительство склада и покупка оборудования</a:t>
            </a:r>
          </a:p>
        </p:txBody>
      </p:sp>
      <p:cxnSp>
        <p:nvCxnSpPr>
          <p:cNvPr id="51" name="Прямая со стрелкой 50">
            <a:extLst>
              <a:ext uri="{FF2B5EF4-FFF2-40B4-BE49-F238E27FC236}">
                <a16:creationId xmlns:a16="http://schemas.microsoft.com/office/drawing/2014/main" id="{34618A2C-DE2E-0541-D0BF-809D53D5E618}"/>
              </a:ext>
            </a:extLst>
          </p:cNvPr>
          <p:cNvCxnSpPr/>
          <p:nvPr/>
        </p:nvCxnSpPr>
        <p:spPr>
          <a:xfrm>
            <a:off x="6419747" y="5775084"/>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6B972BF-6F64-4744-66FF-520239FAE114}"/>
              </a:ext>
            </a:extLst>
          </p:cNvPr>
          <p:cNvSpPr txBox="1"/>
          <p:nvPr/>
        </p:nvSpPr>
        <p:spPr>
          <a:xfrm>
            <a:off x="6492224" y="5637622"/>
            <a:ext cx="1732211"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Закуп дериватов</a:t>
            </a:r>
            <a:endParaRPr lang="ru-RU" sz="1000" b="1" dirty="0">
              <a:solidFill>
                <a:srgbClr val="002060"/>
              </a:solidFill>
            </a:endParaRPr>
          </a:p>
        </p:txBody>
      </p:sp>
      <p:pic>
        <p:nvPicPr>
          <p:cNvPr id="53" name="Рисунок 52">
            <a:extLst>
              <a:ext uri="{FF2B5EF4-FFF2-40B4-BE49-F238E27FC236}">
                <a16:creationId xmlns:a16="http://schemas.microsoft.com/office/drawing/2014/main" id="{13285D18-3C49-A357-7D0B-6D616BA652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9093" y="5426074"/>
            <a:ext cx="697132" cy="646331"/>
          </a:xfrm>
          <a:prstGeom prst="rect">
            <a:avLst/>
          </a:prstGeom>
        </p:spPr>
      </p:pic>
      <p:pic>
        <p:nvPicPr>
          <p:cNvPr id="54" name="Рисунок 53">
            <a:extLst>
              <a:ext uri="{FF2B5EF4-FFF2-40B4-BE49-F238E27FC236}">
                <a16:creationId xmlns:a16="http://schemas.microsoft.com/office/drawing/2014/main" id="{CE69BE2D-43F3-337F-24E8-9296E269E3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120042" y="5424296"/>
            <a:ext cx="643341" cy="641400"/>
          </a:xfrm>
          <a:prstGeom prst="rect">
            <a:avLst/>
          </a:prstGeom>
        </p:spPr>
      </p:pic>
      <p:cxnSp>
        <p:nvCxnSpPr>
          <p:cNvPr id="55" name="Прямая со стрелкой 54">
            <a:extLst>
              <a:ext uri="{FF2B5EF4-FFF2-40B4-BE49-F238E27FC236}">
                <a16:creationId xmlns:a16="http://schemas.microsoft.com/office/drawing/2014/main" id="{ACCF63F7-4E20-A87F-B18D-0824652EB8F7}"/>
              </a:ext>
            </a:extLst>
          </p:cNvPr>
          <p:cNvCxnSpPr/>
          <p:nvPr/>
        </p:nvCxnSpPr>
        <p:spPr>
          <a:xfrm>
            <a:off x="9119330" y="5775084"/>
            <a:ext cx="195310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545567E-545E-4E20-F37B-A32293F7B1FD}"/>
              </a:ext>
            </a:extLst>
          </p:cNvPr>
          <p:cNvSpPr txBox="1"/>
          <p:nvPr/>
        </p:nvSpPr>
        <p:spPr>
          <a:xfrm>
            <a:off x="9211344" y="5651973"/>
            <a:ext cx="1732211" cy="246221"/>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Реализация дериватов</a:t>
            </a:r>
            <a:endParaRPr lang="ru-RU" sz="1000" b="1" dirty="0">
              <a:solidFill>
                <a:srgbClr val="002060"/>
              </a:solidFill>
            </a:endParaRPr>
          </a:p>
        </p:txBody>
      </p:sp>
      <p:sp>
        <p:nvSpPr>
          <p:cNvPr id="57" name="Левая фигурная скобка 56">
            <a:extLst>
              <a:ext uri="{FF2B5EF4-FFF2-40B4-BE49-F238E27FC236}">
                <a16:creationId xmlns:a16="http://schemas.microsoft.com/office/drawing/2014/main" id="{3EAE0CB8-7F0E-2B26-912F-53395EA72DA8}"/>
              </a:ext>
            </a:extLst>
          </p:cNvPr>
          <p:cNvSpPr/>
          <p:nvPr/>
        </p:nvSpPr>
        <p:spPr>
          <a:xfrm rot="5400000">
            <a:off x="4574228" y="1773440"/>
            <a:ext cx="236362" cy="706408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8" name="TextBox 57">
            <a:extLst>
              <a:ext uri="{FF2B5EF4-FFF2-40B4-BE49-F238E27FC236}">
                <a16:creationId xmlns:a16="http://schemas.microsoft.com/office/drawing/2014/main" id="{0D810048-BD64-8B42-C279-C7F9CF2BDC5A}"/>
              </a:ext>
            </a:extLst>
          </p:cNvPr>
          <p:cNvSpPr txBox="1"/>
          <p:nvPr/>
        </p:nvSpPr>
        <p:spPr>
          <a:xfrm>
            <a:off x="3763285" y="4835879"/>
            <a:ext cx="1858248" cy="246221"/>
          </a:xfrm>
          <a:prstGeom prst="rect">
            <a:avLst/>
          </a:prstGeom>
          <a:solidFill>
            <a:schemeClr val="bg1"/>
          </a:solidFill>
          <a:ln>
            <a:solidFill>
              <a:srgbClr val="FF0000"/>
            </a:solidFill>
          </a:ln>
        </p:spPr>
        <p:txBody>
          <a:bodyPr wrap="square" rtlCol="0">
            <a:spAutoFit/>
          </a:bodyPr>
          <a:lstStyle/>
          <a:p>
            <a:pPr algn="ctr"/>
            <a:r>
              <a:rPr lang="ru-RU" sz="1000" b="1" dirty="0">
                <a:solidFill>
                  <a:srgbClr val="FF0000"/>
                </a:solidFill>
              </a:rPr>
              <a:t>Первоначальные инвестиции</a:t>
            </a:r>
          </a:p>
        </p:txBody>
      </p:sp>
      <p:cxnSp>
        <p:nvCxnSpPr>
          <p:cNvPr id="59" name="Прямая соединительная линия 58">
            <a:extLst>
              <a:ext uri="{FF2B5EF4-FFF2-40B4-BE49-F238E27FC236}">
                <a16:creationId xmlns:a16="http://schemas.microsoft.com/office/drawing/2014/main" id="{E2EAFC21-58E4-19BA-14D3-D2C18428D0BB}"/>
              </a:ext>
            </a:extLst>
          </p:cNvPr>
          <p:cNvCxnSpPr>
            <a:cxnSpLocks/>
          </p:cNvCxnSpPr>
          <p:nvPr/>
        </p:nvCxnSpPr>
        <p:spPr>
          <a:xfrm>
            <a:off x="0" y="4706475"/>
            <a:ext cx="12192000" cy="0"/>
          </a:xfrm>
          <a:prstGeom prst="line">
            <a:avLst/>
          </a:prstGeom>
          <a:ln w="9525">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a:extLst>
              <a:ext uri="{FF2B5EF4-FFF2-40B4-BE49-F238E27FC236}">
                <a16:creationId xmlns:a16="http://schemas.microsoft.com/office/drawing/2014/main" id="{4B9513AC-34D5-5DB5-ABDC-534D25944339}"/>
              </a:ext>
            </a:extLst>
          </p:cNvPr>
          <p:cNvCxnSpPr>
            <a:cxnSpLocks/>
            <a:stCxn id="54" idx="2"/>
          </p:cNvCxnSpPr>
          <p:nvPr/>
        </p:nvCxnSpPr>
        <p:spPr>
          <a:xfrm flipH="1">
            <a:off x="11441712" y="6065696"/>
            <a:ext cx="1" cy="25656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a:extLst>
              <a:ext uri="{FF2B5EF4-FFF2-40B4-BE49-F238E27FC236}">
                <a16:creationId xmlns:a16="http://schemas.microsoft.com/office/drawing/2014/main" id="{A2C1F3A3-FFE4-90AE-778A-2D0020150361}"/>
              </a:ext>
            </a:extLst>
          </p:cNvPr>
          <p:cNvCxnSpPr>
            <a:cxnSpLocks/>
          </p:cNvCxnSpPr>
          <p:nvPr/>
        </p:nvCxnSpPr>
        <p:spPr>
          <a:xfrm flipH="1">
            <a:off x="9075499" y="6522311"/>
            <a:ext cx="193177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9478675-B74E-7950-F1AF-4EA076C85213}"/>
              </a:ext>
            </a:extLst>
          </p:cNvPr>
          <p:cNvSpPr txBox="1"/>
          <p:nvPr/>
        </p:nvSpPr>
        <p:spPr>
          <a:xfrm>
            <a:off x="9211343" y="6322256"/>
            <a:ext cx="1732211" cy="400110"/>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Возврат первоначальных инвестиций</a:t>
            </a:r>
            <a:endParaRPr lang="ru-RU" sz="1000" b="1" dirty="0">
              <a:solidFill>
                <a:srgbClr val="002060"/>
              </a:solidFill>
            </a:endParaRPr>
          </a:p>
        </p:txBody>
      </p:sp>
      <p:pic>
        <p:nvPicPr>
          <p:cNvPr id="63" name="Рисунок 62">
            <a:extLst>
              <a:ext uri="{FF2B5EF4-FFF2-40B4-BE49-F238E27FC236}">
                <a16:creationId xmlns:a16="http://schemas.microsoft.com/office/drawing/2014/main" id="{B231AA0D-F0B9-EA2D-F942-C6F9AB22EA8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14810" y="6281687"/>
            <a:ext cx="542145" cy="503178"/>
          </a:xfrm>
          <a:prstGeom prst="rect">
            <a:avLst/>
          </a:prstGeom>
        </p:spPr>
      </p:pic>
      <p:cxnSp>
        <p:nvCxnSpPr>
          <p:cNvPr id="64" name="Прямая со стрелкой 63">
            <a:extLst>
              <a:ext uri="{FF2B5EF4-FFF2-40B4-BE49-F238E27FC236}">
                <a16:creationId xmlns:a16="http://schemas.microsoft.com/office/drawing/2014/main" id="{7059324B-FDE6-786E-EFED-26FEF7D78DB9}"/>
              </a:ext>
            </a:extLst>
          </p:cNvPr>
          <p:cNvCxnSpPr>
            <a:cxnSpLocks/>
          </p:cNvCxnSpPr>
          <p:nvPr/>
        </p:nvCxnSpPr>
        <p:spPr>
          <a:xfrm flipH="1">
            <a:off x="6357298" y="6533276"/>
            <a:ext cx="193177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56D8A66-0A83-FC88-6F67-BBD56062DB53}"/>
              </a:ext>
            </a:extLst>
          </p:cNvPr>
          <p:cNvSpPr txBox="1"/>
          <p:nvPr/>
        </p:nvSpPr>
        <p:spPr>
          <a:xfrm>
            <a:off x="6490496" y="6333221"/>
            <a:ext cx="1732211" cy="400110"/>
          </a:xfrm>
          <a:prstGeom prst="rect">
            <a:avLst/>
          </a:prstGeom>
          <a:solidFill>
            <a:schemeClr val="bg1"/>
          </a:solidFill>
          <a:ln>
            <a:solidFill>
              <a:srgbClr val="002060"/>
            </a:solidFill>
          </a:ln>
        </p:spPr>
        <p:txBody>
          <a:bodyPr wrap="square" rtlCol="0">
            <a:spAutoFit/>
          </a:bodyPr>
          <a:lstStyle/>
          <a:p>
            <a:pPr algn="ctr"/>
            <a:r>
              <a:rPr lang="ru-RU" sz="1000" dirty="0">
                <a:solidFill>
                  <a:srgbClr val="002060"/>
                </a:solidFill>
              </a:rPr>
              <a:t>Оплата операционных издержек</a:t>
            </a:r>
            <a:endParaRPr lang="ru-RU" sz="1000" b="1" dirty="0">
              <a:solidFill>
                <a:srgbClr val="002060"/>
              </a:solidFill>
            </a:endParaRPr>
          </a:p>
        </p:txBody>
      </p:sp>
      <p:pic>
        <p:nvPicPr>
          <p:cNvPr id="66" name="Рисунок 65">
            <a:extLst>
              <a:ext uri="{FF2B5EF4-FFF2-40B4-BE49-F238E27FC236}">
                <a16:creationId xmlns:a16="http://schemas.microsoft.com/office/drawing/2014/main" id="{27795D80-A503-0D46-22D7-BB43DE1AC4C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25701" y="6288874"/>
            <a:ext cx="542145" cy="503178"/>
          </a:xfrm>
          <a:prstGeom prst="rect">
            <a:avLst/>
          </a:prstGeom>
        </p:spPr>
      </p:pic>
      <p:cxnSp>
        <p:nvCxnSpPr>
          <p:cNvPr id="67" name="Прямая со стрелкой 66">
            <a:extLst>
              <a:ext uri="{FF2B5EF4-FFF2-40B4-BE49-F238E27FC236}">
                <a16:creationId xmlns:a16="http://schemas.microsoft.com/office/drawing/2014/main" id="{1FF58D88-804A-BB6D-C8F8-FA381ADCAF5D}"/>
              </a:ext>
            </a:extLst>
          </p:cNvPr>
          <p:cNvCxnSpPr>
            <a:cxnSpLocks/>
          </p:cNvCxnSpPr>
          <p:nvPr/>
        </p:nvCxnSpPr>
        <p:spPr>
          <a:xfrm flipH="1">
            <a:off x="3713707" y="6532777"/>
            <a:ext cx="193177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F184349-00DC-892E-034B-0872D4FBB614}"/>
              </a:ext>
            </a:extLst>
          </p:cNvPr>
          <p:cNvSpPr txBox="1"/>
          <p:nvPr/>
        </p:nvSpPr>
        <p:spPr>
          <a:xfrm>
            <a:off x="3849255" y="6332722"/>
            <a:ext cx="1732208" cy="400110"/>
          </a:xfrm>
          <a:prstGeom prst="rect">
            <a:avLst/>
          </a:prstGeom>
          <a:solidFill>
            <a:schemeClr val="bg1"/>
          </a:solidFill>
          <a:ln>
            <a:solidFill>
              <a:srgbClr val="002060"/>
            </a:solidFill>
          </a:ln>
        </p:spPr>
        <p:txBody>
          <a:bodyPr wrap="square">
            <a:spAutoFit/>
          </a:bodyPr>
          <a:lstStyle/>
          <a:p>
            <a:pPr algn="ctr"/>
            <a:r>
              <a:rPr lang="ru-RU" sz="1000" dirty="0">
                <a:solidFill>
                  <a:srgbClr val="002060"/>
                </a:solidFill>
              </a:rPr>
              <a:t>Возмещение за ущерб от потрав</a:t>
            </a:r>
          </a:p>
        </p:txBody>
      </p:sp>
      <p:cxnSp>
        <p:nvCxnSpPr>
          <p:cNvPr id="69" name="Прямая со стрелкой 68">
            <a:extLst>
              <a:ext uri="{FF2B5EF4-FFF2-40B4-BE49-F238E27FC236}">
                <a16:creationId xmlns:a16="http://schemas.microsoft.com/office/drawing/2014/main" id="{E5BA018F-4AAE-64A7-224A-840B7CB97F69}"/>
              </a:ext>
            </a:extLst>
          </p:cNvPr>
          <p:cNvCxnSpPr>
            <a:cxnSpLocks/>
          </p:cNvCxnSpPr>
          <p:nvPr/>
        </p:nvCxnSpPr>
        <p:spPr>
          <a:xfrm flipH="1">
            <a:off x="1027659" y="6532777"/>
            <a:ext cx="193177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0C3531A-4462-0F6E-33B7-652F032F3E9C}"/>
              </a:ext>
            </a:extLst>
          </p:cNvPr>
          <p:cNvSpPr txBox="1"/>
          <p:nvPr/>
        </p:nvSpPr>
        <p:spPr>
          <a:xfrm>
            <a:off x="1160146" y="6322256"/>
            <a:ext cx="1732208" cy="400110"/>
          </a:xfrm>
          <a:prstGeom prst="rect">
            <a:avLst/>
          </a:prstGeom>
          <a:solidFill>
            <a:schemeClr val="bg1"/>
          </a:solidFill>
          <a:ln>
            <a:solidFill>
              <a:srgbClr val="002060"/>
            </a:solidFill>
          </a:ln>
        </p:spPr>
        <p:txBody>
          <a:bodyPr wrap="square">
            <a:spAutoFit/>
          </a:bodyPr>
          <a:lstStyle/>
          <a:p>
            <a:pPr algn="ctr"/>
            <a:r>
              <a:rPr lang="ru-RU" sz="1000" dirty="0">
                <a:solidFill>
                  <a:srgbClr val="002060"/>
                </a:solidFill>
              </a:rPr>
              <a:t>Финансирование природоохраны</a:t>
            </a:r>
          </a:p>
        </p:txBody>
      </p:sp>
      <p:pic>
        <p:nvPicPr>
          <p:cNvPr id="71" name="Рисунок 70">
            <a:extLst>
              <a:ext uri="{FF2B5EF4-FFF2-40B4-BE49-F238E27FC236}">
                <a16:creationId xmlns:a16="http://schemas.microsoft.com/office/drawing/2014/main" id="{BC7C57B4-5D31-9FC8-33C0-EABE1805CFC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7602" y="6158325"/>
            <a:ext cx="573544" cy="650065"/>
          </a:xfrm>
          <a:prstGeom prst="rect">
            <a:avLst/>
          </a:prstGeom>
        </p:spPr>
      </p:pic>
      <p:sp>
        <p:nvSpPr>
          <p:cNvPr id="72" name="TextBox 71">
            <a:extLst>
              <a:ext uri="{FF2B5EF4-FFF2-40B4-BE49-F238E27FC236}">
                <a16:creationId xmlns:a16="http://schemas.microsoft.com/office/drawing/2014/main" id="{1E2F42EB-AD29-D12F-469C-125CA52D4CB0}"/>
              </a:ext>
            </a:extLst>
          </p:cNvPr>
          <p:cNvSpPr txBox="1"/>
          <p:nvPr/>
        </p:nvSpPr>
        <p:spPr>
          <a:xfrm>
            <a:off x="11105439" y="6399200"/>
            <a:ext cx="678959" cy="246221"/>
          </a:xfrm>
          <a:prstGeom prst="rect">
            <a:avLst/>
          </a:prstGeom>
          <a:solidFill>
            <a:schemeClr val="bg1"/>
          </a:solidFill>
          <a:ln>
            <a:solidFill>
              <a:srgbClr val="00B050"/>
            </a:solidFill>
          </a:ln>
        </p:spPr>
        <p:txBody>
          <a:bodyPr wrap="square" rtlCol="0">
            <a:spAutoFit/>
          </a:bodyPr>
          <a:lstStyle/>
          <a:p>
            <a:pPr algn="ctr"/>
            <a:r>
              <a:rPr lang="ru-RU" sz="1000" b="1" dirty="0">
                <a:solidFill>
                  <a:srgbClr val="00B050"/>
                </a:solidFill>
              </a:rPr>
              <a:t>Доходы</a:t>
            </a:r>
          </a:p>
        </p:txBody>
      </p:sp>
      <p:pic>
        <p:nvPicPr>
          <p:cNvPr id="73" name="Рисунок 72">
            <a:extLst>
              <a:ext uri="{FF2B5EF4-FFF2-40B4-BE49-F238E27FC236}">
                <a16:creationId xmlns:a16="http://schemas.microsoft.com/office/drawing/2014/main" id="{76D97BBA-B610-8FB9-1DF9-E66664F4316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33388" y="6200306"/>
            <a:ext cx="603125" cy="644007"/>
          </a:xfrm>
          <a:prstGeom prst="rect">
            <a:avLst/>
          </a:prstGeom>
        </p:spPr>
      </p:pic>
    </p:spTree>
    <p:extLst>
      <p:ext uri="{BB962C8B-B14F-4D97-AF65-F5344CB8AC3E}">
        <p14:creationId xmlns:p14="http://schemas.microsoft.com/office/powerpoint/2010/main" val="245834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2">
            <a:extLst>
              <a:ext uri="{FF2B5EF4-FFF2-40B4-BE49-F238E27FC236}">
                <a16:creationId xmlns:a16="http://schemas.microsoft.com/office/drawing/2014/main" id="{C8FD35EC-E425-46BF-8F9F-D2BCB782CE0F}"/>
              </a:ext>
            </a:extLst>
          </p:cNvPr>
          <p:cNvSpPr>
            <a:spLocks noGrp="1"/>
          </p:cNvSpPr>
          <p:nvPr>
            <p:ph idx="1"/>
          </p:nvPr>
        </p:nvSpPr>
        <p:spPr/>
        <p:txBody>
          <a:bodyPr/>
          <a:lstStyle/>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a:p>
            <a:pPr marL="0" indent="0">
              <a:spcAft>
                <a:spcPts val="600"/>
              </a:spcAft>
              <a:buNone/>
            </a:pPr>
            <a:endParaRPr lang="en-US" dirty="0">
              <a:solidFill>
                <a:schemeClr val="tx1"/>
              </a:solidFill>
            </a:endParaRPr>
          </a:p>
        </p:txBody>
      </p:sp>
      <p:sp>
        <p:nvSpPr>
          <p:cNvPr id="4" name="Title 2">
            <a:extLst>
              <a:ext uri="{FF2B5EF4-FFF2-40B4-BE49-F238E27FC236}">
                <a16:creationId xmlns:a16="http://schemas.microsoft.com/office/drawing/2014/main" id="{78E13437-AC7B-4F34-869B-476133DF6E27}"/>
              </a:ext>
            </a:extLst>
          </p:cNvPr>
          <p:cNvSpPr>
            <a:spLocks noGrp="1"/>
          </p:cNvSpPr>
          <p:nvPr>
            <p:ph type="title" idx="4294967295"/>
          </p:nvPr>
        </p:nvSpPr>
        <p:spPr>
          <a:xfrm>
            <a:off x="509587" y="1129798"/>
            <a:ext cx="11172825" cy="452432"/>
          </a:xfrm>
        </p:spPr>
        <p:txBody>
          <a:bodyPr/>
          <a:lstStyle/>
          <a:p>
            <a:pPr algn="ctr"/>
            <a:r>
              <a:rPr lang="ru-RU" sz="2600" dirty="0"/>
              <a:t>Предлагаемые шаги по устойчивому использованию сайгаков</a:t>
            </a:r>
            <a:endParaRPr lang="en-US" sz="2600" dirty="0"/>
          </a:p>
        </p:txBody>
      </p:sp>
      <p:sp>
        <p:nvSpPr>
          <p:cNvPr id="5" name="Inhaltsplatzhalter 2">
            <a:extLst>
              <a:ext uri="{FF2B5EF4-FFF2-40B4-BE49-F238E27FC236}">
                <a16:creationId xmlns:a16="http://schemas.microsoft.com/office/drawing/2014/main" id="{645D459B-FDB5-4FD0-AD59-BD95AF16CD47}"/>
              </a:ext>
            </a:extLst>
          </p:cNvPr>
          <p:cNvSpPr txBox="1">
            <a:spLocks/>
          </p:cNvSpPr>
          <p:nvPr/>
        </p:nvSpPr>
        <p:spPr>
          <a:xfrm>
            <a:off x="446316" y="1582230"/>
            <a:ext cx="6353496" cy="505336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rgbClr val="01449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t>Казахстан направил в Секретариат С</a:t>
            </a:r>
            <a:r>
              <a:rPr lang="en-US" sz="1600" dirty="0"/>
              <a:t>ITES </a:t>
            </a:r>
            <a:r>
              <a:rPr lang="ru-RU" sz="1600" dirty="0"/>
              <a:t>предложение о внесении дополнения в аннотацию по </a:t>
            </a:r>
            <a:r>
              <a:rPr lang="ru-RU" sz="1600" i="1" dirty="0" err="1"/>
              <a:t>Saiga</a:t>
            </a:r>
            <a:r>
              <a:rPr lang="ru-RU" sz="1600" i="1" dirty="0"/>
              <a:t> tatarica</a:t>
            </a:r>
            <a:r>
              <a:rPr lang="ru-RU" sz="1600" dirty="0"/>
              <a:t> Приложения </a:t>
            </a:r>
            <a:r>
              <a:rPr lang="en-US" sz="1600" dirty="0"/>
              <a:t>II </a:t>
            </a:r>
            <a:r>
              <a:rPr lang="ru-RU" sz="1600" dirty="0"/>
              <a:t>«(</a:t>
            </a:r>
            <a:r>
              <a:rPr lang="ru-RU" sz="1600" b="1" dirty="0"/>
              <a:t>за исключением популяции </a:t>
            </a:r>
            <a:r>
              <a:rPr lang="ru-RU" sz="1600" b="1" i="1" dirty="0" err="1"/>
              <a:t>Saiga</a:t>
            </a:r>
            <a:r>
              <a:rPr lang="ru-RU" sz="1600" b="1" i="1" dirty="0"/>
              <a:t> tatarica</a:t>
            </a:r>
            <a:r>
              <a:rPr lang="ru-RU" sz="1600" b="1" dirty="0"/>
              <a:t> Казахстана</a:t>
            </a:r>
            <a:r>
              <a:rPr lang="ru-RU" sz="1600" dirty="0"/>
              <a:t>)»;</a:t>
            </a:r>
          </a:p>
          <a:p>
            <a:r>
              <a:rPr lang="ru-RU" sz="1600" dirty="0"/>
              <a:t>Предложение будет рассмотрено на </a:t>
            </a:r>
            <a:r>
              <a:rPr lang="ru-RU" sz="1600" b="1" dirty="0"/>
              <a:t>20-й Конференции сторон </a:t>
            </a:r>
            <a:r>
              <a:rPr lang="en-US" sz="1600" b="1" dirty="0"/>
              <a:t>CITES</a:t>
            </a:r>
            <a:r>
              <a:rPr lang="en-US" sz="1600" dirty="0"/>
              <a:t> </a:t>
            </a:r>
            <a:r>
              <a:rPr lang="ru-RU" sz="1600" dirty="0"/>
              <a:t>24 ноября - 5 декабря 2025 г. в Самарканде;</a:t>
            </a:r>
          </a:p>
          <a:p>
            <a:r>
              <a:rPr lang="ru-RU" sz="1600" dirty="0"/>
              <a:t>На </a:t>
            </a:r>
            <a:r>
              <a:rPr lang="ru-RU" sz="1600" b="1" dirty="0"/>
              <a:t>78-й сессии Постоянного комитета </a:t>
            </a:r>
            <a:r>
              <a:rPr lang="en-US" sz="1600" b="1" dirty="0"/>
              <a:t>CITES</a:t>
            </a:r>
            <a:r>
              <a:rPr lang="ru-RU" sz="1600" b="1" dirty="0"/>
              <a:t> </a:t>
            </a:r>
            <a:r>
              <a:rPr lang="ru-RU" sz="1600" dirty="0"/>
              <a:t>02 </a:t>
            </a:r>
            <a:r>
              <a:rPr lang="en-US" sz="1600" dirty="0"/>
              <a:t>-</a:t>
            </a:r>
            <a:r>
              <a:rPr lang="ru-RU" sz="1600" dirty="0"/>
              <a:t> 09 февраля 2025 г</a:t>
            </a:r>
            <a:r>
              <a:rPr lang="en-US" sz="1600" dirty="0"/>
              <a:t>. </a:t>
            </a:r>
            <a:r>
              <a:rPr lang="ru-RU" sz="1600" dirty="0"/>
              <a:t>в Женеве</a:t>
            </a:r>
            <a:r>
              <a:rPr lang="en-US" sz="1600" dirty="0"/>
              <a:t> </a:t>
            </a:r>
            <a:r>
              <a:rPr lang="ru-RU" sz="1600" dirty="0"/>
              <a:t>по инициативе Казахстана были приняты решения по сайгаку:</a:t>
            </a:r>
            <a:endParaRPr lang="en-US" sz="1600" dirty="0"/>
          </a:p>
          <a:p>
            <a:pPr marL="0" indent="0">
              <a:buNone/>
            </a:pPr>
            <a:r>
              <a:rPr lang="ru-RU" sz="1600" dirty="0"/>
              <a:t>- поощрять страны ареала сайгаков, важные потребители и страны-</a:t>
            </a:r>
            <a:r>
              <a:rPr lang="ru-RU" sz="1600" dirty="0" err="1"/>
              <a:t>транзитеры</a:t>
            </a:r>
            <a:r>
              <a:rPr lang="ru-RU" sz="1600" dirty="0"/>
              <a:t> частей и деривативов сайгаков к принятию мер по эффективному </a:t>
            </a:r>
            <a:r>
              <a:rPr lang="ru-RU" sz="1600" b="1" dirty="0"/>
              <a:t>управлению запасами</a:t>
            </a:r>
            <a:r>
              <a:rPr lang="ru-RU" sz="1600" dirty="0"/>
              <a:t> частей и деривативов сайгаков;</a:t>
            </a:r>
          </a:p>
          <a:p>
            <a:pPr marL="0" indent="0">
              <a:buNone/>
            </a:pPr>
            <a:r>
              <a:rPr lang="ru-RU" sz="1600" dirty="0"/>
              <a:t>- предложить Секретариату представить проекты решений по сайгаку </a:t>
            </a:r>
            <a:r>
              <a:rPr lang="ru-RU" sz="1600" b="1" dirty="0"/>
              <a:t>на основе итогов 5-го совещания сторон </a:t>
            </a:r>
            <a:r>
              <a:rPr lang="ru-RU" sz="1600" b="1" dirty="0" err="1"/>
              <a:t>МоВ</a:t>
            </a:r>
            <a:r>
              <a:rPr lang="ru-RU" sz="1600" b="1" dirty="0"/>
              <a:t> по сайгаку</a:t>
            </a:r>
            <a:r>
              <a:rPr lang="ru-RU" sz="1600" dirty="0"/>
              <a:t>, в целях обеспечения синергизма между </a:t>
            </a:r>
            <a:r>
              <a:rPr lang="en-US" sz="1600" dirty="0"/>
              <a:t>CITES </a:t>
            </a:r>
            <a:r>
              <a:rPr lang="ru-RU" sz="1600" dirty="0"/>
              <a:t>и </a:t>
            </a:r>
            <a:r>
              <a:rPr lang="en-US" sz="1600" dirty="0"/>
              <a:t>CMS </a:t>
            </a:r>
            <a:r>
              <a:rPr lang="ru-RU" sz="1600" dirty="0"/>
              <a:t>и совместной программой работы </a:t>
            </a:r>
            <a:r>
              <a:rPr lang="en-US" sz="1600" dirty="0"/>
              <a:t>CMS-CITES</a:t>
            </a:r>
            <a:r>
              <a:rPr lang="ru-RU" sz="1600" dirty="0"/>
              <a:t>.</a:t>
            </a:r>
          </a:p>
          <a:p>
            <a:endParaRPr lang="ru-RU" sz="1600" dirty="0"/>
          </a:p>
          <a:p>
            <a:pPr marL="0" indent="0">
              <a:buNone/>
            </a:pPr>
            <a:endParaRPr lang="ru-RU" sz="1600" dirty="0"/>
          </a:p>
          <a:p>
            <a:pPr marL="0" indent="0">
              <a:buNone/>
            </a:pPr>
            <a:endParaRPr lang="ru-RU" sz="1600" dirty="0"/>
          </a:p>
          <a:p>
            <a:pPr marL="0" indent="0">
              <a:buNone/>
            </a:pPr>
            <a:endParaRPr lang="ru-RU" sz="1600" dirty="0"/>
          </a:p>
          <a:p>
            <a:endParaRPr lang="ru-RU" sz="1600" b="1" dirty="0"/>
          </a:p>
          <a:p>
            <a:endParaRPr lang="ru-RU" sz="1600" b="1" dirty="0"/>
          </a:p>
          <a:p>
            <a:endParaRPr lang="ru-RU" sz="1600" b="1" dirty="0"/>
          </a:p>
          <a:p>
            <a:endParaRPr lang="de-DE" sz="1600" b="1" dirty="0"/>
          </a:p>
        </p:txBody>
      </p:sp>
      <p:pic>
        <p:nvPicPr>
          <p:cNvPr id="2" name="Рисунок 1">
            <a:extLst>
              <a:ext uri="{FF2B5EF4-FFF2-40B4-BE49-F238E27FC236}">
                <a16:creationId xmlns:a16="http://schemas.microsoft.com/office/drawing/2014/main" id="{B93891FD-C15E-4008-B9C3-311168228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2583" y="1995056"/>
            <a:ext cx="5090430" cy="4059036"/>
          </a:xfrm>
          <a:prstGeom prst="rect">
            <a:avLst/>
          </a:prstGeom>
        </p:spPr>
      </p:pic>
    </p:spTree>
    <p:extLst>
      <p:ext uri="{BB962C8B-B14F-4D97-AF65-F5344CB8AC3E}">
        <p14:creationId xmlns:p14="http://schemas.microsoft.com/office/powerpoint/2010/main" val="2941057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_Template_03_CA - v7" id="{215D63C3-B139-4AD7-9F60-51396BC82D2C}" vid="{FAE53EBD-DCD0-4C4A-8B10-EB06EA2364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7b50396-0b06-45c1-b28e-46f86d566a10" xsi:nil="true"/>
    <TaxCatchAll xmlns="985ec44e-1bab-4c0b-9df0-6ba128686fc9" xsi:nil="true"/>
    <TaxKeywordTaxHTField xmlns="c15478a5-0be8-4f5d-8383-b307d5ba8bf6">
      <Terms xmlns="http://schemas.microsoft.com/office/infopath/2007/PartnerControls"/>
    </TaxKeywordTaxHTField>
    <lcf76f155ced4ddcb4097134ff3c332f xmlns="a7b50396-0b06-45c1-b28e-46f86d566a10">
      <Terms xmlns="http://schemas.microsoft.com/office/infopath/2007/PartnerControls"/>
    </lcf76f155ced4ddcb4097134ff3c332f>
    <MariaJoseOrtiz xmlns="a7b50396-0b06-45c1-b28e-46f86d566a10" xsi:nil="true"/>
    <Notes xmlns="a7b50396-0b06-45c1-b28e-46f86d566a10" xsi:nil="true"/>
    <Sent xmlns="a7b50396-0b06-45c1-b28e-46f86d566a10" xsi:nil="true"/>
    <Reviewer xmlns="a7b50396-0b06-45c1-b28e-46f86d566a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29416AA0540C42B015682282C961AD" ma:contentTypeVersion="25" ma:contentTypeDescription="Create a new document." ma:contentTypeScope="" ma:versionID="8f997218138695204513a4479a695344">
  <xsd:schema xmlns:xsd="http://www.w3.org/2001/XMLSchema" xmlns:xs="http://www.w3.org/2001/XMLSchema" xmlns:p="http://schemas.microsoft.com/office/2006/metadata/properties" xmlns:ns2="a7b50396-0b06-45c1-b28e-46f86d566a10" xmlns:ns3="985ec44e-1bab-4c0b-9df0-6ba128686fc9" xmlns:ns4="c15478a5-0be8-4f5d-8383-b307d5ba8bf6" targetNamespace="http://schemas.microsoft.com/office/2006/metadata/properties" ma:root="true" ma:fieldsID="78834a7af0b33f83a2068af434d2656a" ns2:_="" ns3:_="" ns4:_="">
    <xsd:import namespace="a7b50396-0b06-45c1-b28e-46f86d566a10"/>
    <xsd:import namespace="985ec44e-1bab-4c0b-9df0-6ba128686fc9"/>
    <xsd:import namespace="c15478a5-0be8-4f5d-8383-b307d5ba8bf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4:SharedWithUsers" minOccurs="0"/>
                <xsd:element ref="ns4:SharedWithDetails" minOccurs="0"/>
                <xsd:element ref="ns4:TaxKeywordTaxHTField" minOccurs="0"/>
                <xsd:element ref="ns2:_Flow_SignoffStatus" minOccurs="0"/>
                <xsd:element ref="ns2:Reviewer" minOccurs="0"/>
                <xsd:element ref="ns2:MariaJoseOrtiz" minOccurs="0"/>
                <xsd:element ref="ns2:MediaServiceObjectDetectorVersions" minOccurs="0"/>
                <xsd:element ref="ns2:Notes" minOccurs="0"/>
                <xsd:element ref="ns2:Sent"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50396-0b06-45c1-b28e-46f86d566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Reviewer" ma:index="24" nillable="true" ma:displayName="Reviewer" ma:format="Dropdown" ma:internalName="Reviewer">
      <xsd:simpleType>
        <xsd:restriction base="dms:Text">
          <xsd:maxLength value="255"/>
        </xsd:restriction>
      </xsd:simpleType>
    </xsd:element>
    <xsd:element name="MariaJoseOrtiz" ma:index="25" nillable="true" ma:displayName="Maria Jose Ortiz" ma:description="REVISED BY AF" ma:format="Dropdown" ma:internalName="MariaJoseOrtiz">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Notes" ma:index="27" nillable="true" ma:displayName="Notes" ma:format="Dropdown" ma:internalName="Notes">
      <xsd:simpleType>
        <xsd:restriction base="dms:Note">
          <xsd:maxLength value="255"/>
        </xsd:restriction>
      </xsd:simpleType>
    </xsd:element>
    <xsd:element name="Sent" ma:index="28" nillable="true" ma:displayName="Sent" ma:format="Dropdown" ma:internalName="Sent">
      <xsd:simpleType>
        <xsd:restriction base="dms:Choice">
          <xsd:enumeration value="Sent"/>
          <xsd:enumeration value="Pending"/>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db64542-7ae3-4878-aafe-ea4cd8782300}" ma:internalName="TaxCatchAll" ma:showField="CatchAllData" ma:web="c15478a5-0be8-4f5d-8383-b307d5ba8bf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5478a5-0be8-4f5d-8383-b307d5ba8bf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78175662-8596-484a-92c7-351d01561e22"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2.xml><?xml version="1.0" encoding="utf-8"?>
<ds:datastoreItem xmlns:ds="http://schemas.openxmlformats.org/officeDocument/2006/customXml" ds:itemID="{450439D9-8631-4FC1-BCE0-1BDB23425EE1}">
  <ds:schemaRefs>
    <ds:schemaRef ds:uri="http://purl.org/dc/elements/1.1/"/>
    <ds:schemaRef ds:uri="http://schemas.microsoft.com/office/infopath/2007/PartnerControls"/>
    <ds:schemaRef ds:uri="a7b50396-0b06-45c1-b28e-46f86d566a10"/>
    <ds:schemaRef ds:uri="http://schemas.microsoft.com/office/2006/documentManagement/types"/>
    <ds:schemaRef ds:uri="http://purl.org/dc/terms/"/>
    <ds:schemaRef ds:uri="http://schemas.openxmlformats.org/package/2006/metadata/core-properties"/>
    <ds:schemaRef ds:uri="c15478a5-0be8-4f5d-8383-b307d5ba8bf6"/>
    <ds:schemaRef ds:uri="985ec44e-1bab-4c0b-9df0-6ba128686fc9"/>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AC16EEF-D521-49DE-ACD4-AF8668238095}"/>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Ocean presentation</Template>
  <TotalTime>0</TotalTime>
  <Words>2171</Words>
  <Application>Microsoft Office PowerPoint</Application>
  <PresentationFormat>Widescreen</PresentationFormat>
  <Paragraphs>296</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PowerPoint Presentation</vt:lpstr>
      <vt:lpstr>PowerPoint Presentation</vt:lpstr>
      <vt:lpstr>PowerPoint Presentation</vt:lpstr>
      <vt:lpstr>Опыт ограниченного изъятия сайгаков в Казахстане 2023-2024 гг.</vt:lpstr>
      <vt:lpstr>Опыт ограниченного изъятия сайгаков в Казахстане 2023-2024 гг.</vt:lpstr>
      <vt:lpstr>Перспективы изъятия сайгаков в Казахстане.</vt:lpstr>
      <vt:lpstr>Опыт ограниченного изъятия сайгаков в Казахстане 2023-2024 гг.</vt:lpstr>
      <vt:lpstr>PowerPoint Presentation</vt:lpstr>
      <vt:lpstr>Предлагаемые шаги по устойчивому использованию сайгаков</vt:lpstr>
      <vt:lpstr>Предлагаемые шаги по устойчивому использованию сайгаков</vt:lpstr>
      <vt:lpstr>Предлагаемые шаги по устойчивому использованию сайгаков</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Dunia Sforzin</cp:lastModifiedBy>
  <cp:revision>20</cp:revision>
  <dcterms:created xsi:type="dcterms:W3CDTF">2018-09-07T09:26:58Z</dcterms:created>
  <dcterms:modified xsi:type="dcterms:W3CDTF">2025-03-19T15:02:53Z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MediaServiceImageTags">
    <vt:lpwstr/>
  </property>
  <property fmtid="{D5CDD505-2E9C-101B-9397-08002B2CF9AE}" pid="4" name="ContentTypeId">
    <vt:lpwstr>0x0101009929416AA0540C42B015682282C961AD</vt:lpwstr>
  </property>
</Properties>
</file>