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 autoCompressPictures="0">
  <p:sldMasterIdLst>
    <p:sldMasterId id="2147483648" r:id="rId4"/>
  </p:sldMasterIdLst>
  <p:notesMasterIdLst>
    <p:notesMasterId r:id="rId12"/>
  </p:notesMasterIdLst>
  <p:handoutMasterIdLst>
    <p:handoutMasterId r:id="rId13"/>
  </p:handoutMasterIdLst>
  <p:sldIdLst>
    <p:sldId id="256" r:id="rId5"/>
    <p:sldId id="261" r:id="rId6"/>
    <p:sldId id="299" r:id="rId7"/>
    <p:sldId id="300" r:id="rId8"/>
    <p:sldId id="297" r:id="rId9"/>
    <p:sldId id="301" r:id="rId10"/>
    <p:sldId id="269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cción predeterminada" id="{C8018895-7573-9E4A-B5BF-8410602F6772}">
          <p14:sldIdLst>
            <p14:sldId id="256"/>
            <p14:sldId id="261"/>
            <p14:sldId id="299"/>
            <p14:sldId id="300"/>
            <p14:sldId id="297"/>
            <p14:sldId id="301"/>
            <p14:sldId id="269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9AE02"/>
    <a:srgbClr val="0D5601"/>
    <a:srgbClr val="014493"/>
    <a:srgbClr val="01C6FD"/>
    <a:srgbClr val="067F9C"/>
    <a:srgbClr val="014E52"/>
    <a:srgbClr val="0C596D"/>
    <a:srgbClr val="03556D"/>
    <a:srgbClr val="145C72"/>
    <a:srgbClr val="0000A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1ADAA08-ABAF-4676-BEEF-C7DBCC5A1A17}" v="1" dt="2025-03-19T15:03:27.62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5940675A-B579-460E-94D1-54222C63F5DA}" styleName="Sin estilo, cuadrícula de la tab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Sin estilo ni cuadrícul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93" autoAdjust="0"/>
    <p:restoredTop sz="99655" autoAdjust="0"/>
  </p:normalViewPr>
  <p:slideViewPr>
    <p:cSldViewPr snapToGrid="0">
      <p:cViewPr varScale="1">
        <p:scale>
          <a:sx n="78" d="100"/>
          <a:sy n="78" d="100"/>
        </p:scale>
        <p:origin x="787" y="91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99" d="100"/>
          <a:sy n="99" d="100"/>
        </p:scale>
        <p:origin x="3216" y="18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handoutMaster" Target="handoutMasters/handoutMaster1.xml"/><Relationship Id="rId18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56876A3F-4FE3-4D4F-B92F-16318385074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94516C7-1FF3-F44B-93B1-24B9AA324A7A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C34C92B-6A45-864A-B429-22A9039765DA}" type="datetimeFigureOut">
              <a:rPr lang="en-US" smtClean="0"/>
              <a:t>3/19/2025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DC6268A-8AA9-4C40-BEFB-029DF3E81138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8E928AC-AE76-324A-BA05-D16BF60C79E1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E62C3C4-9460-4343-9283-24A378E2714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054897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D265FE6-BEE9-465E-9202-2D200EDE749C}" type="datetimeFigureOut">
              <a:rPr lang="en-GB" smtClean="0"/>
              <a:t>19/03/2025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DE8F2A-B3D4-43F2-B39B-CD77F64A1950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461779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with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Picture Placeholder 35">
            <a:extLst>
              <a:ext uri="{FF2B5EF4-FFF2-40B4-BE49-F238E27FC236}">
                <a16:creationId xmlns:a16="http://schemas.microsoft.com/office/drawing/2014/main" id="{8B934246-87B1-4444-9DCA-06622CAD5507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123992" y="124953"/>
            <a:ext cx="11944014" cy="4372387"/>
          </a:xfrm>
          <a:custGeom>
            <a:avLst/>
            <a:gdLst>
              <a:gd name="connsiteX0" fmla="*/ 0 w 11944014"/>
              <a:gd name="connsiteY0" fmla="*/ 0 h 4372387"/>
              <a:gd name="connsiteX1" fmla="*/ 11944014 w 11944014"/>
              <a:gd name="connsiteY1" fmla="*/ 0 h 4372387"/>
              <a:gd name="connsiteX2" fmla="*/ 11944014 w 11944014"/>
              <a:gd name="connsiteY2" fmla="*/ 4064314 h 4372387"/>
              <a:gd name="connsiteX3" fmla="*/ 11419539 w 11944014"/>
              <a:gd name="connsiteY3" fmla="*/ 4152711 h 4372387"/>
              <a:gd name="connsiteX4" fmla="*/ 4857299 w 11944014"/>
              <a:gd name="connsiteY4" fmla="*/ 3772522 h 4372387"/>
              <a:gd name="connsiteX5" fmla="*/ 510557 w 11944014"/>
              <a:gd name="connsiteY5" fmla="*/ 3115117 h 4372387"/>
              <a:gd name="connsiteX6" fmla="*/ 0 w 11944014"/>
              <a:gd name="connsiteY6" fmla="*/ 3085767 h 43723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1944014" h="4372387">
                <a:moveTo>
                  <a:pt x="0" y="0"/>
                </a:moveTo>
                <a:lnTo>
                  <a:pt x="11944014" y="0"/>
                </a:lnTo>
                <a:lnTo>
                  <a:pt x="11944014" y="4064314"/>
                </a:lnTo>
                <a:lnTo>
                  <a:pt x="11419539" y="4152711"/>
                </a:lnTo>
                <a:cubicBezTo>
                  <a:pt x="10120431" y="4379826"/>
                  <a:pt x="8581267" y="4634432"/>
                  <a:pt x="4857299" y="3772522"/>
                </a:cubicBezTo>
                <a:cubicBezTo>
                  <a:pt x="3261016" y="3403063"/>
                  <a:pt x="1951876" y="3212078"/>
                  <a:pt x="510557" y="3115117"/>
                </a:cubicBezTo>
                <a:lnTo>
                  <a:pt x="0" y="3085767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vert="horz" wrap="square" lIns="91440" tIns="45720" rIns="91440" bIns="45720" rtlCol="0" anchor="ctr" anchorCtr="1">
            <a:noAutofit/>
          </a:bodyPr>
          <a:lstStyle>
            <a:lvl1pPr marL="0" indent="0">
              <a:buNone/>
              <a:defRPr lang="en-GB" sz="1800" dirty="0"/>
            </a:lvl1pPr>
          </a:lstStyle>
          <a:p>
            <a:pPr marL="228600" lvl="0" indent="-228600" algn="ctr"/>
            <a:r>
              <a:rPr lang="en-US" dirty="0"/>
              <a:t>Insert Image</a:t>
            </a:r>
            <a:endParaRPr lang="en-GB" dirty="0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1E99C6B2-05CE-48A7-8696-CEC64BE74DF5}"/>
              </a:ext>
            </a:extLst>
          </p:cNvPr>
          <p:cNvSpPr/>
          <p:nvPr userDrawn="1"/>
        </p:nvSpPr>
        <p:spPr>
          <a:xfrm>
            <a:off x="-1" y="0"/>
            <a:ext cx="12192001" cy="6858000"/>
          </a:xfrm>
          <a:custGeom>
            <a:avLst/>
            <a:gdLst>
              <a:gd name="connsiteX0" fmla="*/ 123993 w 12192001"/>
              <a:gd name="connsiteY0" fmla="*/ 123993 h 6858000"/>
              <a:gd name="connsiteX1" fmla="*/ 123993 w 12192001"/>
              <a:gd name="connsiteY1" fmla="*/ 3209760 h 6858000"/>
              <a:gd name="connsiteX2" fmla="*/ 634550 w 12192001"/>
              <a:gd name="connsiteY2" fmla="*/ 3239110 h 6858000"/>
              <a:gd name="connsiteX3" fmla="*/ 4981292 w 12192001"/>
              <a:gd name="connsiteY3" fmla="*/ 3896515 h 6858000"/>
              <a:gd name="connsiteX4" fmla="*/ 11543532 w 12192001"/>
              <a:gd name="connsiteY4" fmla="*/ 4276704 h 6858000"/>
              <a:gd name="connsiteX5" fmla="*/ 12068007 w 12192001"/>
              <a:gd name="connsiteY5" fmla="*/ 4188307 h 6858000"/>
              <a:gd name="connsiteX6" fmla="*/ 12068007 w 12192001"/>
              <a:gd name="connsiteY6" fmla="*/ 123993 h 6858000"/>
              <a:gd name="connsiteX7" fmla="*/ 0 w 12192001"/>
              <a:gd name="connsiteY7" fmla="*/ 0 h 6858000"/>
              <a:gd name="connsiteX8" fmla="*/ 12192000 w 12192001"/>
              <a:gd name="connsiteY8" fmla="*/ 0 h 6858000"/>
              <a:gd name="connsiteX9" fmla="*/ 12192000 w 12192001"/>
              <a:gd name="connsiteY9" fmla="*/ 4167393 h 6858000"/>
              <a:gd name="connsiteX10" fmla="*/ 12192001 w 12192001"/>
              <a:gd name="connsiteY10" fmla="*/ 4167393 h 6858000"/>
              <a:gd name="connsiteX11" fmla="*/ 12192001 w 12192001"/>
              <a:gd name="connsiteY11" fmla="*/ 4799849 h 6858000"/>
              <a:gd name="connsiteX12" fmla="*/ 12192001 w 12192001"/>
              <a:gd name="connsiteY12" fmla="*/ 4950491 h 6858000"/>
              <a:gd name="connsiteX13" fmla="*/ 12192001 w 12192001"/>
              <a:gd name="connsiteY13" fmla="*/ 6858000 h 6858000"/>
              <a:gd name="connsiteX14" fmla="*/ 12192000 w 12192001"/>
              <a:gd name="connsiteY14" fmla="*/ 6858000 h 6858000"/>
              <a:gd name="connsiteX15" fmla="*/ 1 w 12192001"/>
              <a:gd name="connsiteY15" fmla="*/ 6858000 h 6858000"/>
              <a:gd name="connsiteX16" fmla="*/ 0 w 12192001"/>
              <a:gd name="connsiteY1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2192001" h="6858000">
                <a:moveTo>
                  <a:pt x="123993" y="123993"/>
                </a:moveTo>
                <a:lnTo>
                  <a:pt x="123993" y="3209760"/>
                </a:lnTo>
                <a:lnTo>
                  <a:pt x="634550" y="3239110"/>
                </a:lnTo>
                <a:cubicBezTo>
                  <a:pt x="2075869" y="3336071"/>
                  <a:pt x="3385009" y="3527056"/>
                  <a:pt x="4981292" y="3896515"/>
                </a:cubicBezTo>
                <a:cubicBezTo>
                  <a:pt x="8705260" y="4758425"/>
                  <a:pt x="10244424" y="4503819"/>
                  <a:pt x="11543532" y="4276704"/>
                </a:cubicBezTo>
                <a:lnTo>
                  <a:pt x="12068007" y="4188307"/>
                </a:lnTo>
                <a:lnTo>
                  <a:pt x="12068007" y="123993"/>
                </a:lnTo>
                <a:close/>
                <a:moveTo>
                  <a:pt x="0" y="0"/>
                </a:moveTo>
                <a:lnTo>
                  <a:pt x="12192000" y="0"/>
                </a:lnTo>
                <a:lnTo>
                  <a:pt x="12192000" y="4167393"/>
                </a:lnTo>
                <a:lnTo>
                  <a:pt x="12192001" y="4167393"/>
                </a:lnTo>
                <a:lnTo>
                  <a:pt x="12192001" y="4799849"/>
                </a:lnTo>
                <a:lnTo>
                  <a:pt x="12192001" y="4950491"/>
                </a:lnTo>
                <a:lnTo>
                  <a:pt x="12192001" y="6858000"/>
                </a:lnTo>
                <a:lnTo>
                  <a:pt x="12192000" y="6858000"/>
                </a:lnTo>
                <a:lnTo>
                  <a:pt x="1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A174F0C-3444-43F9-9DFF-354C44272A65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694871" y="5603181"/>
            <a:ext cx="9144000" cy="341632"/>
          </a:xfrm>
        </p:spPr>
        <p:txBody>
          <a:bodyPr vert="horz" lIns="91440" tIns="45720" rIns="91440" bIns="45720" rtlCol="0">
            <a:spAutoFit/>
          </a:bodyPr>
          <a:lstStyle>
            <a:lvl1pPr marL="0" indent="0">
              <a:buNone/>
              <a:defRPr lang="en-GB" sz="1800" dirty="0">
                <a:solidFill>
                  <a:schemeClr val="accent2">
                    <a:lumMod val="50000"/>
                  </a:schemeClr>
                </a:solidFill>
                <a:latin typeface="+mn-lt"/>
              </a:defRPr>
            </a:lvl1pPr>
          </a:lstStyle>
          <a:p>
            <a:pPr marL="228600" lvl="0" indent="-228600"/>
            <a:r>
              <a:rPr lang="en-US" dirty="0"/>
              <a:t>Subtitle</a:t>
            </a:r>
            <a:endParaRPr lang="en-GB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E11612A-63A3-4175-9F77-FA03CCD38D4B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94871" y="4901450"/>
            <a:ext cx="10607040" cy="701731"/>
          </a:xfrm>
        </p:spPr>
        <p:txBody>
          <a:bodyPr vert="horz" lIns="91440" tIns="45720" rIns="91440" bIns="45720" rtlCol="0" anchor="b">
            <a:spAutoFit/>
          </a:bodyPr>
          <a:lstStyle>
            <a:lvl1pPr>
              <a:defRPr lang="en-GB" sz="4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pPr marL="0" lvl="0"/>
            <a:r>
              <a:rPr lang="en-US" dirty="0"/>
              <a:t>Title</a:t>
            </a:r>
            <a:endParaRPr lang="en-GB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45C25376-E6F9-4E5A-A81D-E7FA342FB230}"/>
              </a:ext>
            </a:extLst>
          </p:cNvPr>
          <p:cNvSpPr/>
          <p:nvPr userDrawn="1"/>
        </p:nvSpPr>
        <p:spPr>
          <a:xfrm>
            <a:off x="435429" y="4726452"/>
            <a:ext cx="72571" cy="1371600"/>
          </a:xfrm>
          <a:prstGeom prst="rect">
            <a:avLst/>
          </a:prstGeom>
          <a:solidFill>
            <a:srgbClr val="0D560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srgbClr val="014493"/>
              </a:solidFill>
              <a:highlight>
                <a:srgbClr val="014493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11704841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hoto +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DEB162-E699-464C-B2EE-136D517A9B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6314" y="500215"/>
            <a:ext cx="11174186" cy="590931"/>
          </a:xfrm>
        </p:spPr>
        <p:txBody>
          <a:bodyPr vert="horz" wrap="square" lIns="91440" tIns="45720" rIns="91440" bIns="45720" rtlCol="0" anchor="ctr">
            <a:spAutoFit/>
          </a:bodyPr>
          <a:lstStyle>
            <a:lvl1pPr>
              <a:defRPr lang="en-GB" sz="3600" spc="-60" dirty="0"/>
            </a:lvl1pPr>
          </a:lstStyle>
          <a:p>
            <a:pPr lvl="0"/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92C6531E-FB8E-4000-B873-B745C681E2F5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0" y="1248876"/>
            <a:ext cx="12192000" cy="2119313"/>
          </a:xfrm>
          <a:solidFill>
            <a:schemeClr val="bg1">
              <a:lumMod val="95000"/>
            </a:schemeClr>
          </a:solidFill>
        </p:spPr>
        <p:txBody>
          <a:bodyPr vert="horz" wrap="square" lIns="91440" tIns="45720" rIns="91440" bIns="45720" rtlCol="0" anchor="ctr" anchorCtr="1">
            <a:noAutofit/>
          </a:bodyPr>
          <a:lstStyle>
            <a:lvl1pPr marL="0" indent="0">
              <a:buNone/>
              <a:defRPr lang="en-GB" sz="1800"/>
            </a:lvl1pPr>
          </a:lstStyle>
          <a:p>
            <a:pPr marL="228600" lvl="0" indent="-228600" algn="ctr"/>
            <a:r>
              <a:rPr lang="en-US" dirty="0"/>
              <a:t>Insert Image</a:t>
            </a:r>
            <a:endParaRPr lang="en-GB" dirty="0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FF7966C8-8738-4743-AE43-80F0C197B6C7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735240" y="3802065"/>
            <a:ext cx="9784080" cy="334508"/>
          </a:xfrm>
        </p:spPr>
        <p:txBody>
          <a:bodyPr>
            <a:noAutofit/>
          </a:bodyPr>
          <a:lstStyle>
            <a:lvl1pPr marL="0" indent="0" algn="l">
              <a:buNone/>
              <a:defRPr sz="1600" b="1">
                <a:solidFill>
                  <a:schemeClr val="accent3"/>
                </a:solidFill>
                <a:latin typeface="+mn-lt"/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2" name="Text Placeholder 8">
            <a:extLst>
              <a:ext uri="{FF2B5EF4-FFF2-40B4-BE49-F238E27FC236}">
                <a16:creationId xmlns:a16="http://schemas.microsoft.com/office/drawing/2014/main" id="{B1885C44-356C-410C-B697-9BA0E2858222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735240" y="4294303"/>
            <a:ext cx="9784080" cy="1737360"/>
          </a:xfrm>
        </p:spPr>
        <p:txBody>
          <a:bodyPr>
            <a:noAutofit/>
          </a:bodyPr>
          <a:lstStyle>
            <a:lvl1pPr marL="0" indent="0" algn="l">
              <a:buNone/>
              <a:defRPr sz="1400" b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5951AB2-D568-4A7E-9408-FADC8BED4119}"/>
              </a:ext>
            </a:extLst>
          </p:cNvPr>
          <p:cNvSpPr/>
          <p:nvPr userDrawn="1"/>
        </p:nvSpPr>
        <p:spPr>
          <a:xfrm>
            <a:off x="446314" y="-1"/>
            <a:ext cx="1188720" cy="128016"/>
          </a:xfrm>
          <a:prstGeom prst="rect">
            <a:avLst/>
          </a:prstGeom>
          <a:solidFill>
            <a:srgbClr val="0D560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 dirty="0">
              <a:solidFill>
                <a:schemeClr val="tx1"/>
              </a:solidFill>
            </a:endParaRP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2087A7A0-38B1-4663-9678-2D53D7F95544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01400" y="282740"/>
            <a:ext cx="435034" cy="608811"/>
          </a:xfrm>
          <a:prstGeom prst="rect">
            <a:avLst/>
          </a:prstGeom>
        </p:spPr>
      </p:pic>
      <p:sp>
        <p:nvSpPr>
          <p:cNvPr id="10" name="Text Placeholder 3">
            <a:extLst>
              <a:ext uri="{FF2B5EF4-FFF2-40B4-BE49-F238E27FC236}">
                <a16:creationId xmlns:a16="http://schemas.microsoft.com/office/drawing/2014/main" id="{DD011EFA-0164-4A1F-9E12-4E60D14506A0}"/>
              </a:ext>
            </a:extLst>
          </p:cNvPr>
          <p:cNvSpPr txBox="1">
            <a:spLocks/>
          </p:cNvSpPr>
          <p:nvPr userDrawn="1"/>
        </p:nvSpPr>
        <p:spPr>
          <a:xfrm>
            <a:off x="978106" y="296030"/>
            <a:ext cx="11174186" cy="70173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GB" sz="3600" b="1" kern="1200" spc="-60" baseline="0" dirty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spcBef>
                <a:spcPts val="0"/>
              </a:spcBef>
            </a:pPr>
            <a:r>
              <a:rPr lang="en-US" sz="2400" dirty="0">
                <a:solidFill>
                  <a:srgbClr val="0D5601"/>
                </a:solidFill>
              </a:rPr>
              <a:t>The Fourth Meeting of Signatories of the Saiga MOU</a:t>
            </a:r>
          </a:p>
          <a:p>
            <a:pPr>
              <a:spcBef>
                <a:spcPts val="0"/>
              </a:spcBef>
            </a:pPr>
            <a:r>
              <a:rPr lang="en-US" sz="2000" b="0" dirty="0">
                <a:solidFill>
                  <a:srgbClr val="0D5601"/>
                </a:solidFill>
              </a:rPr>
              <a:t>28-29 September 2021, online meeting</a:t>
            </a:r>
          </a:p>
        </p:txBody>
      </p:sp>
    </p:spTree>
    <p:extLst>
      <p:ext uri="{BB962C8B-B14F-4D97-AF65-F5344CB8AC3E}">
        <p14:creationId xmlns:p14="http://schemas.microsoft.com/office/powerpoint/2010/main" val="14241479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hoto + Three Sectio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0FA6C5C5-5069-4AE6-8A3D-3F2C6B9506E4}"/>
              </a:ext>
            </a:extLst>
          </p:cNvPr>
          <p:cNvSpPr/>
          <p:nvPr userDrawn="1"/>
        </p:nvSpPr>
        <p:spPr>
          <a:xfrm>
            <a:off x="446314" y="-1"/>
            <a:ext cx="1188720" cy="128016"/>
          </a:xfrm>
          <a:prstGeom prst="rect">
            <a:avLst/>
          </a:prstGeom>
          <a:solidFill>
            <a:srgbClr val="0D560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92C6531E-FB8E-4000-B873-B745C681E2F5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0" y="1248876"/>
            <a:ext cx="12192000" cy="2119313"/>
          </a:xfrm>
          <a:solidFill>
            <a:schemeClr val="bg1">
              <a:lumMod val="95000"/>
            </a:schemeClr>
          </a:solidFill>
        </p:spPr>
        <p:txBody>
          <a:bodyPr vert="horz" wrap="square" lIns="91440" tIns="45720" rIns="91440" bIns="45720" rtlCol="0" anchor="ctr" anchorCtr="1">
            <a:noAutofit/>
          </a:bodyPr>
          <a:lstStyle>
            <a:lvl1pPr marL="0" indent="0">
              <a:buNone/>
              <a:defRPr lang="en-GB" sz="1800"/>
            </a:lvl1pPr>
          </a:lstStyle>
          <a:p>
            <a:pPr marL="228600" lvl="0" indent="-228600" algn="ctr"/>
            <a:r>
              <a:rPr lang="en-US" dirty="0"/>
              <a:t>Insert Image</a:t>
            </a:r>
            <a:endParaRPr lang="en-GB" dirty="0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FF7966C8-8738-4743-AE43-80F0C197B6C7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735240" y="3802065"/>
            <a:ext cx="2820761" cy="334508"/>
          </a:xfrm>
        </p:spPr>
        <p:txBody>
          <a:bodyPr>
            <a:noAutofit/>
          </a:bodyPr>
          <a:lstStyle>
            <a:lvl1pPr marL="0" indent="0" algn="ctr">
              <a:buNone/>
              <a:defRPr sz="1600" b="1">
                <a:solidFill>
                  <a:schemeClr val="accent6"/>
                </a:solidFill>
                <a:latin typeface="+mn-lt"/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0" name="Text Placeholder 8">
            <a:extLst>
              <a:ext uri="{FF2B5EF4-FFF2-40B4-BE49-F238E27FC236}">
                <a16:creationId xmlns:a16="http://schemas.microsoft.com/office/drawing/2014/main" id="{3F93C618-7612-42AB-B890-45E85BD492F4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4623026" y="3802065"/>
            <a:ext cx="2820761" cy="334508"/>
          </a:xfrm>
        </p:spPr>
        <p:txBody>
          <a:bodyPr>
            <a:noAutofit/>
          </a:bodyPr>
          <a:lstStyle>
            <a:lvl1pPr marL="0" indent="0" algn="ctr">
              <a:buNone/>
              <a:defRPr sz="1600" b="1">
                <a:solidFill>
                  <a:schemeClr val="accent3"/>
                </a:solidFill>
                <a:latin typeface="+mn-lt"/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08664829-F6FB-4E31-BF5C-C895ADF2BA7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8635999" y="3802065"/>
            <a:ext cx="2820761" cy="334508"/>
          </a:xfrm>
        </p:spPr>
        <p:txBody>
          <a:bodyPr>
            <a:noAutofit/>
          </a:bodyPr>
          <a:lstStyle>
            <a:lvl1pPr marL="0" indent="0" algn="ctr">
              <a:buNone/>
              <a:defRPr sz="1600" b="1">
                <a:solidFill>
                  <a:schemeClr val="accent5">
                    <a:lumMod val="7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2" name="Text Placeholder 8">
            <a:extLst>
              <a:ext uri="{FF2B5EF4-FFF2-40B4-BE49-F238E27FC236}">
                <a16:creationId xmlns:a16="http://schemas.microsoft.com/office/drawing/2014/main" id="{B1885C44-356C-410C-B697-9BA0E2858222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735240" y="4294303"/>
            <a:ext cx="2820761" cy="1496898"/>
          </a:xfrm>
        </p:spPr>
        <p:txBody>
          <a:bodyPr>
            <a:noAutofit/>
          </a:bodyPr>
          <a:lstStyle>
            <a:lvl1pPr marL="0" indent="0" algn="l">
              <a:spcAft>
                <a:spcPts val="600"/>
              </a:spcAft>
              <a:buNone/>
              <a:defRPr sz="1400" b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3" name="Text Placeholder 8">
            <a:extLst>
              <a:ext uri="{FF2B5EF4-FFF2-40B4-BE49-F238E27FC236}">
                <a16:creationId xmlns:a16="http://schemas.microsoft.com/office/drawing/2014/main" id="{464BC696-49A6-4328-BB42-5566BAC00F80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4623026" y="4294303"/>
            <a:ext cx="2820761" cy="1496898"/>
          </a:xfrm>
        </p:spPr>
        <p:txBody>
          <a:bodyPr>
            <a:noAutofit/>
          </a:bodyPr>
          <a:lstStyle>
            <a:lvl1pPr marL="0" indent="0" algn="l">
              <a:spcAft>
                <a:spcPts val="600"/>
              </a:spcAft>
              <a:buNone/>
              <a:defRPr sz="1400" b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7E9E558E-F7EF-4347-AD3C-FDB2A9BCF618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8635999" y="4294303"/>
            <a:ext cx="2820761" cy="1496898"/>
          </a:xfrm>
        </p:spPr>
        <p:txBody>
          <a:bodyPr>
            <a:noAutofit/>
          </a:bodyPr>
          <a:lstStyle>
            <a:lvl1pPr marL="0" indent="0" algn="l">
              <a:spcAft>
                <a:spcPts val="600"/>
              </a:spcAft>
              <a:buNone/>
              <a:defRPr sz="1400" b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B9AD2AC4-32E8-BC46-848C-BEA37118CB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pic>
        <p:nvPicPr>
          <p:cNvPr id="19" name="Picture 18">
            <a:extLst>
              <a:ext uri="{FF2B5EF4-FFF2-40B4-BE49-F238E27FC236}">
                <a16:creationId xmlns:a16="http://schemas.microsoft.com/office/drawing/2014/main" id="{31C4B7CC-6249-41CD-8E4C-AF3541184183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01400" y="282740"/>
            <a:ext cx="435034" cy="608811"/>
          </a:xfrm>
          <a:prstGeom prst="rect">
            <a:avLst/>
          </a:prstGeom>
        </p:spPr>
      </p:pic>
      <p:sp>
        <p:nvSpPr>
          <p:cNvPr id="15" name="Text Placeholder 3">
            <a:extLst>
              <a:ext uri="{FF2B5EF4-FFF2-40B4-BE49-F238E27FC236}">
                <a16:creationId xmlns:a16="http://schemas.microsoft.com/office/drawing/2014/main" id="{FD03AF12-1335-4D5B-B8C0-FDB18AD87429}"/>
              </a:ext>
            </a:extLst>
          </p:cNvPr>
          <p:cNvSpPr txBox="1">
            <a:spLocks/>
          </p:cNvSpPr>
          <p:nvPr userDrawn="1"/>
        </p:nvSpPr>
        <p:spPr>
          <a:xfrm>
            <a:off x="978106" y="296030"/>
            <a:ext cx="11174186" cy="70173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GB" sz="3600" b="1" kern="1200" spc="-60" baseline="0" dirty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spcBef>
                <a:spcPts val="0"/>
              </a:spcBef>
            </a:pPr>
            <a:r>
              <a:rPr lang="en-US" sz="2400" dirty="0">
                <a:solidFill>
                  <a:srgbClr val="0D5601"/>
                </a:solidFill>
              </a:rPr>
              <a:t>The Fourth Meeting of Signatories of the Saiga MOU</a:t>
            </a:r>
          </a:p>
          <a:p>
            <a:pPr>
              <a:spcBef>
                <a:spcPts val="0"/>
              </a:spcBef>
            </a:pPr>
            <a:r>
              <a:rPr lang="en-US" sz="2000" b="0" dirty="0">
                <a:solidFill>
                  <a:srgbClr val="0D5601"/>
                </a:solidFill>
              </a:rPr>
              <a:t>28-29 September 2021, online meeting</a:t>
            </a:r>
          </a:p>
        </p:txBody>
      </p:sp>
    </p:spTree>
    <p:extLst>
      <p:ext uri="{BB962C8B-B14F-4D97-AF65-F5344CB8AC3E}">
        <p14:creationId xmlns:p14="http://schemas.microsoft.com/office/powerpoint/2010/main" val="255448194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alf Page Photo +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4">
            <a:extLst>
              <a:ext uri="{FF2B5EF4-FFF2-40B4-BE49-F238E27FC236}">
                <a16:creationId xmlns:a16="http://schemas.microsoft.com/office/drawing/2014/main" id="{679784BB-7CDD-484B-8F47-9CF1D79993F5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6299200" y="0"/>
            <a:ext cx="5892800" cy="6858000"/>
          </a:xfrm>
          <a:solidFill>
            <a:schemeClr val="bg1">
              <a:lumMod val="95000"/>
            </a:schemeClr>
          </a:solidFill>
        </p:spPr>
        <p:txBody>
          <a:bodyPr vert="horz" wrap="square" lIns="91440" tIns="45720" rIns="91440" bIns="45720" rtlCol="0" anchor="ctr" anchorCtr="1">
            <a:noAutofit/>
          </a:bodyPr>
          <a:lstStyle>
            <a:lvl1pPr marL="0" indent="0">
              <a:buNone/>
              <a:defRPr lang="en-GB" sz="1800"/>
            </a:lvl1pPr>
          </a:lstStyle>
          <a:p>
            <a:pPr marL="228600" lvl="0" indent="-228600" algn="ctr"/>
            <a:r>
              <a:rPr lang="en-US" dirty="0"/>
              <a:t>Insert Image</a:t>
            </a:r>
            <a:endParaRPr lang="en-GB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EDEB162-E699-464C-B2EE-136D517A9B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6314" y="493776"/>
            <a:ext cx="5170715" cy="1089529"/>
          </a:xfrm>
        </p:spPr>
        <p:txBody>
          <a:bodyPr vert="horz" wrap="square" lIns="91440" tIns="45720" rIns="91440" bIns="45720" rtlCol="0" anchor="ctr">
            <a:spAutoFit/>
          </a:bodyPr>
          <a:lstStyle>
            <a:lvl1pPr>
              <a:defRPr lang="en-GB" sz="3600" spc="-60" dirty="0"/>
            </a:lvl1pPr>
          </a:lstStyle>
          <a:p>
            <a:pPr lvl="0"/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FF7966C8-8738-4743-AE43-80F0C197B6C7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71499" y="2061165"/>
            <a:ext cx="5045529" cy="334508"/>
          </a:xfrm>
        </p:spPr>
        <p:txBody>
          <a:bodyPr>
            <a:noAutofit/>
          </a:bodyPr>
          <a:lstStyle>
            <a:lvl1pPr marL="0" indent="0" algn="l">
              <a:buNone/>
              <a:defRPr sz="1600" b="1">
                <a:solidFill>
                  <a:schemeClr val="accent3"/>
                </a:solidFill>
                <a:latin typeface="+mn-lt"/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2" name="Text Placeholder 8">
            <a:extLst>
              <a:ext uri="{FF2B5EF4-FFF2-40B4-BE49-F238E27FC236}">
                <a16:creationId xmlns:a16="http://schemas.microsoft.com/office/drawing/2014/main" id="{B1885C44-356C-410C-B697-9BA0E2858222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571499" y="2708227"/>
            <a:ext cx="5045529" cy="3561943"/>
          </a:xfrm>
        </p:spPr>
        <p:txBody>
          <a:bodyPr>
            <a:noAutofit/>
          </a:bodyPr>
          <a:lstStyle>
            <a:lvl1pPr marL="0" indent="0" algn="l">
              <a:buNone/>
              <a:defRPr sz="1400" b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FA6C5C5-5069-4AE6-8A3D-3F2C6B9506E4}"/>
              </a:ext>
            </a:extLst>
          </p:cNvPr>
          <p:cNvSpPr/>
          <p:nvPr userDrawn="1"/>
        </p:nvSpPr>
        <p:spPr>
          <a:xfrm>
            <a:off x="446314" y="-1"/>
            <a:ext cx="1188720" cy="128016"/>
          </a:xfrm>
          <a:prstGeom prst="rect">
            <a:avLst/>
          </a:prstGeom>
          <a:solidFill>
            <a:srgbClr val="0D560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 dirty="0">
              <a:solidFill>
                <a:schemeClr val="tx1"/>
              </a:solidFill>
            </a:endParaRPr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AEC0B9D2-B814-442D-8DE0-4E88313D1DC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01400" y="282740"/>
            <a:ext cx="435034" cy="608811"/>
          </a:xfrm>
          <a:prstGeom prst="rect">
            <a:avLst/>
          </a:prstGeom>
        </p:spPr>
      </p:pic>
      <p:sp>
        <p:nvSpPr>
          <p:cNvPr id="10" name="Text Placeholder 3">
            <a:extLst>
              <a:ext uri="{FF2B5EF4-FFF2-40B4-BE49-F238E27FC236}">
                <a16:creationId xmlns:a16="http://schemas.microsoft.com/office/drawing/2014/main" id="{7488839A-F86E-471C-8C39-6DC6714EBEA5}"/>
              </a:ext>
            </a:extLst>
          </p:cNvPr>
          <p:cNvSpPr txBox="1">
            <a:spLocks/>
          </p:cNvSpPr>
          <p:nvPr userDrawn="1"/>
        </p:nvSpPr>
        <p:spPr>
          <a:xfrm>
            <a:off x="978106" y="296030"/>
            <a:ext cx="11174186" cy="70173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GB" sz="3600" b="1" kern="1200" spc="-60" baseline="0" dirty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spcBef>
                <a:spcPts val="0"/>
              </a:spcBef>
            </a:pPr>
            <a:r>
              <a:rPr lang="en-US" sz="2400" dirty="0">
                <a:solidFill>
                  <a:srgbClr val="0D5601"/>
                </a:solidFill>
              </a:rPr>
              <a:t>The Fourth Meeting of Signatories of the Saiga MOU</a:t>
            </a:r>
          </a:p>
          <a:p>
            <a:pPr>
              <a:spcBef>
                <a:spcPts val="0"/>
              </a:spcBef>
            </a:pPr>
            <a:r>
              <a:rPr lang="en-US" sz="2000" b="0" dirty="0">
                <a:solidFill>
                  <a:srgbClr val="0D5601"/>
                </a:solidFill>
              </a:rPr>
              <a:t>28-29 September 2021, online meeting</a:t>
            </a:r>
          </a:p>
        </p:txBody>
      </p:sp>
    </p:spTree>
    <p:extLst>
      <p:ext uri="{BB962C8B-B14F-4D97-AF65-F5344CB8AC3E}">
        <p14:creationId xmlns:p14="http://schemas.microsoft.com/office/powerpoint/2010/main" val="204387245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lowchart: Document 3">
            <a:extLst>
              <a:ext uri="{FF2B5EF4-FFF2-40B4-BE49-F238E27FC236}">
                <a16:creationId xmlns:a16="http://schemas.microsoft.com/office/drawing/2014/main" id="{D5C833BC-89A8-4D28-9D63-F45F14D694BF}"/>
              </a:ext>
            </a:extLst>
          </p:cNvPr>
          <p:cNvSpPr/>
          <p:nvPr userDrawn="1"/>
        </p:nvSpPr>
        <p:spPr>
          <a:xfrm flipH="1">
            <a:off x="123987" y="124955"/>
            <a:ext cx="11953415" cy="4408002"/>
          </a:xfrm>
          <a:custGeom>
            <a:avLst/>
            <a:gdLst>
              <a:gd name="connsiteX0" fmla="*/ 0 w 21600"/>
              <a:gd name="connsiteY0" fmla="*/ 0 h 21600"/>
              <a:gd name="connsiteX1" fmla="*/ 21600 w 21600"/>
              <a:gd name="connsiteY1" fmla="*/ 0 h 21600"/>
              <a:gd name="connsiteX2" fmla="*/ 21600 w 21600"/>
              <a:gd name="connsiteY2" fmla="*/ 17322 h 21600"/>
              <a:gd name="connsiteX3" fmla="*/ 0 w 21600"/>
              <a:gd name="connsiteY3" fmla="*/ 20172 h 21600"/>
              <a:gd name="connsiteX4" fmla="*/ 0 w 21600"/>
              <a:gd name="connsiteY4" fmla="*/ 0 h 21600"/>
              <a:gd name="connsiteX0" fmla="*/ 17 w 21617"/>
              <a:gd name="connsiteY0" fmla="*/ 0 h 23765"/>
              <a:gd name="connsiteX1" fmla="*/ 21617 w 21617"/>
              <a:gd name="connsiteY1" fmla="*/ 0 h 23765"/>
              <a:gd name="connsiteX2" fmla="*/ 21617 w 21617"/>
              <a:gd name="connsiteY2" fmla="*/ 17322 h 23765"/>
              <a:gd name="connsiteX3" fmla="*/ 0 w 21617"/>
              <a:gd name="connsiteY3" fmla="*/ 22875 h 23765"/>
              <a:gd name="connsiteX4" fmla="*/ 17 w 21617"/>
              <a:gd name="connsiteY4" fmla="*/ 0 h 23765"/>
              <a:gd name="connsiteX0" fmla="*/ 17 w 21617"/>
              <a:gd name="connsiteY0" fmla="*/ 0 h 24368"/>
              <a:gd name="connsiteX1" fmla="*/ 21617 w 21617"/>
              <a:gd name="connsiteY1" fmla="*/ 0 h 24368"/>
              <a:gd name="connsiteX2" fmla="*/ 21617 w 21617"/>
              <a:gd name="connsiteY2" fmla="*/ 17322 h 24368"/>
              <a:gd name="connsiteX3" fmla="*/ 0 w 21617"/>
              <a:gd name="connsiteY3" fmla="*/ 22875 h 24368"/>
              <a:gd name="connsiteX4" fmla="*/ 17 w 21617"/>
              <a:gd name="connsiteY4" fmla="*/ 0 h 24368"/>
              <a:gd name="connsiteX0" fmla="*/ 17 w 21617"/>
              <a:gd name="connsiteY0" fmla="*/ 0 h 24514"/>
              <a:gd name="connsiteX1" fmla="*/ 21617 w 21617"/>
              <a:gd name="connsiteY1" fmla="*/ 0 h 24514"/>
              <a:gd name="connsiteX2" fmla="*/ 21617 w 21617"/>
              <a:gd name="connsiteY2" fmla="*/ 17322 h 24514"/>
              <a:gd name="connsiteX3" fmla="*/ 0 w 21617"/>
              <a:gd name="connsiteY3" fmla="*/ 22875 h 24514"/>
              <a:gd name="connsiteX4" fmla="*/ 17 w 21617"/>
              <a:gd name="connsiteY4" fmla="*/ 0 h 24514"/>
              <a:gd name="connsiteX0" fmla="*/ 17 w 21617"/>
              <a:gd name="connsiteY0" fmla="*/ 0 h 24569"/>
              <a:gd name="connsiteX1" fmla="*/ 21617 w 21617"/>
              <a:gd name="connsiteY1" fmla="*/ 0 h 24569"/>
              <a:gd name="connsiteX2" fmla="*/ 21617 w 21617"/>
              <a:gd name="connsiteY2" fmla="*/ 17322 h 24569"/>
              <a:gd name="connsiteX3" fmla="*/ 0 w 21617"/>
              <a:gd name="connsiteY3" fmla="*/ 22875 h 24569"/>
              <a:gd name="connsiteX4" fmla="*/ 17 w 21617"/>
              <a:gd name="connsiteY4" fmla="*/ 0 h 24569"/>
              <a:gd name="connsiteX0" fmla="*/ 17 w 21617"/>
              <a:gd name="connsiteY0" fmla="*/ 0 h 24698"/>
              <a:gd name="connsiteX1" fmla="*/ 21617 w 21617"/>
              <a:gd name="connsiteY1" fmla="*/ 0 h 24698"/>
              <a:gd name="connsiteX2" fmla="*/ 21617 w 21617"/>
              <a:gd name="connsiteY2" fmla="*/ 17322 h 24698"/>
              <a:gd name="connsiteX3" fmla="*/ 0 w 21617"/>
              <a:gd name="connsiteY3" fmla="*/ 22875 h 24698"/>
              <a:gd name="connsiteX4" fmla="*/ 17 w 21617"/>
              <a:gd name="connsiteY4" fmla="*/ 0 h 24698"/>
              <a:gd name="connsiteX0" fmla="*/ 17 w 21617"/>
              <a:gd name="connsiteY0" fmla="*/ 0 h 24785"/>
              <a:gd name="connsiteX1" fmla="*/ 21617 w 21617"/>
              <a:gd name="connsiteY1" fmla="*/ 0 h 24785"/>
              <a:gd name="connsiteX2" fmla="*/ 21617 w 21617"/>
              <a:gd name="connsiteY2" fmla="*/ 17322 h 24785"/>
              <a:gd name="connsiteX3" fmla="*/ 0 w 21617"/>
              <a:gd name="connsiteY3" fmla="*/ 22875 h 24785"/>
              <a:gd name="connsiteX4" fmla="*/ 17 w 21617"/>
              <a:gd name="connsiteY4" fmla="*/ 0 h 247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1617" h="24785">
                <a:moveTo>
                  <a:pt x="17" y="0"/>
                </a:moveTo>
                <a:lnTo>
                  <a:pt x="21617" y="0"/>
                </a:lnTo>
                <a:lnTo>
                  <a:pt x="21617" y="17322"/>
                </a:lnTo>
                <a:cubicBezTo>
                  <a:pt x="10919" y="19230"/>
                  <a:pt x="10221" y="28798"/>
                  <a:pt x="0" y="22875"/>
                </a:cubicBezTo>
                <a:cubicBezTo>
                  <a:pt x="6" y="15250"/>
                  <a:pt x="11" y="7625"/>
                  <a:pt x="17" y="0"/>
                </a:cubicBezTo>
                <a:close/>
              </a:path>
            </a:pathLst>
          </a:custGeom>
          <a:solidFill>
            <a:srgbClr val="0D560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A174F0C-3444-43F9-9DFF-354C44272A65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694871" y="5603181"/>
            <a:ext cx="9144000" cy="341632"/>
          </a:xfrm>
        </p:spPr>
        <p:txBody>
          <a:bodyPr vert="horz" lIns="91440" tIns="45720" rIns="91440" bIns="45720" rtlCol="0">
            <a:spAutoFit/>
          </a:bodyPr>
          <a:lstStyle>
            <a:lvl1pPr marL="0" indent="0">
              <a:buNone/>
              <a:defRPr lang="en-GB" sz="1800" dirty="0">
                <a:solidFill>
                  <a:schemeClr val="accent2">
                    <a:lumMod val="50000"/>
                  </a:schemeClr>
                </a:solidFill>
                <a:latin typeface="+mn-lt"/>
              </a:defRPr>
            </a:lvl1pPr>
          </a:lstStyle>
          <a:p>
            <a:pPr marL="228600" lvl="0" indent="-228600"/>
            <a:r>
              <a:rPr lang="en-US" dirty="0"/>
              <a:t>Subtitle</a:t>
            </a:r>
            <a:endParaRPr lang="en-GB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E11612A-63A3-4175-9F77-FA03CCD38D4B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94871" y="4901450"/>
            <a:ext cx="10607040" cy="701731"/>
          </a:xfrm>
        </p:spPr>
        <p:txBody>
          <a:bodyPr vert="horz" lIns="91440" tIns="45720" rIns="91440" bIns="45720" rtlCol="0" anchor="b">
            <a:spAutoFit/>
          </a:bodyPr>
          <a:lstStyle>
            <a:lvl1pPr>
              <a:defRPr lang="en-GB" sz="4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pPr marL="0" lvl="0"/>
            <a:r>
              <a:rPr lang="en-US" dirty="0"/>
              <a:t>Title</a:t>
            </a:r>
            <a:endParaRPr lang="en-GB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45C25376-E6F9-4E5A-A81D-E7FA342FB230}"/>
              </a:ext>
            </a:extLst>
          </p:cNvPr>
          <p:cNvSpPr/>
          <p:nvPr userDrawn="1"/>
        </p:nvSpPr>
        <p:spPr>
          <a:xfrm>
            <a:off x="435429" y="4726452"/>
            <a:ext cx="72571" cy="1371600"/>
          </a:xfrm>
          <a:prstGeom prst="rect">
            <a:avLst/>
          </a:prstGeom>
          <a:solidFill>
            <a:srgbClr val="0D560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8224042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Flowchart: Document 3">
            <a:extLst>
              <a:ext uri="{FF2B5EF4-FFF2-40B4-BE49-F238E27FC236}">
                <a16:creationId xmlns:a16="http://schemas.microsoft.com/office/drawing/2014/main" id="{7F75D8AF-79DE-4E2B-A15F-8EC66948BC31}"/>
              </a:ext>
            </a:extLst>
          </p:cNvPr>
          <p:cNvSpPr/>
          <p:nvPr userDrawn="1"/>
        </p:nvSpPr>
        <p:spPr>
          <a:xfrm flipH="1" flipV="1">
            <a:off x="114590" y="4581492"/>
            <a:ext cx="11962815" cy="2152681"/>
          </a:xfrm>
          <a:custGeom>
            <a:avLst/>
            <a:gdLst>
              <a:gd name="connsiteX0" fmla="*/ 0 w 21600"/>
              <a:gd name="connsiteY0" fmla="*/ 0 h 21600"/>
              <a:gd name="connsiteX1" fmla="*/ 21600 w 21600"/>
              <a:gd name="connsiteY1" fmla="*/ 0 h 21600"/>
              <a:gd name="connsiteX2" fmla="*/ 21600 w 21600"/>
              <a:gd name="connsiteY2" fmla="*/ 17322 h 21600"/>
              <a:gd name="connsiteX3" fmla="*/ 0 w 21600"/>
              <a:gd name="connsiteY3" fmla="*/ 20172 h 21600"/>
              <a:gd name="connsiteX4" fmla="*/ 0 w 21600"/>
              <a:gd name="connsiteY4" fmla="*/ 0 h 21600"/>
              <a:gd name="connsiteX0" fmla="*/ 17 w 21617"/>
              <a:gd name="connsiteY0" fmla="*/ 0 h 23765"/>
              <a:gd name="connsiteX1" fmla="*/ 21617 w 21617"/>
              <a:gd name="connsiteY1" fmla="*/ 0 h 23765"/>
              <a:gd name="connsiteX2" fmla="*/ 21617 w 21617"/>
              <a:gd name="connsiteY2" fmla="*/ 17322 h 23765"/>
              <a:gd name="connsiteX3" fmla="*/ 0 w 21617"/>
              <a:gd name="connsiteY3" fmla="*/ 22875 h 23765"/>
              <a:gd name="connsiteX4" fmla="*/ 17 w 21617"/>
              <a:gd name="connsiteY4" fmla="*/ 0 h 23765"/>
              <a:gd name="connsiteX0" fmla="*/ 17 w 21617"/>
              <a:gd name="connsiteY0" fmla="*/ 0 h 24368"/>
              <a:gd name="connsiteX1" fmla="*/ 21617 w 21617"/>
              <a:gd name="connsiteY1" fmla="*/ 0 h 24368"/>
              <a:gd name="connsiteX2" fmla="*/ 21617 w 21617"/>
              <a:gd name="connsiteY2" fmla="*/ 17322 h 24368"/>
              <a:gd name="connsiteX3" fmla="*/ 0 w 21617"/>
              <a:gd name="connsiteY3" fmla="*/ 22875 h 24368"/>
              <a:gd name="connsiteX4" fmla="*/ 17 w 21617"/>
              <a:gd name="connsiteY4" fmla="*/ 0 h 24368"/>
              <a:gd name="connsiteX0" fmla="*/ 17 w 21617"/>
              <a:gd name="connsiteY0" fmla="*/ 0 h 24514"/>
              <a:gd name="connsiteX1" fmla="*/ 21617 w 21617"/>
              <a:gd name="connsiteY1" fmla="*/ 0 h 24514"/>
              <a:gd name="connsiteX2" fmla="*/ 21617 w 21617"/>
              <a:gd name="connsiteY2" fmla="*/ 17322 h 24514"/>
              <a:gd name="connsiteX3" fmla="*/ 0 w 21617"/>
              <a:gd name="connsiteY3" fmla="*/ 22875 h 24514"/>
              <a:gd name="connsiteX4" fmla="*/ 17 w 21617"/>
              <a:gd name="connsiteY4" fmla="*/ 0 h 24514"/>
              <a:gd name="connsiteX0" fmla="*/ 17 w 21617"/>
              <a:gd name="connsiteY0" fmla="*/ 0 h 24569"/>
              <a:gd name="connsiteX1" fmla="*/ 21617 w 21617"/>
              <a:gd name="connsiteY1" fmla="*/ 0 h 24569"/>
              <a:gd name="connsiteX2" fmla="*/ 21617 w 21617"/>
              <a:gd name="connsiteY2" fmla="*/ 17322 h 24569"/>
              <a:gd name="connsiteX3" fmla="*/ 0 w 21617"/>
              <a:gd name="connsiteY3" fmla="*/ 22875 h 24569"/>
              <a:gd name="connsiteX4" fmla="*/ 17 w 21617"/>
              <a:gd name="connsiteY4" fmla="*/ 0 h 24569"/>
              <a:gd name="connsiteX0" fmla="*/ 17 w 21617"/>
              <a:gd name="connsiteY0" fmla="*/ 0 h 24698"/>
              <a:gd name="connsiteX1" fmla="*/ 21617 w 21617"/>
              <a:gd name="connsiteY1" fmla="*/ 0 h 24698"/>
              <a:gd name="connsiteX2" fmla="*/ 21617 w 21617"/>
              <a:gd name="connsiteY2" fmla="*/ 17322 h 24698"/>
              <a:gd name="connsiteX3" fmla="*/ 0 w 21617"/>
              <a:gd name="connsiteY3" fmla="*/ 22875 h 24698"/>
              <a:gd name="connsiteX4" fmla="*/ 17 w 21617"/>
              <a:gd name="connsiteY4" fmla="*/ 0 h 24698"/>
              <a:gd name="connsiteX0" fmla="*/ 17 w 21617"/>
              <a:gd name="connsiteY0" fmla="*/ 0 h 24785"/>
              <a:gd name="connsiteX1" fmla="*/ 21617 w 21617"/>
              <a:gd name="connsiteY1" fmla="*/ 0 h 24785"/>
              <a:gd name="connsiteX2" fmla="*/ 21617 w 21617"/>
              <a:gd name="connsiteY2" fmla="*/ 17322 h 24785"/>
              <a:gd name="connsiteX3" fmla="*/ 0 w 21617"/>
              <a:gd name="connsiteY3" fmla="*/ 22875 h 24785"/>
              <a:gd name="connsiteX4" fmla="*/ 17 w 21617"/>
              <a:gd name="connsiteY4" fmla="*/ 0 h 24785"/>
              <a:gd name="connsiteX0" fmla="*/ 34 w 21634"/>
              <a:gd name="connsiteY0" fmla="*/ 0 h 36778"/>
              <a:gd name="connsiteX1" fmla="*/ 21634 w 21634"/>
              <a:gd name="connsiteY1" fmla="*/ 0 h 36778"/>
              <a:gd name="connsiteX2" fmla="*/ 21634 w 21634"/>
              <a:gd name="connsiteY2" fmla="*/ 17322 h 36778"/>
              <a:gd name="connsiteX3" fmla="*/ 0 w 21634"/>
              <a:gd name="connsiteY3" fmla="*/ 35787 h 36778"/>
              <a:gd name="connsiteX4" fmla="*/ 34 w 21634"/>
              <a:gd name="connsiteY4" fmla="*/ 0 h 36778"/>
              <a:gd name="connsiteX0" fmla="*/ 34 w 21634"/>
              <a:gd name="connsiteY0" fmla="*/ 0 h 41874"/>
              <a:gd name="connsiteX1" fmla="*/ 21634 w 21634"/>
              <a:gd name="connsiteY1" fmla="*/ 0 h 41874"/>
              <a:gd name="connsiteX2" fmla="*/ 21634 w 21634"/>
              <a:gd name="connsiteY2" fmla="*/ 17322 h 41874"/>
              <a:gd name="connsiteX3" fmla="*/ 0 w 21634"/>
              <a:gd name="connsiteY3" fmla="*/ 35787 h 41874"/>
              <a:gd name="connsiteX4" fmla="*/ 34 w 21634"/>
              <a:gd name="connsiteY4" fmla="*/ 0 h 41874"/>
              <a:gd name="connsiteX0" fmla="*/ 34 w 21634"/>
              <a:gd name="connsiteY0" fmla="*/ 0 h 42123"/>
              <a:gd name="connsiteX1" fmla="*/ 21634 w 21634"/>
              <a:gd name="connsiteY1" fmla="*/ 0 h 42123"/>
              <a:gd name="connsiteX2" fmla="*/ 21634 w 21634"/>
              <a:gd name="connsiteY2" fmla="*/ 17322 h 42123"/>
              <a:gd name="connsiteX3" fmla="*/ 0 w 21634"/>
              <a:gd name="connsiteY3" fmla="*/ 35787 h 42123"/>
              <a:gd name="connsiteX4" fmla="*/ 34 w 21634"/>
              <a:gd name="connsiteY4" fmla="*/ 0 h 421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1634" h="42123">
                <a:moveTo>
                  <a:pt x="34" y="0"/>
                </a:moveTo>
                <a:lnTo>
                  <a:pt x="21634" y="0"/>
                </a:lnTo>
                <a:lnTo>
                  <a:pt x="21634" y="17322"/>
                </a:lnTo>
                <a:cubicBezTo>
                  <a:pt x="10970" y="21444"/>
                  <a:pt x="9198" y="56098"/>
                  <a:pt x="0" y="35787"/>
                </a:cubicBezTo>
                <a:cubicBezTo>
                  <a:pt x="6" y="28162"/>
                  <a:pt x="28" y="7625"/>
                  <a:pt x="34" y="0"/>
                </a:cubicBezTo>
                <a:close/>
              </a:path>
            </a:pathLst>
          </a:custGeom>
          <a:solidFill>
            <a:srgbClr val="0D560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C9A3716-1F35-4634-B53D-27722735B2D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96686" y="1611383"/>
            <a:ext cx="9666514" cy="746846"/>
          </a:xfrm>
        </p:spPr>
        <p:txBody>
          <a:bodyPr anchor="t">
            <a:noAutofit/>
          </a:bodyPr>
          <a:lstStyle>
            <a:lvl1pPr>
              <a:defRPr sz="4800" spc="-15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dirty="0"/>
              <a:t>Section Header 1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96A4796-E4C0-42FE-9F82-5D46B8789E25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696686" y="2464424"/>
            <a:ext cx="9666514" cy="221599"/>
          </a:xfrm>
        </p:spPr>
        <p:txBody>
          <a:bodyPr tIns="0" bIns="0">
            <a:spAutoFit/>
          </a:bodyPr>
          <a:lstStyle>
            <a:lvl1pPr marL="0" indent="0">
              <a:buNone/>
              <a:defRPr sz="1600">
                <a:solidFill>
                  <a:schemeClr val="accent3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Subtitle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560C8850-C2CD-4E0B-AA6F-6B884EB94B4B}"/>
              </a:ext>
            </a:extLst>
          </p:cNvPr>
          <p:cNvSpPr/>
          <p:nvPr userDrawn="1"/>
        </p:nvSpPr>
        <p:spPr>
          <a:xfrm>
            <a:off x="435429" y="1532049"/>
            <a:ext cx="72571" cy="1371600"/>
          </a:xfrm>
          <a:prstGeom prst="rect">
            <a:avLst/>
          </a:prstGeom>
          <a:solidFill>
            <a:srgbClr val="0D560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6721932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ame 7">
            <a:extLst>
              <a:ext uri="{FF2B5EF4-FFF2-40B4-BE49-F238E27FC236}">
                <a16:creationId xmlns:a16="http://schemas.microsoft.com/office/drawing/2014/main" id="{53B0C39E-3796-4132-81FF-5A58EAF300A5}"/>
              </a:ext>
            </a:extLst>
          </p:cNvPr>
          <p:cNvSpPr/>
          <p:nvPr userDrawn="1"/>
        </p:nvSpPr>
        <p:spPr>
          <a:xfrm>
            <a:off x="-2" y="0"/>
            <a:ext cx="12192001" cy="6858000"/>
          </a:xfrm>
          <a:prstGeom prst="frame">
            <a:avLst>
              <a:gd name="adj1" fmla="val 1736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FA6C5C5-5069-4AE6-8A3D-3F2C6B9506E4}"/>
              </a:ext>
            </a:extLst>
          </p:cNvPr>
          <p:cNvSpPr/>
          <p:nvPr userDrawn="1"/>
        </p:nvSpPr>
        <p:spPr>
          <a:xfrm>
            <a:off x="446314" y="-1"/>
            <a:ext cx="1188720" cy="128016"/>
          </a:xfrm>
          <a:prstGeom prst="rect">
            <a:avLst/>
          </a:prstGeom>
          <a:solidFill>
            <a:srgbClr val="0D560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00F7C607-177E-BC4B-9F1D-E0CD83EF04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758E3AAF-44AA-41E0-AE18-8B461598AD0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46314" y="1825625"/>
            <a:ext cx="5306787" cy="4351338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3" name="Content Placeholder 3">
            <a:extLst>
              <a:ext uri="{FF2B5EF4-FFF2-40B4-BE49-F238E27FC236}">
                <a16:creationId xmlns:a16="http://schemas.microsoft.com/office/drawing/2014/main" id="{FC1B8B60-5429-4EF9-93D0-2CCCF562B91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438900" y="1825625"/>
            <a:ext cx="5181600" cy="4351338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6947009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ame 7">
            <a:extLst>
              <a:ext uri="{FF2B5EF4-FFF2-40B4-BE49-F238E27FC236}">
                <a16:creationId xmlns:a16="http://schemas.microsoft.com/office/drawing/2014/main" id="{53B0C39E-3796-4132-81FF-5A58EAF300A5}"/>
              </a:ext>
            </a:extLst>
          </p:cNvPr>
          <p:cNvSpPr/>
          <p:nvPr userDrawn="1"/>
        </p:nvSpPr>
        <p:spPr>
          <a:xfrm>
            <a:off x="-2" y="0"/>
            <a:ext cx="12192001" cy="6858000"/>
          </a:xfrm>
          <a:prstGeom prst="frame">
            <a:avLst>
              <a:gd name="adj1" fmla="val 1736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FA6C5C5-5069-4AE6-8A3D-3F2C6B9506E4}"/>
              </a:ext>
            </a:extLst>
          </p:cNvPr>
          <p:cNvSpPr/>
          <p:nvPr userDrawn="1"/>
        </p:nvSpPr>
        <p:spPr>
          <a:xfrm>
            <a:off x="446314" y="-1"/>
            <a:ext cx="1188720" cy="128016"/>
          </a:xfrm>
          <a:prstGeom prst="rect">
            <a:avLst/>
          </a:prstGeom>
          <a:solidFill>
            <a:srgbClr val="0D560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00F7C607-177E-BC4B-9F1D-E0CD83EF04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500215"/>
            <a:ext cx="3932237" cy="155718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5" name="Text Placeholder 3">
            <a:extLst>
              <a:ext uri="{FF2B5EF4-FFF2-40B4-BE49-F238E27FC236}">
                <a16:creationId xmlns:a16="http://schemas.microsoft.com/office/drawing/2014/main" id="{9B6692B7-0F8A-4381-96B4-5F358BFD1E9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B43535EE-90E2-422C-B7AC-4D346E8D6E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500215"/>
            <a:ext cx="6172200" cy="5368773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17642418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ame 7">
            <a:extLst>
              <a:ext uri="{FF2B5EF4-FFF2-40B4-BE49-F238E27FC236}">
                <a16:creationId xmlns:a16="http://schemas.microsoft.com/office/drawing/2014/main" id="{53B0C39E-3796-4132-81FF-5A58EAF300A5}"/>
              </a:ext>
            </a:extLst>
          </p:cNvPr>
          <p:cNvSpPr/>
          <p:nvPr userDrawn="1"/>
        </p:nvSpPr>
        <p:spPr>
          <a:xfrm>
            <a:off x="-2" y="0"/>
            <a:ext cx="12192001" cy="6858000"/>
          </a:xfrm>
          <a:prstGeom prst="frame">
            <a:avLst>
              <a:gd name="adj1" fmla="val 1736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FA6C5C5-5069-4AE6-8A3D-3F2C6B9506E4}"/>
              </a:ext>
            </a:extLst>
          </p:cNvPr>
          <p:cNvSpPr/>
          <p:nvPr userDrawn="1"/>
        </p:nvSpPr>
        <p:spPr>
          <a:xfrm>
            <a:off x="446314" y="-1"/>
            <a:ext cx="1188720" cy="128016"/>
          </a:xfrm>
          <a:prstGeom prst="rect">
            <a:avLst/>
          </a:prstGeom>
          <a:solidFill>
            <a:srgbClr val="0D560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00F7C607-177E-BC4B-9F1D-E0CD83EF04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500215"/>
            <a:ext cx="3932237" cy="155718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5" name="Text Placeholder 3">
            <a:extLst>
              <a:ext uri="{FF2B5EF4-FFF2-40B4-BE49-F238E27FC236}">
                <a16:creationId xmlns:a16="http://schemas.microsoft.com/office/drawing/2014/main" id="{9B6692B7-0F8A-4381-96B4-5F358BFD1E9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1" name="Picture Placeholder 2">
            <a:extLst>
              <a:ext uri="{FF2B5EF4-FFF2-40B4-BE49-F238E27FC236}">
                <a16:creationId xmlns:a16="http://schemas.microsoft.com/office/drawing/2014/main" id="{131CB29F-0BE0-476F-B57A-7638E9BFAE7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500215"/>
            <a:ext cx="6172200" cy="5368773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099649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A767DC2A-CB3D-4FC9-8B3F-E5E573CAF7B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01400" y="282740"/>
            <a:ext cx="435034" cy="608811"/>
          </a:xfrm>
          <a:prstGeom prst="rect">
            <a:avLst/>
          </a:prstGeom>
        </p:spPr>
      </p:pic>
      <p:sp>
        <p:nvSpPr>
          <p:cNvPr id="7" name="Text Placeholder 3">
            <a:extLst>
              <a:ext uri="{FF2B5EF4-FFF2-40B4-BE49-F238E27FC236}">
                <a16:creationId xmlns:a16="http://schemas.microsoft.com/office/drawing/2014/main" id="{6F449F3D-3704-4755-ACF6-EA5D84EA30BC}"/>
              </a:ext>
            </a:extLst>
          </p:cNvPr>
          <p:cNvSpPr txBox="1">
            <a:spLocks/>
          </p:cNvSpPr>
          <p:nvPr userDrawn="1"/>
        </p:nvSpPr>
        <p:spPr>
          <a:xfrm>
            <a:off x="978106" y="296030"/>
            <a:ext cx="11174186" cy="70173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GB" sz="3600" b="1" kern="1200" spc="-60" baseline="0" dirty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spcBef>
                <a:spcPts val="0"/>
              </a:spcBef>
            </a:pPr>
            <a:r>
              <a:rPr lang="en-US" sz="2400" dirty="0">
                <a:solidFill>
                  <a:srgbClr val="0D5601"/>
                </a:solidFill>
              </a:rPr>
              <a:t>Second Meeting of the Signatories to the Bukhara Deer MOU (MOS2)</a:t>
            </a:r>
          </a:p>
          <a:p>
            <a:pPr>
              <a:spcBef>
                <a:spcPts val="0"/>
              </a:spcBef>
            </a:pPr>
            <a:r>
              <a:rPr lang="en-US" sz="2000" b="0" dirty="0">
                <a:solidFill>
                  <a:srgbClr val="0D5601"/>
                </a:solidFill>
              </a:rPr>
              <a:t>19-22 October 2020 </a:t>
            </a:r>
          </a:p>
        </p:txBody>
      </p:sp>
    </p:spTree>
    <p:extLst>
      <p:ext uri="{BB962C8B-B14F-4D97-AF65-F5344CB8AC3E}">
        <p14:creationId xmlns:p14="http://schemas.microsoft.com/office/powerpoint/2010/main" val="213343291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4E46C0F6-F728-4FF0-A7F3-F6AECCD35B33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120650" y="136525"/>
            <a:ext cx="11950700" cy="6584951"/>
          </a:xfrm>
          <a:solidFill>
            <a:schemeClr val="bg1">
              <a:lumMod val="95000"/>
            </a:schemeClr>
          </a:solidFill>
        </p:spPr>
        <p:txBody>
          <a:bodyPr vert="horz" wrap="square" lIns="91440" tIns="45720" rIns="91440" bIns="45720" rtlCol="0" anchor="ctr" anchorCtr="1">
            <a:noAutofit/>
          </a:bodyPr>
          <a:lstStyle>
            <a:lvl1pPr marL="0" indent="0">
              <a:buNone/>
              <a:defRPr lang="en-GB" sz="1800"/>
            </a:lvl1pPr>
          </a:lstStyle>
          <a:p>
            <a:pPr marL="228600" lvl="0" indent="-228600" algn="ctr"/>
            <a:r>
              <a:rPr lang="en-US" dirty="0"/>
              <a:t>Insert image</a:t>
            </a:r>
            <a:endParaRPr lang="en-GB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E4DAD220-8CE3-4FF4-957A-1E24442C6565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1587500" y="4022725"/>
            <a:ext cx="10033000" cy="1236236"/>
          </a:xfrm>
          <a:solidFill>
            <a:schemeClr val="tx1">
              <a:alpha val="68000"/>
            </a:schemeClr>
          </a:solidFill>
        </p:spPr>
        <p:txBody>
          <a:bodyPr lIns="274320" tIns="274320" rIns="274320" bIns="274320" anchor="ctr">
            <a:spAutoFit/>
          </a:bodyPr>
          <a:lstStyle>
            <a:lvl1pPr marL="0" indent="0">
              <a:lnSpc>
                <a:spcPct val="100000"/>
              </a:lnSpc>
              <a:buNone/>
              <a:defRPr sz="1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8" name="Text Placeholder 6">
            <a:extLst>
              <a:ext uri="{FF2B5EF4-FFF2-40B4-BE49-F238E27FC236}">
                <a16:creationId xmlns:a16="http://schemas.microsoft.com/office/drawing/2014/main" id="{58FDDD78-44AA-4B92-90B8-DFC56D688C50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336550" y="3269342"/>
            <a:ext cx="1155366" cy="2576090"/>
          </a:xfrm>
          <a:noFill/>
        </p:spPr>
        <p:txBody>
          <a:bodyPr wrap="square" lIns="182880" tIns="182880" rIns="182880" bIns="91440">
            <a:spAutoFit/>
          </a:bodyPr>
          <a:lstStyle>
            <a:lvl1pPr marL="0" indent="0">
              <a:buNone/>
              <a:defRPr sz="166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9" name="Frame 8">
            <a:extLst>
              <a:ext uri="{FF2B5EF4-FFF2-40B4-BE49-F238E27FC236}">
                <a16:creationId xmlns:a16="http://schemas.microsoft.com/office/drawing/2014/main" id="{0283712C-6C33-4303-985C-6493AAFAF405}"/>
              </a:ext>
            </a:extLst>
          </p:cNvPr>
          <p:cNvSpPr/>
          <p:nvPr userDrawn="1"/>
        </p:nvSpPr>
        <p:spPr>
          <a:xfrm>
            <a:off x="-2" y="0"/>
            <a:ext cx="12192001" cy="6858000"/>
          </a:xfrm>
          <a:prstGeom prst="frame">
            <a:avLst>
              <a:gd name="adj1" fmla="val 1736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0E81040-AE93-4763-96F3-062F0F2D8F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701439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2 with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D314F9CD-0693-4A94-A67A-F71413300A64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0" y="0"/>
            <a:ext cx="12191999" cy="3962400"/>
          </a:xfrm>
          <a:solidFill>
            <a:schemeClr val="bg1">
              <a:lumMod val="95000"/>
            </a:schemeClr>
          </a:solidFill>
        </p:spPr>
        <p:txBody>
          <a:bodyPr vert="horz" wrap="square" lIns="91440" tIns="45720" rIns="91440" bIns="45720" rtlCol="0" anchor="ctr" anchorCtr="1">
            <a:noAutofit/>
          </a:bodyPr>
          <a:lstStyle>
            <a:lvl1pPr marL="0" indent="0">
              <a:buNone/>
              <a:defRPr lang="en-GB" sz="1800" dirty="0"/>
            </a:lvl1pPr>
          </a:lstStyle>
          <a:p>
            <a:pPr marL="228600" lvl="0" indent="-228600" algn="ctr"/>
            <a:r>
              <a:rPr lang="en-US" dirty="0"/>
              <a:t>Insert Image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A174F0C-3444-43F9-9DFF-354C44272A65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694871" y="5603181"/>
            <a:ext cx="9144000" cy="341632"/>
          </a:xfrm>
        </p:spPr>
        <p:txBody>
          <a:bodyPr vert="horz" lIns="91440" tIns="45720" rIns="91440" bIns="45720" rtlCol="0">
            <a:spAutoFit/>
          </a:bodyPr>
          <a:lstStyle>
            <a:lvl1pPr marL="0" indent="0">
              <a:buNone/>
              <a:defRPr lang="en-GB" sz="1800" dirty="0">
                <a:solidFill>
                  <a:schemeClr val="accent3"/>
                </a:solidFill>
                <a:latin typeface="+mn-lt"/>
              </a:defRPr>
            </a:lvl1pPr>
          </a:lstStyle>
          <a:p>
            <a:pPr marL="228600" lvl="0" indent="-228600"/>
            <a:r>
              <a:rPr lang="en-US" dirty="0"/>
              <a:t>Subtitle</a:t>
            </a:r>
            <a:endParaRPr lang="en-GB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E11612A-63A3-4175-9F77-FA03CCD38D4B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94871" y="4901450"/>
            <a:ext cx="10607040" cy="701731"/>
          </a:xfrm>
        </p:spPr>
        <p:txBody>
          <a:bodyPr vert="horz" lIns="91440" tIns="45720" rIns="91440" bIns="45720" rtlCol="0" anchor="b">
            <a:spAutoFit/>
          </a:bodyPr>
          <a:lstStyle>
            <a:lvl1pPr>
              <a:defRPr lang="en-GB" sz="4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pPr marL="0" lvl="0"/>
            <a:r>
              <a:rPr lang="en-US" dirty="0"/>
              <a:t>Title</a:t>
            </a:r>
            <a:endParaRPr lang="en-GB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45C25376-E6F9-4E5A-A81D-E7FA342FB230}"/>
              </a:ext>
            </a:extLst>
          </p:cNvPr>
          <p:cNvSpPr/>
          <p:nvPr userDrawn="1"/>
        </p:nvSpPr>
        <p:spPr>
          <a:xfrm>
            <a:off x="435429" y="4726452"/>
            <a:ext cx="72571" cy="1371600"/>
          </a:xfrm>
          <a:prstGeom prst="rect">
            <a:avLst/>
          </a:prstGeom>
          <a:solidFill>
            <a:srgbClr val="0D560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3975715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ank You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3">
            <a:extLst>
              <a:ext uri="{FF2B5EF4-FFF2-40B4-BE49-F238E27FC236}">
                <a16:creationId xmlns:a16="http://schemas.microsoft.com/office/drawing/2014/main" id="{7C719AD2-39D2-425C-90E5-8FD2D783ADDF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0" y="0"/>
            <a:ext cx="12192000" cy="6858000"/>
          </a:xfrm>
          <a:solidFill>
            <a:schemeClr val="bg1">
              <a:lumMod val="95000"/>
            </a:schemeClr>
          </a:solidFill>
        </p:spPr>
        <p:txBody>
          <a:bodyPr vert="horz" wrap="square" lIns="91440" tIns="45720" rIns="91440" bIns="45720" rtlCol="0" anchor="ctr" anchorCtr="1">
            <a:noAutofit/>
          </a:bodyPr>
          <a:lstStyle>
            <a:lvl1pPr marL="0" indent="0">
              <a:buNone/>
              <a:defRPr lang="en-GB" sz="1800"/>
            </a:lvl1pPr>
          </a:lstStyle>
          <a:p>
            <a:pPr marL="228600" lvl="0" indent="-228600" algn="ctr"/>
            <a:r>
              <a:rPr lang="en-US" dirty="0"/>
              <a:t>Insert image</a:t>
            </a:r>
            <a:endParaRPr lang="en-GB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E11612A-63A3-4175-9F77-FA03CCD38D4B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94871" y="4901450"/>
            <a:ext cx="4907643" cy="701731"/>
          </a:xfrm>
        </p:spPr>
        <p:txBody>
          <a:bodyPr vert="horz" wrap="square" lIns="91440" tIns="45720" rIns="91440" bIns="45720" rtlCol="0" anchor="b">
            <a:spAutoFit/>
          </a:bodyPr>
          <a:lstStyle>
            <a:lvl1pPr>
              <a:defRPr lang="en-GB" sz="4400" b="1" spc="-150" dirty="0">
                <a:solidFill>
                  <a:schemeClr val="bg1"/>
                </a:solidFill>
                <a:latin typeface="+mj-lt"/>
              </a:defRPr>
            </a:lvl1pPr>
          </a:lstStyle>
          <a:p>
            <a:pPr marL="0" lvl="0"/>
            <a:r>
              <a:rPr lang="en-US" dirty="0"/>
              <a:t>Thank You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3419283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618346-1C0B-46DB-AAA6-71C865DE85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6315" y="1463040"/>
            <a:ext cx="8030935" cy="4770098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FA6C5C5-5069-4AE6-8A3D-3F2C6B9506E4}"/>
              </a:ext>
            </a:extLst>
          </p:cNvPr>
          <p:cNvSpPr/>
          <p:nvPr userDrawn="1"/>
        </p:nvSpPr>
        <p:spPr>
          <a:xfrm>
            <a:off x="446314" y="-1"/>
            <a:ext cx="1188720" cy="128016"/>
          </a:xfrm>
          <a:prstGeom prst="rect">
            <a:avLst/>
          </a:prstGeom>
          <a:solidFill>
            <a:srgbClr val="0D560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 dirty="0">
              <a:solidFill>
                <a:schemeClr val="tx1"/>
              </a:solidFill>
            </a:endParaRP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8771FD7F-33C1-4AD5-9005-F793B3907AD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01400" y="282740"/>
            <a:ext cx="435034" cy="608811"/>
          </a:xfrm>
          <a:prstGeom prst="rect">
            <a:avLst/>
          </a:prstGeom>
        </p:spPr>
      </p:pic>
      <p:sp>
        <p:nvSpPr>
          <p:cNvPr id="8" name="Text Placeholder 3">
            <a:extLst>
              <a:ext uri="{FF2B5EF4-FFF2-40B4-BE49-F238E27FC236}">
                <a16:creationId xmlns:a16="http://schemas.microsoft.com/office/drawing/2014/main" id="{3ABCE1A3-DA03-41EA-8D9A-37CC4C2F6CE4}"/>
              </a:ext>
            </a:extLst>
          </p:cNvPr>
          <p:cNvSpPr txBox="1">
            <a:spLocks/>
          </p:cNvSpPr>
          <p:nvPr userDrawn="1"/>
        </p:nvSpPr>
        <p:spPr>
          <a:xfrm>
            <a:off x="978106" y="296030"/>
            <a:ext cx="11174186" cy="70173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GB" sz="3600" b="1" kern="1200" spc="-60" baseline="0" dirty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spcBef>
                <a:spcPts val="0"/>
              </a:spcBef>
            </a:pPr>
            <a:r>
              <a:rPr lang="en-US" sz="2400" dirty="0">
                <a:solidFill>
                  <a:srgbClr val="0D5601"/>
                </a:solidFill>
              </a:rPr>
              <a:t>The Fifth Meeting of Signatories of the Saiga MOU</a:t>
            </a:r>
          </a:p>
          <a:p>
            <a:pPr>
              <a:spcBef>
                <a:spcPts val="0"/>
              </a:spcBef>
            </a:pPr>
            <a:r>
              <a:rPr lang="en-US" sz="2000" b="0" dirty="0">
                <a:solidFill>
                  <a:srgbClr val="0D5601"/>
                </a:solidFill>
              </a:rPr>
              <a:t>12-14 March 2025, Astana, Kazakhstan</a:t>
            </a:r>
          </a:p>
        </p:txBody>
      </p:sp>
    </p:spTree>
    <p:extLst>
      <p:ext uri="{BB962C8B-B14F-4D97-AF65-F5344CB8AC3E}">
        <p14:creationId xmlns:p14="http://schemas.microsoft.com/office/powerpoint/2010/main" val="17539375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 with Imag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6D24BA90-E7BA-471E-AA13-3329EDCD80A2}"/>
              </a:ext>
            </a:extLst>
          </p:cNvPr>
          <p:cNvSpPr/>
          <p:nvPr userDrawn="1"/>
        </p:nvSpPr>
        <p:spPr>
          <a:xfrm flipV="1">
            <a:off x="-1" y="-3"/>
            <a:ext cx="12192001" cy="6858003"/>
          </a:xfrm>
          <a:custGeom>
            <a:avLst/>
            <a:gdLst>
              <a:gd name="connsiteX0" fmla="*/ 9171734 w 12192001"/>
              <a:gd name="connsiteY0" fmla="*/ 2269381 h 6858003"/>
              <a:gd name="connsiteX1" fmla="*/ 4981292 w 12192001"/>
              <a:gd name="connsiteY1" fmla="*/ 1670903 h 6858003"/>
              <a:gd name="connsiteX2" fmla="*/ 634550 w 12192001"/>
              <a:gd name="connsiteY2" fmla="*/ 1013497 h 6858003"/>
              <a:gd name="connsiteX3" fmla="*/ 123993 w 12192001"/>
              <a:gd name="connsiteY3" fmla="*/ 984148 h 6858003"/>
              <a:gd name="connsiteX4" fmla="*/ 123993 w 12192001"/>
              <a:gd name="connsiteY4" fmla="*/ 123993 h 6858003"/>
              <a:gd name="connsiteX5" fmla="*/ 12068007 w 12192001"/>
              <a:gd name="connsiteY5" fmla="*/ 123993 h 6858003"/>
              <a:gd name="connsiteX6" fmla="*/ 12068007 w 12192001"/>
              <a:gd name="connsiteY6" fmla="*/ 1962695 h 6858003"/>
              <a:gd name="connsiteX7" fmla="*/ 11543532 w 12192001"/>
              <a:gd name="connsiteY7" fmla="*/ 2051091 h 6858003"/>
              <a:gd name="connsiteX8" fmla="*/ 9171734 w 12192001"/>
              <a:gd name="connsiteY8" fmla="*/ 2269381 h 6858003"/>
              <a:gd name="connsiteX9" fmla="*/ 1 w 12192001"/>
              <a:gd name="connsiteY9" fmla="*/ 6858003 h 6858003"/>
              <a:gd name="connsiteX10" fmla="*/ 12192001 w 12192001"/>
              <a:gd name="connsiteY10" fmla="*/ 6858003 h 6858003"/>
              <a:gd name="connsiteX11" fmla="*/ 12192001 w 12192001"/>
              <a:gd name="connsiteY11" fmla="*/ 2724879 h 6858003"/>
              <a:gd name="connsiteX12" fmla="*/ 12192001 w 12192001"/>
              <a:gd name="connsiteY12" fmla="*/ 2477360 h 6858003"/>
              <a:gd name="connsiteX13" fmla="*/ 12192001 w 12192001"/>
              <a:gd name="connsiteY13" fmla="*/ 1941781 h 6858003"/>
              <a:gd name="connsiteX14" fmla="*/ 12192000 w 12192001"/>
              <a:gd name="connsiteY14" fmla="*/ 1941781 h 6858003"/>
              <a:gd name="connsiteX15" fmla="*/ 12192000 w 12192001"/>
              <a:gd name="connsiteY15" fmla="*/ 0 h 6858003"/>
              <a:gd name="connsiteX16" fmla="*/ 0 w 12192001"/>
              <a:gd name="connsiteY16" fmla="*/ 0 h 6858003"/>
              <a:gd name="connsiteX17" fmla="*/ 0 w 12192001"/>
              <a:gd name="connsiteY17" fmla="*/ 6858000 h 6858003"/>
              <a:gd name="connsiteX18" fmla="*/ 1 w 12192001"/>
              <a:gd name="connsiteY18" fmla="*/ 6858000 h 68580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12192001" h="6858003">
                <a:moveTo>
                  <a:pt x="9171734" y="2269381"/>
                </a:moveTo>
                <a:cubicBezTo>
                  <a:pt x="8159059" y="2253684"/>
                  <a:pt x="6843276" y="2101858"/>
                  <a:pt x="4981292" y="1670903"/>
                </a:cubicBezTo>
                <a:cubicBezTo>
                  <a:pt x="3385010" y="1301444"/>
                  <a:pt x="2075869" y="1110459"/>
                  <a:pt x="634550" y="1013497"/>
                </a:cubicBezTo>
                <a:lnTo>
                  <a:pt x="123993" y="984148"/>
                </a:lnTo>
                <a:lnTo>
                  <a:pt x="123993" y="123993"/>
                </a:lnTo>
                <a:lnTo>
                  <a:pt x="12068007" y="123993"/>
                </a:lnTo>
                <a:lnTo>
                  <a:pt x="12068007" y="1962695"/>
                </a:lnTo>
                <a:lnTo>
                  <a:pt x="11543532" y="2051091"/>
                </a:lnTo>
                <a:cubicBezTo>
                  <a:pt x="10893978" y="2164649"/>
                  <a:pt x="10184410" y="2285079"/>
                  <a:pt x="9171734" y="2269381"/>
                </a:cubicBezTo>
                <a:close/>
                <a:moveTo>
                  <a:pt x="1" y="6858003"/>
                </a:moveTo>
                <a:lnTo>
                  <a:pt x="12192001" y="6858003"/>
                </a:lnTo>
                <a:lnTo>
                  <a:pt x="12192001" y="2724879"/>
                </a:lnTo>
                <a:lnTo>
                  <a:pt x="12192001" y="2477360"/>
                </a:lnTo>
                <a:lnTo>
                  <a:pt x="12192001" y="1941781"/>
                </a:lnTo>
                <a:lnTo>
                  <a:pt x="12192000" y="1941781"/>
                </a:lnTo>
                <a:lnTo>
                  <a:pt x="12192000" y="0"/>
                </a:lnTo>
                <a:lnTo>
                  <a:pt x="0" y="0"/>
                </a:lnTo>
                <a:lnTo>
                  <a:pt x="0" y="6858000"/>
                </a:lnTo>
                <a:lnTo>
                  <a:pt x="1" y="685800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9467520A-F508-4AA5-BBCF-30AE2B312E04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123992" y="4587876"/>
            <a:ext cx="11944014" cy="2146775"/>
          </a:xfrm>
          <a:custGeom>
            <a:avLst/>
            <a:gdLst>
              <a:gd name="connsiteX0" fmla="*/ 9047741 w 11944014"/>
              <a:gd name="connsiteY0" fmla="*/ 1387 h 2146775"/>
              <a:gd name="connsiteX1" fmla="*/ 11419539 w 11944014"/>
              <a:gd name="connsiteY1" fmla="*/ 219677 h 2146775"/>
              <a:gd name="connsiteX2" fmla="*/ 11944014 w 11944014"/>
              <a:gd name="connsiteY2" fmla="*/ 308073 h 2146775"/>
              <a:gd name="connsiteX3" fmla="*/ 11944014 w 11944014"/>
              <a:gd name="connsiteY3" fmla="*/ 2146775 h 2146775"/>
              <a:gd name="connsiteX4" fmla="*/ 0 w 11944014"/>
              <a:gd name="connsiteY4" fmla="*/ 2146775 h 2146775"/>
              <a:gd name="connsiteX5" fmla="*/ 0 w 11944014"/>
              <a:gd name="connsiteY5" fmla="*/ 1286620 h 2146775"/>
              <a:gd name="connsiteX6" fmla="*/ 510557 w 11944014"/>
              <a:gd name="connsiteY6" fmla="*/ 1257271 h 2146775"/>
              <a:gd name="connsiteX7" fmla="*/ 4857299 w 11944014"/>
              <a:gd name="connsiteY7" fmla="*/ 599865 h 2146775"/>
              <a:gd name="connsiteX8" fmla="*/ 9047741 w 11944014"/>
              <a:gd name="connsiteY8" fmla="*/ 1387 h 21467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1944014" h="2146775">
                <a:moveTo>
                  <a:pt x="9047741" y="1387"/>
                </a:moveTo>
                <a:cubicBezTo>
                  <a:pt x="10060417" y="-14311"/>
                  <a:pt x="10769985" y="106119"/>
                  <a:pt x="11419539" y="219677"/>
                </a:cubicBezTo>
                <a:lnTo>
                  <a:pt x="11944014" y="308073"/>
                </a:lnTo>
                <a:lnTo>
                  <a:pt x="11944014" y="2146775"/>
                </a:lnTo>
                <a:lnTo>
                  <a:pt x="0" y="2146775"/>
                </a:lnTo>
                <a:lnTo>
                  <a:pt x="0" y="1286620"/>
                </a:lnTo>
                <a:lnTo>
                  <a:pt x="510557" y="1257271"/>
                </a:lnTo>
                <a:cubicBezTo>
                  <a:pt x="1951876" y="1160309"/>
                  <a:pt x="3261017" y="969324"/>
                  <a:pt x="4857299" y="599865"/>
                </a:cubicBezTo>
                <a:cubicBezTo>
                  <a:pt x="6719283" y="168910"/>
                  <a:pt x="8035066" y="17084"/>
                  <a:pt x="9047741" y="1387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vert="horz" wrap="square" lIns="91440" tIns="45720" rIns="91440" bIns="45720" rtlCol="0" anchor="ctr" anchorCtr="1">
            <a:noAutofit/>
          </a:bodyPr>
          <a:lstStyle>
            <a:lvl1pPr marL="0" indent="0">
              <a:buNone/>
              <a:defRPr lang="en-GB" sz="1800" dirty="0"/>
            </a:lvl1pPr>
          </a:lstStyle>
          <a:p>
            <a:pPr marL="228600" lvl="0" indent="-228600" algn="ctr"/>
            <a:r>
              <a:rPr lang="en-US" dirty="0"/>
              <a:t>Insert Image</a:t>
            </a:r>
            <a:endParaRPr lang="en-GB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C9A3716-1F35-4634-B53D-27722735B2D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96686" y="1611383"/>
            <a:ext cx="9666514" cy="746846"/>
          </a:xfrm>
        </p:spPr>
        <p:txBody>
          <a:bodyPr anchor="t">
            <a:noAutofit/>
          </a:bodyPr>
          <a:lstStyle>
            <a:lvl1pPr>
              <a:defRPr sz="4800" spc="-15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dirty="0"/>
              <a:t>Section Header 1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96A4796-E4C0-42FE-9F82-5D46B8789E25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696686" y="2464424"/>
            <a:ext cx="9666514" cy="221599"/>
          </a:xfrm>
        </p:spPr>
        <p:txBody>
          <a:bodyPr tIns="0" bIns="0">
            <a:spAutoFit/>
          </a:bodyPr>
          <a:lstStyle>
            <a:lvl1pPr marL="0" indent="0">
              <a:buNone/>
              <a:defRPr sz="1600">
                <a:solidFill>
                  <a:schemeClr val="accent3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Subtitle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560C8850-C2CD-4E0B-AA6F-6B884EB94B4B}"/>
              </a:ext>
            </a:extLst>
          </p:cNvPr>
          <p:cNvSpPr/>
          <p:nvPr userDrawn="1"/>
        </p:nvSpPr>
        <p:spPr>
          <a:xfrm>
            <a:off x="435429" y="1532049"/>
            <a:ext cx="72571" cy="1371600"/>
          </a:xfrm>
          <a:prstGeom prst="rect">
            <a:avLst/>
          </a:prstGeom>
          <a:solidFill>
            <a:srgbClr val="0D560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391393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 with Imag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4">
            <a:extLst>
              <a:ext uri="{FF2B5EF4-FFF2-40B4-BE49-F238E27FC236}">
                <a16:creationId xmlns:a16="http://schemas.microsoft.com/office/drawing/2014/main" id="{A836EFBB-5449-47CB-96D6-CB08287F755D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0" y="0"/>
            <a:ext cx="12191999" cy="6858000"/>
          </a:xfrm>
          <a:solidFill>
            <a:schemeClr val="bg1">
              <a:lumMod val="95000"/>
            </a:schemeClr>
          </a:solidFill>
        </p:spPr>
        <p:txBody>
          <a:bodyPr vert="horz" wrap="square" lIns="91440" tIns="45720" rIns="91440" bIns="45720" rtlCol="0" anchor="ctr" anchorCtr="1">
            <a:noAutofit/>
          </a:bodyPr>
          <a:lstStyle>
            <a:lvl1pPr marL="0" indent="0">
              <a:buNone/>
              <a:defRPr lang="en-GB" sz="1800" dirty="0">
                <a:solidFill>
                  <a:schemeClr val="tx1"/>
                </a:solidFill>
              </a:defRPr>
            </a:lvl1pPr>
          </a:lstStyle>
          <a:p>
            <a:pPr marL="228600" lvl="0" indent="-228600" algn="ctr"/>
            <a:r>
              <a:rPr lang="en-US" dirty="0"/>
              <a:t>Insert Image</a:t>
            </a:r>
            <a:endParaRPr lang="en-GB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C9A3716-1F35-4634-B53D-27722735B2D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96686" y="3860800"/>
            <a:ext cx="9666514" cy="1686720"/>
          </a:xfrm>
        </p:spPr>
        <p:txBody>
          <a:bodyPr anchor="b">
            <a:noAutofit/>
          </a:bodyPr>
          <a:lstStyle>
            <a:lvl1pPr>
              <a:defRPr sz="4800" spc="-15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Section Header 2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96A4796-E4C0-42FE-9F82-5D46B8789E25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696686" y="5610170"/>
            <a:ext cx="9666514" cy="221599"/>
          </a:xfrm>
        </p:spPr>
        <p:txBody>
          <a:bodyPr tIns="0" bIns="0">
            <a:spAutoFit/>
          </a:bodyPr>
          <a:lstStyle>
            <a:lvl1pPr marL="0" indent="0">
              <a:buNone/>
              <a:defRPr sz="16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Subtitle</a:t>
            </a:r>
          </a:p>
        </p:txBody>
      </p:sp>
    </p:spTree>
    <p:extLst>
      <p:ext uri="{BB962C8B-B14F-4D97-AF65-F5344CB8AC3E}">
        <p14:creationId xmlns:p14="http://schemas.microsoft.com/office/powerpoint/2010/main" val="15470558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ame 7">
            <a:extLst>
              <a:ext uri="{FF2B5EF4-FFF2-40B4-BE49-F238E27FC236}">
                <a16:creationId xmlns:a16="http://schemas.microsoft.com/office/drawing/2014/main" id="{53B0C39E-3796-4132-81FF-5A58EAF300A5}"/>
              </a:ext>
            </a:extLst>
          </p:cNvPr>
          <p:cNvSpPr/>
          <p:nvPr userDrawn="1"/>
        </p:nvSpPr>
        <p:spPr>
          <a:xfrm>
            <a:off x="-2" y="0"/>
            <a:ext cx="12192001" cy="6858000"/>
          </a:xfrm>
          <a:prstGeom prst="frame">
            <a:avLst>
              <a:gd name="adj1" fmla="val 1736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FA6C5C5-5069-4AE6-8A3D-3F2C6B9506E4}"/>
              </a:ext>
            </a:extLst>
          </p:cNvPr>
          <p:cNvSpPr/>
          <p:nvPr userDrawn="1"/>
        </p:nvSpPr>
        <p:spPr>
          <a:xfrm>
            <a:off x="446314" y="-1"/>
            <a:ext cx="1188720" cy="128016"/>
          </a:xfrm>
          <a:prstGeom prst="rect">
            <a:avLst/>
          </a:prstGeom>
          <a:solidFill>
            <a:srgbClr val="0D560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00F7C607-177E-BC4B-9F1D-E0CD83EF04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3B7F86AE-7774-0B40-8944-DF91C77B02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6315" y="1463040"/>
            <a:ext cx="8030935" cy="4770098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6301253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618346-1C0B-46DB-AAA6-71C865DE85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6315" y="1463040"/>
            <a:ext cx="8030935" cy="4770098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FA6C5C5-5069-4AE6-8A3D-3F2C6B9506E4}"/>
              </a:ext>
            </a:extLst>
          </p:cNvPr>
          <p:cNvSpPr/>
          <p:nvPr userDrawn="1"/>
        </p:nvSpPr>
        <p:spPr>
          <a:xfrm>
            <a:off x="446314" y="-1"/>
            <a:ext cx="1188720" cy="128016"/>
          </a:xfrm>
          <a:prstGeom prst="rect">
            <a:avLst/>
          </a:prstGeom>
          <a:solidFill>
            <a:srgbClr val="0D560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5" name="Text Placeholder 3">
            <a:extLst>
              <a:ext uri="{FF2B5EF4-FFF2-40B4-BE49-F238E27FC236}">
                <a16:creationId xmlns:a16="http://schemas.microsoft.com/office/drawing/2014/main" id="{28B34C0F-55D9-4E59-AEA3-6DC2A75C7394}"/>
              </a:ext>
            </a:extLst>
          </p:cNvPr>
          <p:cNvSpPr txBox="1">
            <a:spLocks/>
          </p:cNvSpPr>
          <p:nvPr userDrawn="1"/>
        </p:nvSpPr>
        <p:spPr>
          <a:xfrm>
            <a:off x="978106" y="296030"/>
            <a:ext cx="11174186" cy="70173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GB" sz="3600" b="1" kern="1200" spc="-60" baseline="0" dirty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spcBef>
                <a:spcPts val="0"/>
              </a:spcBef>
            </a:pPr>
            <a:r>
              <a:rPr lang="en-US" sz="2400" dirty="0">
                <a:solidFill>
                  <a:srgbClr val="0D5601"/>
                </a:solidFill>
              </a:rPr>
              <a:t>The Fifth Meeting of Signatories of the Saiga MOU</a:t>
            </a:r>
          </a:p>
          <a:p>
            <a:pPr>
              <a:spcBef>
                <a:spcPts val="0"/>
              </a:spcBef>
            </a:pPr>
            <a:r>
              <a:rPr lang="en-US" sz="2000" b="0" dirty="0">
                <a:solidFill>
                  <a:srgbClr val="0D5601"/>
                </a:solidFill>
              </a:rPr>
              <a:t>12-14 March 2025, Astana, Kazakhstan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D409EDFE-6CEB-4FD2-B475-A60CED0BF42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01400" y="282740"/>
            <a:ext cx="435034" cy="6088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32014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0FA6C5C5-5069-4AE6-8A3D-3F2C6B9506E4}"/>
              </a:ext>
            </a:extLst>
          </p:cNvPr>
          <p:cNvSpPr/>
          <p:nvPr userDrawn="1"/>
        </p:nvSpPr>
        <p:spPr>
          <a:xfrm>
            <a:off x="446314" y="-1"/>
            <a:ext cx="1188720" cy="128016"/>
          </a:xfrm>
          <a:prstGeom prst="rect">
            <a:avLst/>
          </a:prstGeom>
          <a:solidFill>
            <a:srgbClr val="0D560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05328109-BF43-024A-B25B-C69E4098CF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6791B8EB-102F-45CD-9CA6-614808B7345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01400" y="282740"/>
            <a:ext cx="435034" cy="608811"/>
          </a:xfrm>
          <a:prstGeom prst="rect">
            <a:avLst/>
          </a:prstGeom>
        </p:spPr>
      </p:pic>
      <p:sp>
        <p:nvSpPr>
          <p:cNvPr id="6" name="Text Placeholder 3">
            <a:extLst>
              <a:ext uri="{FF2B5EF4-FFF2-40B4-BE49-F238E27FC236}">
                <a16:creationId xmlns:a16="http://schemas.microsoft.com/office/drawing/2014/main" id="{140D2545-11AF-4A51-8595-C39D260EC901}"/>
              </a:ext>
            </a:extLst>
          </p:cNvPr>
          <p:cNvSpPr txBox="1">
            <a:spLocks/>
          </p:cNvSpPr>
          <p:nvPr userDrawn="1"/>
        </p:nvSpPr>
        <p:spPr>
          <a:xfrm>
            <a:off x="978106" y="296030"/>
            <a:ext cx="11174186" cy="70173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GB" sz="3600" b="1" kern="1200" spc="-60" baseline="0" dirty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spcBef>
                <a:spcPts val="0"/>
              </a:spcBef>
            </a:pPr>
            <a:r>
              <a:rPr lang="en-US" sz="2400" dirty="0">
                <a:solidFill>
                  <a:srgbClr val="0D5601"/>
                </a:solidFill>
              </a:rPr>
              <a:t>The Fourth Meeting of Signatories of the Saiga MOU</a:t>
            </a:r>
          </a:p>
          <a:p>
            <a:pPr>
              <a:spcBef>
                <a:spcPts val="0"/>
              </a:spcBef>
            </a:pPr>
            <a:r>
              <a:rPr lang="en-US" sz="2000" b="0" dirty="0">
                <a:solidFill>
                  <a:srgbClr val="0D5601"/>
                </a:solidFill>
              </a:rPr>
              <a:t>28-29 September 2021, online meeting</a:t>
            </a:r>
          </a:p>
        </p:txBody>
      </p:sp>
    </p:spTree>
    <p:extLst>
      <p:ext uri="{BB962C8B-B14F-4D97-AF65-F5344CB8AC3E}">
        <p14:creationId xmlns:p14="http://schemas.microsoft.com/office/powerpoint/2010/main" val="2145184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ame 7">
            <a:extLst>
              <a:ext uri="{FF2B5EF4-FFF2-40B4-BE49-F238E27FC236}">
                <a16:creationId xmlns:a16="http://schemas.microsoft.com/office/drawing/2014/main" id="{53B0C39E-3796-4132-81FF-5A58EAF300A5}"/>
              </a:ext>
            </a:extLst>
          </p:cNvPr>
          <p:cNvSpPr/>
          <p:nvPr userDrawn="1"/>
        </p:nvSpPr>
        <p:spPr>
          <a:xfrm>
            <a:off x="-2" y="0"/>
            <a:ext cx="12192001" cy="6858000"/>
          </a:xfrm>
          <a:prstGeom prst="frame">
            <a:avLst>
              <a:gd name="adj1" fmla="val 1736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FA6C5C5-5069-4AE6-8A3D-3F2C6B9506E4}"/>
              </a:ext>
            </a:extLst>
          </p:cNvPr>
          <p:cNvSpPr/>
          <p:nvPr userDrawn="1"/>
        </p:nvSpPr>
        <p:spPr>
          <a:xfrm>
            <a:off x="446314" y="-1"/>
            <a:ext cx="1188720" cy="128016"/>
          </a:xfrm>
          <a:prstGeom prst="rect">
            <a:avLst/>
          </a:prstGeom>
          <a:solidFill>
            <a:srgbClr val="0D560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00F7C607-177E-BC4B-9F1D-E0CD83EF04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6" name="Text Placeholder 4">
            <a:extLst>
              <a:ext uri="{FF2B5EF4-FFF2-40B4-BE49-F238E27FC236}">
                <a16:creationId xmlns:a16="http://schemas.microsoft.com/office/drawing/2014/main" id="{1F05F3BA-65F5-4621-807B-C8B857D01CA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438900" y="1463346"/>
            <a:ext cx="5181600" cy="487003"/>
          </a:xfrm>
        </p:spPr>
        <p:txBody>
          <a:bodyPr anchor="b">
            <a:normAutofit/>
          </a:bodyPr>
          <a:lstStyle>
            <a:lvl1pPr marL="0" indent="0">
              <a:buNone/>
              <a:defRPr sz="1600" b="1">
                <a:solidFill>
                  <a:schemeClr val="accent6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8" name="Content Placeholder 5">
            <a:extLst>
              <a:ext uri="{FF2B5EF4-FFF2-40B4-BE49-F238E27FC236}">
                <a16:creationId xmlns:a16="http://schemas.microsoft.com/office/drawing/2014/main" id="{CDF89E18-CCB2-4D69-AB77-CAB656EC211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438898" y="2149311"/>
            <a:ext cx="5181601" cy="4040352"/>
          </a:xfrm>
        </p:spPr>
        <p:txBody>
          <a:bodyPr>
            <a:normAutofit/>
          </a:bodyPr>
          <a:lstStyle>
            <a:lvl1pPr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9" name="Text Placeholder 2">
            <a:extLst>
              <a:ext uri="{FF2B5EF4-FFF2-40B4-BE49-F238E27FC236}">
                <a16:creationId xmlns:a16="http://schemas.microsoft.com/office/drawing/2014/main" id="{986F9159-693C-4325-939A-8C6869B2246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46314" y="1463346"/>
            <a:ext cx="5306787" cy="487003"/>
          </a:xfrm>
        </p:spPr>
        <p:txBody>
          <a:bodyPr anchor="b">
            <a:normAutofit/>
          </a:bodyPr>
          <a:lstStyle>
            <a:lvl1pPr marL="0" indent="0">
              <a:buNone/>
              <a:defRPr sz="1600" b="1">
                <a:solidFill>
                  <a:schemeClr val="accent3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0" name="Content Placeholder 3">
            <a:extLst>
              <a:ext uri="{FF2B5EF4-FFF2-40B4-BE49-F238E27FC236}">
                <a16:creationId xmlns:a16="http://schemas.microsoft.com/office/drawing/2014/main" id="{BEA361C8-0231-48E8-965E-6BB6D606C9F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46314" y="2149311"/>
            <a:ext cx="5306789" cy="4040352"/>
          </a:xfrm>
        </p:spPr>
        <p:txBody>
          <a:bodyPr>
            <a:normAutofit/>
          </a:bodyPr>
          <a:lstStyle>
            <a:lvl1pPr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59633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 white backgrou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0FA6C5C5-5069-4AE6-8A3D-3F2C6B9506E4}"/>
              </a:ext>
            </a:extLst>
          </p:cNvPr>
          <p:cNvSpPr/>
          <p:nvPr userDrawn="1"/>
        </p:nvSpPr>
        <p:spPr>
          <a:xfrm>
            <a:off x="446314" y="-1"/>
            <a:ext cx="1188720" cy="128016"/>
          </a:xfrm>
          <a:prstGeom prst="rect">
            <a:avLst/>
          </a:prstGeom>
          <a:solidFill>
            <a:srgbClr val="0D560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FF7966C8-8738-4743-AE43-80F0C197B6C7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71500" y="1509626"/>
            <a:ext cx="4900386" cy="334508"/>
          </a:xfrm>
        </p:spPr>
        <p:txBody>
          <a:bodyPr>
            <a:noAutofit/>
          </a:bodyPr>
          <a:lstStyle>
            <a:lvl1pPr marL="0" indent="0" algn="l">
              <a:buNone/>
              <a:defRPr sz="1600" b="1">
                <a:solidFill>
                  <a:schemeClr val="accent3"/>
                </a:solidFill>
                <a:latin typeface="+mn-lt"/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0" name="Text Placeholder 8">
            <a:extLst>
              <a:ext uri="{FF2B5EF4-FFF2-40B4-BE49-F238E27FC236}">
                <a16:creationId xmlns:a16="http://schemas.microsoft.com/office/drawing/2014/main" id="{3F93C618-7612-42AB-B890-45E85BD492F4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6720114" y="1509626"/>
            <a:ext cx="4900386" cy="334508"/>
          </a:xfrm>
        </p:spPr>
        <p:txBody>
          <a:bodyPr>
            <a:noAutofit/>
          </a:bodyPr>
          <a:lstStyle>
            <a:lvl1pPr marL="0" indent="0" algn="l">
              <a:buNone/>
              <a:defRPr sz="1600" b="1">
                <a:solidFill>
                  <a:schemeClr val="accent6"/>
                </a:solidFill>
                <a:latin typeface="+mn-lt"/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2" name="Text Placeholder 8">
            <a:extLst>
              <a:ext uri="{FF2B5EF4-FFF2-40B4-BE49-F238E27FC236}">
                <a16:creationId xmlns:a16="http://schemas.microsoft.com/office/drawing/2014/main" id="{B1885C44-356C-410C-B697-9BA0E2858222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571500" y="2156688"/>
            <a:ext cx="4900386" cy="3561943"/>
          </a:xfrm>
        </p:spPr>
        <p:txBody>
          <a:bodyPr>
            <a:noAutofit/>
          </a:bodyPr>
          <a:lstStyle>
            <a:lvl1pPr marL="0" indent="0" algn="l">
              <a:buNone/>
              <a:defRPr sz="1400" b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3" name="Text Placeholder 8">
            <a:extLst>
              <a:ext uri="{FF2B5EF4-FFF2-40B4-BE49-F238E27FC236}">
                <a16:creationId xmlns:a16="http://schemas.microsoft.com/office/drawing/2014/main" id="{464BC696-49A6-4328-BB42-5566BAC00F80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6720114" y="2156688"/>
            <a:ext cx="4900386" cy="3561943"/>
          </a:xfrm>
        </p:spPr>
        <p:txBody>
          <a:bodyPr>
            <a:noAutofit/>
          </a:bodyPr>
          <a:lstStyle>
            <a:lvl1pPr marL="0" indent="0" algn="l">
              <a:buNone/>
              <a:defRPr sz="1400" b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E0FB9F81-CC7F-5244-95A6-279BE4B51A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6314" y="500215"/>
            <a:ext cx="11174186" cy="59093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58937490-E5FE-4FC9-9541-A10D40E43AD4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01400" y="282740"/>
            <a:ext cx="435034" cy="608811"/>
          </a:xfrm>
          <a:prstGeom prst="rect">
            <a:avLst/>
          </a:prstGeom>
        </p:spPr>
      </p:pic>
      <p:sp>
        <p:nvSpPr>
          <p:cNvPr id="11" name="Text Placeholder 3">
            <a:extLst>
              <a:ext uri="{FF2B5EF4-FFF2-40B4-BE49-F238E27FC236}">
                <a16:creationId xmlns:a16="http://schemas.microsoft.com/office/drawing/2014/main" id="{8B3D77BF-D7FB-491A-87A9-BD0B92EBDC28}"/>
              </a:ext>
            </a:extLst>
          </p:cNvPr>
          <p:cNvSpPr txBox="1">
            <a:spLocks/>
          </p:cNvSpPr>
          <p:nvPr userDrawn="1"/>
        </p:nvSpPr>
        <p:spPr>
          <a:xfrm>
            <a:off x="978106" y="296030"/>
            <a:ext cx="11174186" cy="70173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GB" sz="3600" b="1" kern="1200" spc="-60" baseline="0" dirty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spcBef>
                <a:spcPts val="0"/>
              </a:spcBef>
            </a:pPr>
            <a:r>
              <a:rPr lang="en-US" sz="2400" dirty="0">
                <a:solidFill>
                  <a:srgbClr val="0D5601"/>
                </a:solidFill>
              </a:rPr>
              <a:t>The Fourth Meeting of Signatories of the Saiga MOU</a:t>
            </a:r>
          </a:p>
          <a:p>
            <a:pPr>
              <a:spcBef>
                <a:spcPts val="0"/>
              </a:spcBef>
            </a:pPr>
            <a:r>
              <a:rPr lang="en-US" sz="2000" b="0" dirty="0">
                <a:solidFill>
                  <a:srgbClr val="0D5601"/>
                </a:solidFill>
              </a:rPr>
              <a:t>28-29 September 2021, online meeting</a:t>
            </a:r>
          </a:p>
        </p:txBody>
      </p:sp>
    </p:spTree>
    <p:extLst>
      <p:ext uri="{BB962C8B-B14F-4D97-AF65-F5344CB8AC3E}">
        <p14:creationId xmlns:p14="http://schemas.microsoft.com/office/powerpoint/2010/main" val="14402533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image" Target="../media/image2.jpeg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E1B3994-EC85-4CEE-B849-7AE33810F5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6314" y="500215"/>
            <a:ext cx="11174186" cy="59093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/>
          <a:p>
            <a:pPr lvl="0"/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E88709A-CA63-4EAC-968C-8873D088E6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46314" y="1253331"/>
            <a:ext cx="11174186" cy="477009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BBA3C17-8AAC-4933-A7DA-CD7D3F840BE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46314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+mj-lt"/>
              </a:defRPr>
            </a:lvl1pPr>
          </a:lstStyle>
          <a:p>
            <a:endParaRPr lang="en-GB" dirty="0"/>
          </a:p>
        </p:txBody>
      </p:sp>
      <p:sp>
        <p:nvSpPr>
          <p:cNvPr id="9" name="Line 8">
            <a:extLst>
              <a:ext uri="{FF2B5EF4-FFF2-40B4-BE49-F238E27FC236}">
                <a16:creationId xmlns:a16="http://schemas.microsoft.com/office/drawing/2014/main" id="{11327C16-7886-47DD-AEB1-FBE23226E4C4}"/>
              </a:ext>
            </a:extLst>
          </p:cNvPr>
          <p:cNvSpPr>
            <a:spLocks noChangeShapeType="1"/>
          </p:cNvSpPr>
          <p:nvPr userDrawn="1"/>
        </p:nvSpPr>
        <p:spPr bwMode="auto">
          <a:xfrm>
            <a:off x="10979682" y="6554919"/>
            <a:ext cx="1207301" cy="0"/>
          </a:xfrm>
          <a:prstGeom prst="line">
            <a:avLst/>
          </a:prstGeom>
          <a:noFill/>
          <a:ln w="12700" cap="sq">
            <a:solidFill>
              <a:srgbClr val="014493"/>
            </a:solidFill>
            <a:round/>
            <a:headEnd type="none"/>
            <a:tailEnd type="none"/>
          </a:ln>
          <a:effectLst/>
        </p:spPr>
        <p:txBody>
          <a:bodyPr wrap="none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endParaRPr lang="en-GB" sz="1350"/>
          </a:p>
        </p:txBody>
      </p:sp>
      <p:sp>
        <p:nvSpPr>
          <p:cNvPr id="10" name="Line 8">
            <a:extLst>
              <a:ext uri="{FF2B5EF4-FFF2-40B4-BE49-F238E27FC236}">
                <a16:creationId xmlns:a16="http://schemas.microsoft.com/office/drawing/2014/main" id="{00E305B2-E155-41A7-80DB-D16A2C5BFEFF}"/>
              </a:ext>
            </a:extLst>
          </p:cNvPr>
          <p:cNvSpPr>
            <a:spLocks noChangeShapeType="1"/>
          </p:cNvSpPr>
          <p:nvPr userDrawn="1"/>
        </p:nvSpPr>
        <p:spPr bwMode="auto">
          <a:xfrm>
            <a:off x="9430418" y="6554919"/>
            <a:ext cx="573839" cy="0"/>
          </a:xfrm>
          <a:prstGeom prst="line">
            <a:avLst/>
          </a:prstGeom>
          <a:noFill/>
          <a:ln w="12700" cap="sq">
            <a:solidFill>
              <a:srgbClr val="014493"/>
            </a:solidFill>
            <a:round/>
            <a:headEnd type="none"/>
            <a:tailEnd type="none"/>
          </a:ln>
          <a:effectLst/>
        </p:spPr>
        <p:txBody>
          <a:bodyPr wrap="none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endParaRPr lang="en-GB" sz="1350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8A80946A-EC31-40BC-91D6-2ED57B301035}"/>
              </a:ext>
            </a:extLst>
          </p:cNvPr>
          <p:cNvPicPr>
            <a:picLocks noChangeAspect="1"/>
          </p:cNvPicPr>
          <p:nvPr userDrawn="1"/>
        </p:nvPicPr>
        <p:blipFill>
          <a:blip r:embed="rId2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626568" y="6430683"/>
            <a:ext cx="195767" cy="273966"/>
          </a:xfrm>
          <a:prstGeom prst="rect">
            <a:avLst/>
          </a:prstGeom>
        </p:spPr>
      </p:pic>
      <p:pic>
        <p:nvPicPr>
          <p:cNvPr id="6" name="Picture 5" descr="A close up of a logo&#10;&#10;Description automatically generated">
            <a:extLst>
              <a:ext uri="{FF2B5EF4-FFF2-40B4-BE49-F238E27FC236}">
                <a16:creationId xmlns:a16="http://schemas.microsoft.com/office/drawing/2014/main" id="{F5119C55-615E-4295-A0E6-41D0922A6D9B}"/>
              </a:ext>
            </a:extLst>
          </p:cNvPr>
          <p:cNvPicPr>
            <a:picLocks noChangeAspect="1"/>
          </p:cNvPicPr>
          <p:nvPr userDrawn="1"/>
        </p:nvPicPr>
        <p:blipFill>
          <a:blip r:embed="rId2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086055" y="6352478"/>
            <a:ext cx="452022" cy="4520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15756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1" r:id="rId3"/>
    <p:sldLayoutId id="2147483661" r:id="rId4"/>
    <p:sldLayoutId id="2147483662" r:id="rId5"/>
    <p:sldLayoutId id="2147483650" r:id="rId6"/>
    <p:sldLayoutId id="2147483668" r:id="rId7"/>
    <p:sldLayoutId id="2147483674" r:id="rId8"/>
    <p:sldLayoutId id="2147483666" r:id="rId9"/>
    <p:sldLayoutId id="2147483664" r:id="rId10"/>
    <p:sldLayoutId id="2147483663" r:id="rId11"/>
    <p:sldLayoutId id="2147483667" r:id="rId12"/>
    <p:sldLayoutId id="2147483671" r:id="rId13"/>
    <p:sldLayoutId id="2147483672" r:id="rId14"/>
    <p:sldLayoutId id="2147483673" r:id="rId15"/>
    <p:sldLayoutId id="2147483675" r:id="rId16"/>
    <p:sldLayoutId id="2147483676" r:id="rId17"/>
    <p:sldLayoutId id="2147483665" r:id="rId18"/>
    <p:sldLayoutId id="2147483669" r:id="rId19"/>
    <p:sldLayoutId id="2147483670" r:id="rId20"/>
    <p:sldLayoutId id="2147483677" r:id="rId2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GB" sz="3600" b="1" kern="1200" spc="-60" baseline="0" dirty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b="0" kern="1200">
          <a:solidFill>
            <a:srgbClr val="014493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b="0" kern="1200">
          <a:solidFill>
            <a:srgbClr val="014493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b="0" kern="1200">
          <a:solidFill>
            <a:srgbClr val="014493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kern="1200">
          <a:solidFill>
            <a:srgbClr val="014493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kern="1200">
          <a:solidFill>
            <a:srgbClr val="014493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  <p15:guide id="3" pos="360" userDrawn="1">
          <p15:clr>
            <a:srgbClr val="F26B43"/>
          </p15:clr>
        </p15:guide>
        <p15:guide id="4" pos="7320" userDrawn="1">
          <p15:clr>
            <a:srgbClr val="F26B43"/>
          </p15:clr>
        </p15:guide>
        <p15:guide id="5" orient="horz" pos="360" userDrawn="1">
          <p15:clr>
            <a:srgbClr val="F26B43"/>
          </p15:clr>
        </p15:guide>
        <p15:guide id="6" orient="horz" pos="396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Placeholder 6">
            <a:extLst>
              <a:ext uri="{FF2B5EF4-FFF2-40B4-BE49-F238E27FC236}">
                <a16:creationId xmlns:a16="http://schemas.microsoft.com/office/drawing/2014/main" id="{7062F374-1ED9-4D27-A55B-F7F03A27DC73}"/>
              </a:ext>
            </a:extLst>
          </p:cNvPr>
          <p:cNvPicPr>
            <a:picLocks noGrp="1" noChangeAspect="1"/>
          </p:cNvPicPr>
          <p:nvPr>
            <p:ph type="pic" sz="quarter" idx="10"/>
          </p:nvPr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-106878" y="0"/>
            <a:ext cx="12409714" cy="4504195"/>
          </a:xfrm>
        </p:spPr>
      </p:pic>
      <p:sp>
        <p:nvSpPr>
          <p:cNvPr id="5" name="Title 2">
            <a:extLst>
              <a:ext uri="{FF2B5EF4-FFF2-40B4-BE49-F238E27FC236}">
                <a16:creationId xmlns:a16="http://schemas.microsoft.com/office/drawing/2014/main" id="{EB9EFBF6-8BD5-452F-88C7-42D5F2D2DEDC}"/>
              </a:ext>
            </a:extLst>
          </p:cNvPr>
          <p:cNvSpPr txBox="1">
            <a:spLocks/>
          </p:cNvSpPr>
          <p:nvPr/>
        </p:nvSpPr>
        <p:spPr>
          <a:xfrm>
            <a:off x="292929" y="278648"/>
            <a:ext cx="9666514" cy="701731"/>
          </a:xfrm>
          <a:prstGeom prst="rect">
            <a:avLst/>
          </a:prstGeom>
        </p:spPr>
        <p:txBody>
          <a:bodyPr vert="horz" wrap="square" lIns="91440" tIns="45720" rIns="91440" bIns="45720" rtlCol="0" anchor="b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GB" sz="4400" b="1" kern="1200" spc="-60" baseline="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>
                <a:solidFill>
                  <a:schemeClr val="bg1"/>
                </a:solidFill>
              </a:rPr>
              <a:t>Convention on Migratory Species</a:t>
            </a:r>
          </a:p>
        </p:txBody>
      </p:sp>
      <p:sp>
        <p:nvSpPr>
          <p:cNvPr id="6" name="Text Placeholder 3">
            <a:extLst>
              <a:ext uri="{FF2B5EF4-FFF2-40B4-BE49-F238E27FC236}">
                <a16:creationId xmlns:a16="http://schemas.microsoft.com/office/drawing/2014/main" id="{B38AD1B8-4957-43BC-82A0-35BB897DBD35}"/>
              </a:ext>
            </a:extLst>
          </p:cNvPr>
          <p:cNvSpPr txBox="1">
            <a:spLocks/>
          </p:cNvSpPr>
          <p:nvPr/>
        </p:nvSpPr>
        <p:spPr>
          <a:xfrm>
            <a:off x="328547" y="1025851"/>
            <a:ext cx="12093043" cy="82022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en-GB" sz="1800" b="0" kern="1200" dirty="0">
                <a:solidFill>
                  <a:schemeClr val="accent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b="0" kern="1200">
                <a:solidFill>
                  <a:srgbClr val="014493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b="0" kern="1200">
                <a:solidFill>
                  <a:srgbClr val="014493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b="0" kern="1200">
                <a:solidFill>
                  <a:srgbClr val="014493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b="0" kern="1200">
                <a:solidFill>
                  <a:srgbClr val="014493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</a:pPr>
            <a:r>
              <a:rPr lang="en-US" sz="2700" b="1" dirty="0">
                <a:solidFill>
                  <a:schemeClr val="bg1"/>
                </a:solidFill>
              </a:rPr>
              <a:t>The Fifth Meeting of Signatories to the Saiga MOU</a:t>
            </a:r>
          </a:p>
          <a:p>
            <a:pPr>
              <a:spcBef>
                <a:spcPts val="600"/>
              </a:spcBef>
            </a:pPr>
            <a:r>
              <a:rPr lang="en-US" sz="2000" b="1" dirty="0">
                <a:solidFill>
                  <a:schemeClr val="bg1"/>
                </a:solidFill>
              </a:rPr>
              <a:t>12-14 March 2025, Astana, Kazakhstan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9" name="Title 50">
            <a:extLst>
              <a:ext uri="{FF2B5EF4-FFF2-40B4-BE49-F238E27FC236}">
                <a16:creationId xmlns:a16="http://schemas.microsoft.com/office/drawing/2014/main" id="{EFB3D109-19B9-4DC1-8A61-C197536D3F16}"/>
              </a:ext>
            </a:extLst>
          </p:cNvPr>
          <p:cNvSpPr txBox="1">
            <a:spLocks/>
          </p:cNvSpPr>
          <p:nvPr/>
        </p:nvSpPr>
        <p:spPr>
          <a:xfrm>
            <a:off x="694871" y="4689628"/>
            <a:ext cx="10607040" cy="70173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GB" sz="4800" b="1" kern="1200" spc="-1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/>
              <a:t>Draft Work </a:t>
            </a:r>
            <a:r>
              <a:rPr lang="en-US" sz="3600" dirty="0" err="1"/>
              <a:t>Programme</a:t>
            </a:r>
            <a:r>
              <a:rPr lang="en-US" sz="3600" dirty="0"/>
              <a:t> for the Saiga Antelope 2025-2030</a:t>
            </a:r>
          </a:p>
          <a:p>
            <a:r>
              <a:rPr lang="en-US" sz="2400" dirty="0"/>
              <a:t>Steffen Zuther, Frankfurt Zoological Society / ACBK</a:t>
            </a:r>
            <a:endParaRPr lang="es-ES" sz="2400" dirty="0"/>
          </a:p>
        </p:txBody>
      </p:sp>
      <p:sp>
        <p:nvSpPr>
          <p:cNvPr id="8" name="Line 8">
            <a:extLst>
              <a:ext uri="{FF2B5EF4-FFF2-40B4-BE49-F238E27FC236}">
                <a16:creationId xmlns:a16="http://schemas.microsoft.com/office/drawing/2014/main" id="{D30BBA71-C6C4-4735-AA6D-8E84D608AF93}"/>
              </a:ext>
            </a:extLst>
          </p:cNvPr>
          <p:cNvSpPr>
            <a:spLocks noChangeShapeType="1"/>
          </p:cNvSpPr>
          <p:nvPr/>
        </p:nvSpPr>
        <p:spPr bwMode="auto">
          <a:xfrm>
            <a:off x="10979682" y="6554919"/>
            <a:ext cx="1207301" cy="0"/>
          </a:xfrm>
          <a:prstGeom prst="line">
            <a:avLst/>
          </a:prstGeom>
          <a:noFill/>
          <a:ln w="12700" cap="sq">
            <a:solidFill>
              <a:srgbClr val="014493"/>
            </a:solidFill>
            <a:round/>
            <a:headEnd type="none"/>
            <a:tailEnd type="none"/>
          </a:ln>
          <a:effectLst/>
        </p:spPr>
        <p:txBody>
          <a:bodyPr wrap="none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endParaRPr lang="en-GB" sz="1350"/>
          </a:p>
        </p:txBody>
      </p:sp>
      <p:sp>
        <p:nvSpPr>
          <p:cNvPr id="10" name="Line 8">
            <a:extLst>
              <a:ext uri="{FF2B5EF4-FFF2-40B4-BE49-F238E27FC236}">
                <a16:creationId xmlns:a16="http://schemas.microsoft.com/office/drawing/2014/main" id="{FB5524CF-3975-49A1-919C-28BF3EEE0366}"/>
              </a:ext>
            </a:extLst>
          </p:cNvPr>
          <p:cNvSpPr>
            <a:spLocks noChangeShapeType="1"/>
          </p:cNvSpPr>
          <p:nvPr/>
        </p:nvSpPr>
        <p:spPr bwMode="auto">
          <a:xfrm>
            <a:off x="9430419" y="6554919"/>
            <a:ext cx="543760" cy="0"/>
          </a:xfrm>
          <a:prstGeom prst="line">
            <a:avLst/>
          </a:prstGeom>
          <a:noFill/>
          <a:ln w="12700" cap="sq">
            <a:solidFill>
              <a:srgbClr val="014493"/>
            </a:solidFill>
            <a:round/>
            <a:headEnd type="none"/>
            <a:tailEnd type="none"/>
          </a:ln>
          <a:effectLst/>
        </p:spPr>
        <p:txBody>
          <a:bodyPr wrap="none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endParaRPr lang="en-GB" sz="1350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9B409A09-B66C-416D-B0CB-877B8CC4F096}"/>
              </a:ext>
            </a:extLst>
          </p:cNvPr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626568" y="6430683"/>
            <a:ext cx="195767" cy="273966"/>
          </a:xfrm>
          <a:prstGeom prst="rect">
            <a:avLst/>
          </a:prstGeom>
        </p:spPr>
      </p:pic>
      <p:pic>
        <p:nvPicPr>
          <p:cNvPr id="3" name="Picture 2" descr="A close up of a logo&#10;&#10;Description automatically generated">
            <a:extLst>
              <a:ext uri="{FF2B5EF4-FFF2-40B4-BE49-F238E27FC236}">
                <a16:creationId xmlns:a16="http://schemas.microsoft.com/office/drawing/2014/main" id="{36EF8499-560C-451F-B56C-A18E188624AA}"/>
              </a:ext>
            </a:extLst>
          </p:cNvPr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076892" y="6340647"/>
            <a:ext cx="481257" cy="4812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075609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E925826-43B0-4C2C-B9EA-3B5F93A640EA}"/>
              </a:ext>
            </a:extLst>
          </p:cNvPr>
          <p:cNvSpPr txBox="1">
            <a:spLocks/>
          </p:cNvSpPr>
          <p:nvPr/>
        </p:nvSpPr>
        <p:spPr>
          <a:xfrm>
            <a:off x="696686" y="2314026"/>
            <a:ext cx="9666514" cy="60324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1800" b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1600" b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1400" b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b="0" kern="1200">
                <a:solidFill>
                  <a:srgbClr val="014493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b="0" kern="1200">
                <a:solidFill>
                  <a:srgbClr val="014493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>
              <a:solidFill>
                <a:srgbClr val="014493"/>
              </a:solidFill>
            </a:endParaRPr>
          </a:p>
        </p:txBody>
      </p:sp>
      <p:pic>
        <p:nvPicPr>
          <p:cNvPr id="6" name="Picture Placeholder 10">
            <a:extLst>
              <a:ext uri="{FF2B5EF4-FFF2-40B4-BE49-F238E27FC236}">
                <a16:creationId xmlns:a16="http://schemas.microsoft.com/office/drawing/2014/main" id="{5E179662-7CCE-41F8-BBC3-1E5B1AC8C083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4700764"/>
            <a:ext cx="12192000" cy="2146775"/>
          </a:xfrm>
          <a:custGeom>
            <a:avLst/>
            <a:gdLst>
              <a:gd name="connsiteX0" fmla="*/ 9047741 w 11944014"/>
              <a:gd name="connsiteY0" fmla="*/ 1387 h 2146775"/>
              <a:gd name="connsiteX1" fmla="*/ 11419539 w 11944014"/>
              <a:gd name="connsiteY1" fmla="*/ 219677 h 2146775"/>
              <a:gd name="connsiteX2" fmla="*/ 11944014 w 11944014"/>
              <a:gd name="connsiteY2" fmla="*/ 308073 h 2146775"/>
              <a:gd name="connsiteX3" fmla="*/ 11944014 w 11944014"/>
              <a:gd name="connsiteY3" fmla="*/ 2146775 h 2146775"/>
              <a:gd name="connsiteX4" fmla="*/ 0 w 11944014"/>
              <a:gd name="connsiteY4" fmla="*/ 2146775 h 2146775"/>
              <a:gd name="connsiteX5" fmla="*/ 0 w 11944014"/>
              <a:gd name="connsiteY5" fmla="*/ 1286620 h 2146775"/>
              <a:gd name="connsiteX6" fmla="*/ 510557 w 11944014"/>
              <a:gd name="connsiteY6" fmla="*/ 1257271 h 2146775"/>
              <a:gd name="connsiteX7" fmla="*/ 4857299 w 11944014"/>
              <a:gd name="connsiteY7" fmla="*/ 599865 h 2146775"/>
              <a:gd name="connsiteX8" fmla="*/ 9047741 w 11944014"/>
              <a:gd name="connsiteY8" fmla="*/ 1387 h 21467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1944014" h="2146775">
                <a:moveTo>
                  <a:pt x="9047741" y="1387"/>
                </a:moveTo>
                <a:cubicBezTo>
                  <a:pt x="10060417" y="-14311"/>
                  <a:pt x="10769985" y="106119"/>
                  <a:pt x="11419539" y="219677"/>
                </a:cubicBezTo>
                <a:lnTo>
                  <a:pt x="11944014" y="308073"/>
                </a:lnTo>
                <a:lnTo>
                  <a:pt x="11944014" y="2146775"/>
                </a:lnTo>
                <a:lnTo>
                  <a:pt x="0" y="2146775"/>
                </a:lnTo>
                <a:lnTo>
                  <a:pt x="0" y="1286620"/>
                </a:lnTo>
                <a:lnTo>
                  <a:pt x="510557" y="1257271"/>
                </a:lnTo>
                <a:cubicBezTo>
                  <a:pt x="1951876" y="1160309"/>
                  <a:pt x="3261017" y="969324"/>
                  <a:pt x="4857299" y="599865"/>
                </a:cubicBezTo>
                <a:cubicBezTo>
                  <a:pt x="6719283" y="168910"/>
                  <a:pt x="8035066" y="17084"/>
                  <a:pt x="9047741" y="1387"/>
                </a:cubicBezTo>
                <a:close/>
              </a:path>
            </a:pathLst>
          </a:custGeom>
        </p:spPr>
      </p:pic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C5960AF6-4102-2143-6B8C-57085A4CF2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6315" y="1771650"/>
            <a:ext cx="8030935" cy="4461488"/>
          </a:xfrm>
        </p:spPr>
        <p:txBody>
          <a:bodyPr/>
          <a:lstStyle/>
          <a:p>
            <a:r>
              <a:rPr lang="de-DE" dirty="0"/>
              <a:t>CMS CoP14 </a:t>
            </a:r>
            <a:r>
              <a:rPr lang="de-DE" dirty="0" err="1"/>
              <a:t>Decision</a:t>
            </a:r>
            <a:r>
              <a:rPr lang="de-DE" dirty="0"/>
              <a:t> 14.167 </a:t>
            </a:r>
            <a:r>
              <a:rPr lang="de-DE" dirty="0" err="1"/>
              <a:t>asks</a:t>
            </a:r>
            <a:r>
              <a:rPr lang="de-DE" dirty="0"/>
              <a:t> CMS </a:t>
            </a:r>
            <a:r>
              <a:rPr lang="de-DE" dirty="0" err="1"/>
              <a:t>Parties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„</a:t>
            </a:r>
            <a:r>
              <a:rPr lang="de-DE" dirty="0" err="1"/>
              <a:t>revise</a:t>
            </a:r>
            <a:r>
              <a:rPr lang="de-DE" dirty="0"/>
              <a:t> … </a:t>
            </a:r>
            <a:r>
              <a:rPr lang="de-DE" dirty="0" err="1"/>
              <a:t>the</a:t>
            </a:r>
            <a:r>
              <a:rPr lang="de-DE" dirty="0"/>
              <a:t> CAMI POW </a:t>
            </a:r>
            <a:r>
              <a:rPr lang="de-DE" dirty="0" err="1"/>
              <a:t>for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period</a:t>
            </a:r>
            <a:r>
              <a:rPr lang="de-DE" dirty="0"/>
              <a:t> 2027-2032, </a:t>
            </a:r>
            <a:r>
              <a:rPr lang="de-DE" dirty="0" err="1"/>
              <a:t>with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aim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streamlining</a:t>
            </a:r>
            <a:r>
              <a:rPr lang="de-DE" dirty="0"/>
              <a:t> </a:t>
            </a:r>
            <a:r>
              <a:rPr lang="de-DE" dirty="0" err="1"/>
              <a:t>its</a:t>
            </a:r>
            <a:r>
              <a:rPr lang="de-DE" dirty="0"/>
              <a:t> </a:t>
            </a:r>
            <a:r>
              <a:rPr lang="de-DE" dirty="0" err="1"/>
              <a:t>actions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focus</a:t>
            </a:r>
            <a:r>
              <a:rPr lang="de-DE" dirty="0"/>
              <a:t> on </a:t>
            </a:r>
            <a:r>
              <a:rPr lang="de-DE" dirty="0" err="1"/>
              <a:t>cross-cutting</a:t>
            </a:r>
            <a:r>
              <a:rPr lang="de-DE" dirty="0"/>
              <a:t> </a:t>
            </a:r>
            <a:r>
              <a:rPr lang="de-DE" dirty="0" err="1"/>
              <a:t>activities</a:t>
            </a:r>
            <a:r>
              <a:rPr lang="de-DE" dirty="0"/>
              <a:t> </a:t>
            </a:r>
            <a:r>
              <a:rPr lang="de-DE" dirty="0" err="1"/>
              <a:t>that</a:t>
            </a:r>
            <a:r>
              <a:rPr lang="de-DE" dirty="0"/>
              <a:t> </a:t>
            </a:r>
            <a:r>
              <a:rPr lang="de-DE" dirty="0" err="1"/>
              <a:t>benefit</a:t>
            </a:r>
            <a:r>
              <a:rPr lang="de-DE" dirty="0"/>
              <a:t> multiple </a:t>
            </a:r>
            <a:r>
              <a:rPr lang="de-DE" dirty="0" err="1"/>
              <a:t>species</a:t>
            </a:r>
            <a:r>
              <a:rPr lang="de-DE" dirty="0"/>
              <a:t>…“</a:t>
            </a:r>
            <a:endParaRPr lang="LID4096" dirty="0"/>
          </a:p>
        </p:txBody>
      </p:sp>
      <p:sp>
        <p:nvSpPr>
          <p:cNvPr id="9" name="Title 2">
            <a:extLst>
              <a:ext uri="{FF2B5EF4-FFF2-40B4-BE49-F238E27FC236}">
                <a16:creationId xmlns:a16="http://schemas.microsoft.com/office/drawing/2014/main" id="{BE0C7BEB-7CBB-4F0A-8A93-5FE486A71524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400064" y="1103397"/>
            <a:ext cx="11174413" cy="507831"/>
          </a:xfrm>
        </p:spPr>
        <p:txBody>
          <a:bodyPr/>
          <a:lstStyle/>
          <a:p>
            <a:r>
              <a:rPr lang="de-DE" sz="3000" dirty="0"/>
              <a:t>Relevant </a:t>
            </a:r>
            <a:r>
              <a:rPr lang="de-DE" sz="3000" dirty="0" err="1"/>
              <a:t>Decisions</a:t>
            </a:r>
            <a:r>
              <a:rPr lang="de-DE" sz="3000" dirty="0"/>
              <a:t> </a:t>
            </a:r>
            <a:r>
              <a:rPr lang="de-DE" sz="3000" dirty="0" err="1"/>
              <a:t>by</a:t>
            </a:r>
            <a:r>
              <a:rPr lang="de-DE" sz="3000" dirty="0"/>
              <a:t> CMS CoP14</a:t>
            </a:r>
            <a:endParaRPr lang="en-US" sz="3000" dirty="0"/>
          </a:p>
        </p:txBody>
      </p:sp>
    </p:spTree>
    <p:extLst>
      <p:ext uri="{BB962C8B-B14F-4D97-AF65-F5344CB8AC3E}">
        <p14:creationId xmlns:p14="http://schemas.microsoft.com/office/powerpoint/2010/main" val="299479708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2">
            <a:extLst>
              <a:ext uri="{FF2B5EF4-FFF2-40B4-BE49-F238E27FC236}">
                <a16:creationId xmlns:a16="http://schemas.microsoft.com/office/drawing/2014/main" id="{EDD39CA1-D485-4ED9-82F6-091E2988117B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482410" y="1059585"/>
            <a:ext cx="11174186" cy="515526"/>
          </a:xfrm>
        </p:spPr>
        <p:txBody>
          <a:bodyPr/>
          <a:lstStyle/>
          <a:p>
            <a:r>
              <a:rPr lang="en-US" sz="3000" dirty="0"/>
              <a:t>Consequences for Saiga Work </a:t>
            </a:r>
            <a:r>
              <a:rPr lang="en-US" sz="3000" dirty="0" err="1"/>
              <a:t>Programme</a:t>
            </a:r>
            <a:endParaRPr lang="en-US" sz="3000" dirty="0"/>
          </a:p>
        </p:txBody>
      </p:sp>
      <p:sp>
        <p:nvSpPr>
          <p:cNvPr id="4" name="Content Placeholder 12">
            <a:extLst>
              <a:ext uri="{FF2B5EF4-FFF2-40B4-BE49-F238E27FC236}">
                <a16:creationId xmlns:a16="http://schemas.microsoft.com/office/drawing/2014/main" id="{93183F06-4123-4E31-92E1-8356CF7D66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8663" y="1765044"/>
            <a:ext cx="11174185" cy="4770098"/>
          </a:xfrm>
        </p:spPr>
        <p:txBody>
          <a:bodyPr/>
          <a:lstStyle/>
          <a:p>
            <a:pPr marL="0" indent="0">
              <a:spcAft>
                <a:spcPts val="800"/>
              </a:spcAft>
              <a:buNone/>
            </a:pP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36155422-59E8-4A7E-9441-63F115DE96E9}"/>
              </a:ext>
            </a:extLst>
          </p:cNvPr>
          <p:cNvSpPr/>
          <p:nvPr/>
        </p:nvSpPr>
        <p:spPr>
          <a:xfrm>
            <a:off x="655608" y="1742536"/>
            <a:ext cx="11000987" cy="1147313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spcAft>
                <a:spcPts val="800"/>
              </a:spcAft>
            </a:pPr>
            <a:r>
              <a:rPr lang="en-US" dirty="0">
                <a:solidFill>
                  <a:schemeClr val="tx1"/>
                </a:solidFill>
              </a:rPr>
              <a:t>Duplications of actions in CAMI Work </a:t>
            </a:r>
            <a:r>
              <a:rPr lang="en-US" dirty="0" err="1">
                <a:solidFill>
                  <a:schemeClr val="tx1"/>
                </a:solidFill>
              </a:rPr>
              <a:t>Programme</a:t>
            </a:r>
            <a:r>
              <a:rPr lang="en-US" dirty="0">
                <a:solidFill>
                  <a:schemeClr val="tx1"/>
                </a:solidFill>
              </a:rPr>
              <a:t> (among species) need to be removed.</a:t>
            </a:r>
          </a:p>
          <a:p>
            <a:pPr>
              <a:spcAft>
                <a:spcPts val="800"/>
              </a:spcAft>
            </a:pPr>
            <a:r>
              <a:rPr lang="en-US" dirty="0">
                <a:solidFill>
                  <a:schemeClr val="tx1"/>
                </a:solidFill>
              </a:rPr>
              <a:t>Duplications of actions in CAMI and Saiga Work </a:t>
            </a:r>
            <a:r>
              <a:rPr lang="en-US" dirty="0" err="1">
                <a:solidFill>
                  <a:schemeClr val="tx1"/>
                </a:solidFill>
              </a:rPr>
              <a:t>Programme</a:t>
            </a:r>
            <a:r>
              <a:rPr lang="en-US" dirty="0">
                <a:solidFill>
                  <a:schemeClr val="tx1"/>
                </a:solidFill>
              </a:rPr>
              <a:t> should be avoided.</a:t>
            </a:r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D8655F39-E755-42D8-A59B-78295202D7C5}"/>
              </a:ext>
            </a:extLst>
          </p:cNvPr>
          <p:cNvSpPr/>
          <p:nvPr/>
        </p:nvSpPr>
        <p:spPr>
          <a:xfrm>
            <a:off x="655607" y="3457892"/>
            <a:ext cx="3130593" cy="3099758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spcAft>
                <a:spcPts val="800"/>
              </a:spcAft>
            </a:pPr>
            <a:r>
              <a:rPr lang="en-US" dirty="0">
                <a:solidFill>
                  <a:schemeClr val="tx1"/>
                </a:solidFill>
              </a:rPr>
              <a:t>Activities, which are part of the CAMI POW, can be removed from Saiga Work </a:t>
            </a:r>
            <a:r>
              <a:rPr lang="en-US" dirty="0" err="1">
                <a:solidFill>
                  <a:schemeClr val="tx1"/>
                </a:solidFill>
              </a:rPr>
              <a:t>Programme</a:t>
            </a:r>
            <a:r>
              <a:rPr lang="en-US" dirty="0">
                <a:solidFill>
                  <a:schemeClr val="tx1"/>
                </a:solidFill>
              </a:rPr>
              <a:t>.</a:t>
            </a:r>
          </a:p>
        </p:txBody>
      </p:sp>
      <p:sp>
        <p:nvSpPr>
          <p:cNvPr id="3" name="Arrow: Down 2">
            <a:extLst>
              <a:ext uri="{FF2B5EF4-FFF2-40B4-BE49-F238E27FC236}">
                <a16:creationId xmlns:a16="http://schemas.microsoft.com/office/drawing/2014/main" id="{0E35FF93-3831-47C2-AA11-6F8B9C3B2994}"/>
              </a:ext>
            </a:extLst>
          </p:cNvPr>
          <p:cNvSpPr/>
          <p:nvPr/>
        </p:nvSpPr>
        <p:spPr>
          <a:xfrm flipH="1">
            <a:off x="2002224" y="2889849"/>
            <a:ext cx="437360" cy="568043"/>
          </a:xfrm>
          <a:prstGeom prst="downArrow">
            <a:avLst/>
          </a:prstGeom>
          <a:solidFill>
            <a:schemeClr val="bg2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94333EE8-0848-47A4-B92C-A1FB562B3D45}"/>
              </a:ext>
            </a:extLst>
          </p:cNvPr>
          <p:cNvSpPr/>
          <p:nvPr/>
        </p:nvSpPr>
        <p:spPr>
          <a:xfrm>
            <a:off x="4557622" y="3457892"/>
            <a:ext cx="3130593" cy="3099758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spcAft>
                <a:spcPts val="800"/>
              </a:spcAft>
            </a:pPr>
            <a:r>
              <a:rPr lang="en-US" dirty="0">
                <a:solidFill>
                  <a:schemeClr val="tx1"/>
                </a:solidFill>
              </a:rPr>
              <a:t>Activities from previous MTIWP, which are still valid and can be applied to more CAMI species than just Saiga, should be moved to the CAMI POW.</a:t>
            </a:r>
          </a:p>
        </p:txBody>
      </p:sp>
      <p:sp>
        <p:nvSpPr>
          <p:cNvPr id="10" name="Arrow: Down 9">
            <a:extLst>
              <a:ext uri="{FF2B5EF4-FFF2-40B4-BE49-F238E27FC236}">
                <a16:creationId xmlns:a16="http://schemas.microsoft.com/office/drawing/2014/main" id="{8B593D2B-5E3D-4326-884A-2E4EC1FF3127}"/>
              </a:ext>
            </a:extLst>
          </p:cNvPr>
          <p:cNvSpPr/>
          <p:nvPr/>
        </p:nvSpPr>
        <p:spPr>
          <a:xfrm flipH="1">
            <a:off x="5904238" y="2889849"/>
            <a:ext cx="437360" cy="568043"/>
          </a:xfrm>
          <a:prstGeom prst="downArrow">
            <a:avLst/>
          </a:prstGeom>
          <a:solidFill>
            <a:schemeClr val="bg2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A7E2FA62-2AF6-4959-96A9-44AA84C3CFBD}"/>
              </a:ext>
            </a:extLst>
          </p:cNvPr>
          <p:cNvSpPr/>
          <p:nvPr/>
        </p:nvSpPr>
        <p:spPr>
          <a:xfrm>
            <a:off x="8536581" y="3457892"/>
            <a:ext cx="3130593" cy="3099758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spcAft>
                <a:spcPts val="800"/>
              </a:spcAft>
            </a:pPr>
            <a:r>
              <a:rPr lang="en-US" dirty="0">
                <a:solidFill>
                  <a:schemeClr val="tx1"/>
                </a:solidFill>
              </a:rPr>
              <a:t>New activities, which can be applied to more CAMI species than just Saiga, should be recommended for inclusion in the CAMI POW.</a:t>
            </a:r>
          </a:p>
        </p:txBody>
      </p:sp>
      <p:sp>
        <p:nvSpPr>
          <p:cNvPr id="12" name="Arrow: Down 11">
            <a:extLst>
              <a:ext uri="{FF2B5EF4-FFF2-40B4-BE49-F238E27FC236}">
                <a16:creationId xmlns:a16="http://schemas.microsoft.com/office/drawing/2014/main" id="{DD4011B4-5ADA-44D7-804E-2413CE9D7FE8}"/>
              </a:ext>
            </a:extLst>
          </p:cNvPr>
          <p:cNvSpPr/>
          <p:nvPr/>
        </p:nvSpPr>
        <p:spPr>
          <a:xfrm flipH="1">
            <a:off x="9883197" y="2912357"/>
            <a:ext cx="437360" cy="545535"/>
          </a:xfrm>
          <a:prstGeom prst="downArrow">
            <a:avLst/>
          </a:prstGeom>
          <a:solidFill>
            <a:schemeClr val="bg2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591960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E925826-43B0-4C2C-B9EA-3B5F93A640EA}"/>
              </a:ext>
            </a:extLst>
          </p:cNvPr>
          <p:cNvSpPr txBox="1">
            <a:spLocks/>
          </p:cNvSpPr>
          <p:nvPr/>
        </p:nvSpPr>
        <p:spPr>
          <a:xfrm>
            <a:off x="696686" y="2314026"/>
            <a:ext cx="9666514" cy="60324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1800" b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1600" b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1400" b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b="0" kern="1200">
                <a:solidFill>
                  <a:srgbClr val="014493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b="0" kern="1200">
                <a:solidFill>
                  <a:srgbClr val="014493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>
              <a:solidFill>
                <a:srgbClr val="014493"/>
              </a:solidFill>
            </a:endParaRPr>
          </a:p>
        </p:txBody>
      </p:sp>
      <p:pic>
        <p:nvPicPr>
          <p:cNvPr id="6" name="Picture Placeholder 10">
            <a:extLst>
              <a:ext uri="{FF2B5EF4-FFF2-40B4-BE49-F238E27FC236}">
                <a16:creationId xmlns:a16="http://schemas.microsoft.com/office/drawing/2014/main" id="{5E179662-7CCE-41F8-BBC3-1E5B1AC8C083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4700764"/>
            <a:ext cx="12192000" cy="2146775"/>
          </a:xfrm>
          <a:custGeom>
            <a:avLst/>
            <a:gdLst>
              <a:gd name="connsiteX0" fmla="*/ 9047741 w 11944014"/>
              <a:gd name="connsiteY0" fmla="*/ 1387 h 2146775"/>
              <a:gd name="connsiteX1" fmla="*/ 11419539 w 11944014"/>
              <a:gd name="connsiteY1" fmla="*/ 219677 h 2146775"/>
              <a:gd name="connsiteX2" fmla="*/ 11944014 w 11944014"/>
              <a:gd name="connsiteY2" fmla="*/ 308073 h 2146775"/>
              <a:gd name="connsiteX3" fmla="*/ 11944014 w 11944014"/>
              <a:gd name="connsiteY3" fmla="*/ 2146775 h 2146775"/>
              <a:gd name="connsiteX4" fmla="*/ 0 w 11944014"/>
              <a:gd name="connsiteY4" fmla="*/ 2146775 h 2146775"/>
              <a:gd name="connsiteX5" fmla="*/ 0 w 11944014"/>
              <a:gd name="connsiteY5" fmla="*/ 1286620 h 2146775"/>
              <a:gd name="connsiteX6" fmla="*/ 510557 w 11944014"/>
              <a:gd name="connsiteY6" fmla="*/ 1257271 h 2146775"/>
              <a:gd name="connsiteX7" fmla="*/ 4857299 w 11944014"/>
              <a:gd name="connsiteY7" fmla="*/ 599865 h 2146775"/>
              <a:gd name="connsiteX8" fmla="*/ 9047741 w 11944014"/>
              <a:gd name="connsiteY8" fmla="*/ 1387 h 21467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1944014" h="2146775">
                <a:moveTo>
                  <a:pt x="9047741" y="1387"/>
                </a:moveTo>
                <a:cubicBezTo>
                  <a:pt x="10060417" y="-14311"/>
                  <a:pt x="10769985" y="106119"/>
                  <a:pt x="11419539" y="219677"/>
                </a:cubicBezTo>
                <a:lnTo>
                  <a:pt x="11944014" y="308073"/>
                </a:lnTo>
                <a:lnTo>
                  <a:pt x="11944014" y="2146775"/>
                </a:lnTo>
                <a:lnTo>
                  <a:pt x="0" y="2146775"/>
                </a:lnTo>
                <a:lnTo>
                  <a:pt x="0" y="1286620"/>
                </a:lnTo>
                <a:lnTo>
                  <a:pt x="510557" y="1257271"/>
                </a:lnTo>
                <a:cubicBezTo>
                  <a:pt x="1951876" y="1160309"/>
                  <a:pt x="3261017" y="969324"/>
                  <a:pt x="4857299" y="599865"/>
                </a:cubicBezTo>
                <a:cubicBezTo>
                  <a:pt x="6719283" y="168910"/>
                  <a:pt x="8035066" y="17084"/>
                  <a:pt x="9047741" y="1387"/>
                </a:cubicBezTo>
                <a:close/>
              </a:path>
            </a:pathLst>
          </a:custGeom>
        </p:spPr>
      </p:pic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292ECD60-5D00-E180-D0F1-41BC06E7A3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6315" y="1647644"/>
            <a:ext cx="11154902" cy="4585493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de-DE" dirty="0"/>
              <a:t>ACBK </a:t>
            </a:r>
            <a:r>
              <a:rPr lang="de-DE" dirty="0" err="1"/>
              <a:t>received</a:t>
            </a:r>
            <a:r>
              <a:rPr lang="de-DE" dirty="0"/>
              <a:t> </a:t>
            </a:r>
            <a:r>
              <a:rPr lang="de-DE" dirty="0" err="1"/>
              <a:t>task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develop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Draft</a:t>
            </a:r>
            <a:r>
              <a:rPr lang="de-DE" dirty="0"/>
              <a:t> Work Programme </a:t>
            </a:r>
            <a:r>
              <a:rPr lang="de-DE" dirty="0" err="1"/>
              <a:t>for</a:t>
            </a:r>
            <a:r>
              <a:rPr lang="de-DE" dirty="0"/>
              <a:t> Saiga 2025-2030.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de-DE" dirty="0" err="1"/>
              <a:t>Experts</a:t>
            </a:r>
            <a:r>
              <a:rPr lang="de-DE" dirty="0"/>
              <a:t> </a:t>
            </a:r>
            <a:r>
              <a:rPr lang="de-DE" dirty="0" err="1"/>
              <a:t>from</a:t>
            </a:r>
            <a:r>
              <a:rPr lang="de-DE" dirty="0"/>
              <a:t> </a:t>
            </a:r>
            <a:r>
              <a:rPr lang="de-DE" dirty="0" err="1"/>
              <a:t>Uzbekistan</a:t>
            </a:r>
            <a:r>
              <a:rPr lang="de-DE" dirty="0"/>
              <a:t>, </a:t>
            </a:r>
            <a:r>
              <a:rPr lang="de-DE" dirty="0" err="1"/>
              <a:t>Mongolia</a:t>
            </a:r>
            <a:r>
              <a:rPr lang="de-DE" dirty="0"/>
              <a:t> and Russia </a:t>
            </a:r>
            <a:r>
              <a:rPr lang="de-DE" dirty="0" err="1"/>
              <a:t>were</a:t>
            </a:r>
            <a:r>
              <a:rPr lang="de-DE" dirty="0"/>
              <a:t> </a:t>
            </a:r>
            <a:r>
              <a:rPr lang="de-DE" dirty="0" err="1"/>
              <a:t>asked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provide</a:t>
            </a:r>
            <a:r>
              <a:rPr lang="de-DE" dirty="0"/>
              <a:t> </a:t>
            </a:r>
            <a:r>
              <a:rPr lang="de-DE" dirty="0" err="1"/>
              <a:t>input</a:t>
            </a:r>
            <a:r>
              <a:rPr lang="de-DE" dirty="0"/>
              <a:t> </a:t>
            </a:r>
            <a:r>
              <a:rPr lang="de-DE" dirty="0" err="1"/>
              <a:t>for</a:t>
            </a:r>
            <a:r>
              <a:rPr lang="de-DE" dirty="0"/>
              <a:t> </a:t>
            </a:r>
            <a:r>
              <a:rPr lang="de-DE" dirty="0" err="1"/>
              <a:t>population-specific</a:t>
            </a:r>
            <a:r>
              <a:rPr lang="de-DE" dirty="0"/>
              <a:t> </a:t>
            </a:r>
            <a:r>
              <a:rPr lang="de-DE" dirty="0" err="1"/>
              <a:t>sections</a:t>
            </a:r>
            <a:r>
              <a:rPr lang="de-DE" dirty="0"/>
              <a:t>.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de-DE" dirty="0"/>
              <a:t>Review </a:t>
            </a:r>
            <a:r>
              <a:rPr lang="de-DE" dirty="0" err="1"/>
              <a:t>of</a:t>
            </a:r>
            <a:r>
              <a:rPr lang="de-DE" dirty="0"/>
              <a:t> initial draft </a:t>
            </a:r>
            <a:r>
              <a:rPr lang="de-DE" dirty="0" err="1"/>
              <a:t>by</a:t>
            </a:r>
            <a:r>
              <a:rPr lang="de-DE" dirty="0"/>
              <a:t> CMS </a:t>
            </a:r>
            <a:r>
              <a:rPr lang="de-DE" dirty="0" err="1"/>
              <a:t>Secretariat</a:t>
            </a:r>
            <a:r>
              <a:rPr lang="de-DE" dirty="0"/>
              <a:t> and SCA (EJ Milner-Gulland).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de-DE" dirty="0"/>
              <a:t>Translation </a:t>
            </a:r>
            <a:r>
              <a:rPr lang="de-DE" dirty="0" err="1"/>
              <a:t>of</a:t>
            </a:r>
            <a:r>
              <a:rPr lang="de-DE" dirty="0"/>
              <a:t> final draft (ACBK).</a:t>
            </a:r>
            <a:endParaRPr lang="LID4096" dirty="0"/>
          </a:p>
        </p:txBody>
      </p:sp>
      <p:sp>
        <p:nvSpPr>
          <p:cNvPr id="9" name="Title 2">
            <a:extLst>
              <a:ext uri="{FF2B5EF4-FFF2-40B4-BE49-F238E27FC236}">
                <a16:creationId xmlns:a16="http://schemas.microsoft.com/office/drawing/2014/main" id="{BE0C7BEB-7CBB-4F0A-8A93-5FE486A71524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426804" y="1060265"/>
            <a:ext cx="11174413" cy="507831"/>
          </a:xfrm>
        </p:spPr>
        <p:txBody>
          <a:bodyPr/>
          <a:lstStyle/>
          <a:p>
            <a:r>
              <a:rPr lang="en-US" sz="3000" dirty="0"/>
              <a:t>Steps for the development of the Draft Saiga Work </a:t>
            </a:r>
            <a:r>
              <a:rPr lang="en-US" sz="3000" dirty="0" err="1"/>
              <a:t>Programme</a:t>
            </a:r>
            <a:endParaRPr lang="en-US" sz="3000" dirty="0"/>
          </a:p>
        </p:txBody>
      </p:sp>
    </p:spTree>
    <p:extLst>
      <p:ext uri="{BB962C8B-B14F-4D97-AF65-F5344CB8AC3E}">
        <p14:creationId xmlns:p14="http://schemas.microsoft.com/office/powerpoint/2010/main" val="193938352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826B30E-A38E-434D-B516-FF75C10C976B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352047" y="1102195"/>
            <a:ext cx="11174186" cy="507831"/>
          </a:xfrm>
        </p:spPr>
        <p:txBody>
          <a:bodyPr/>
          <a:lstStyle/>
          <a:p>
            <a:r>
              <a:rPr lang="en-US" sz="3000" dirty="0"/>
              <a:t>Structure of Draft Saiga Work </a:t>
            </a:r>
            <a:r>
              <a:rPr lang="en-US" sz="3000" dirty="0" err="1"/>
              <a:t>Programme</a:t>
            </a:r>
            <a:r>
              <a:rPr lang="en-US" sz="3000" dirty="0"/>
              <a:t> for 2025-2030</a:t>
            </a:r>
            <a:endParaRPr lang="de-DE" sz="3000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89BE7D08-475D-456A-8D2F-CEA2DF536D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3449" y="1821259"/>
            <a:ext cx="8030935" cy="4770098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de-DE" dirty="0"/>
              <a:t>Background </a:t>
            </a:r>
            <a:r>
              <a:rPr lang="de-DE" dirty="0" err="1"/>
              <a:t>information</a:t>
            </a:r>
            <a:endParaRPr lang="de-DE" dirty="0"/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de-DE" dirty="0" err="1"/>
              <a:t>Measures</a:t>
            </a:r>
            <a:r>
              <a:rPr lang="de-DE" dirty="0"/>
              <a:t>: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de-DE" dirty="0" err="1"/>
              <a:t>MoU</a:t>
            </a:r>
            <a:r>
              <a:rPr lang="de-DE" dirty="0"/>
              <a:t> </a:t>
            </a:r>
            <a:r>
              <a:rPr lang="de-DE" dirty="0" err="1"/>
              <a:t>implementation</a:t>
            </a:r>
            <a:endParaRPr lang="de-DE" dirty="0"/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de-DE" dirty="0" err="1"/>
              <a:t>Measures</a:t>
            </a:r>
            <a:r>
              <a:rPr lang="de-DE" dirty="0"/>
              <a:t> </a:t>
            </a:r>
            <a:r>
              <a:rPr lang="de-DE" dirty="0" err="1"/>
              <a:t>addressing</a:t>
            </a:r>
            <a:r>
              <a:rPr lang="de-DE" dirty="0"/>
              <a:t> </a:t>
            </a:r>
            <a:r>
              <a:rPr lang="de-DE" dirty="0" err="1"/>
              <a:t>several</a:t>
            </a:r>
            <a:r>
              <a:rPr lang="de-DE" dirty="0"/>
              <a:t> </a:t>
            </a:r>
            <a:r>
              <a:rPr lang="de-DE" dirty="0" err="1"/>
              <a:t>or</a:t>
            </a:r>
            <a:r>
              <a:rPr lang="de-DE" dirty="0"/>
              <a:t> all </a:t>
            </a:r>
            <a:r>
              <a:rPr lang="de-DE" dirty="0" err="1"/>
              <a:t>populations</a:t>
            </a:r>
            <a:endParaRPr lang="de-DE" dirty="0"/>
          </a:p>
          <a:p>
            <a:pPr lvl="2">
              <a:spcBef>
                <a:spcPts val="0"/>
              </a:spcBef>
              <a:spcAft>
                <a:spcPts val="300"/>
              </a:spcAft>
            </a:pPr>
            <a:r>
              <a:rPr lang="de-DE" dirty="0"/>
              <a:t>Monitoring</a:t>
            </a:r>
          </a:p>
          <a:p>
            <a:pPr lvl="2">
              <a:spcBef>
                <a:spcPts val="0"/>
              </a:spcBef>
              <a:spcAft>
                <a:spcPts val="300"/>
              </a:spcAft>
            </a:pPr>
            <a:r>
              <a:rPr lang="de-DE" dirty="0"/>
              <a:t>Land </a:t>
            </a:r>
            <a:r>
              <a:rPr lang="de-DE" dirty="0" err="1"/>
              <a:t>use</a:t>
            </a:r>
            <a:r>
              <a:rPr lang="de-DE" dirty="0"/>
              <a:t> and human-</a:t>
            </a:r>
            <a:r>
              <a:rPr lang="de-DE" dirty="0" err="1"/>
              <a:t>wildlife</a:t>
            </a:r>
            <a:r>
              <a:rPr lang="de-DE" dirty="0"/>
              <a:t> </a:t>
            </a:r>
            <a:r>
              <a:rPr lang="de-DE" dirty="0" err="1"/>
              <a:t>conflict</a:t>
            </a:r>
            <a:endParaRPr lang="de-DE" dirty="0"/>
          </a:p>
          <a:p>
            <a:pPr lvl="2">
              <a:spcBef>
                <a:spcPts val="0"/>
              </a:spcBef>
              <a:spcAft>
                <a:spcPts val="300"/>
              </a:spcAft>
            </a:pPr>
            <a:r>
              <a:rPr lang="de-DE" dirty="0"/>
              <a:t>Connectivity</a:t>
            </a:r>
          </a:p>
          <a:p>
            <a:pPr lvl="2">
              <a:spcBef>
                <a:spcPts val="0"/>
              </a:spcBef>
              <a:spcAft>
                <a:spcPts val="300"/>
              </a:spcAft>
            </a:pPr>
            <a:r>
              <a:rPr lang="de-DE" dirty="0"/>
              <a:t>Saiga </a:t>
            </a:r>
            <a:r>
              <a:rPr lang="de-DE" dirty="0" err="1"/>
              <a:t>health</a:t>
            </a:r>
            <a:r>
              <a:rPr lang="de-DE" dirty="0"/>
              <a:t> and </a:t>
            </a:r>
            <a:r>
              <a:rPr lang="de-DE" dirty="0" err="1"/>
              <a:t>diseases</a:t>
            </a:r>
            <a:endParaRPr lang="de-DE" dirty="0"/>
          </a:p>
          <a:p>
            <a:pPr lvl="2">
              <a:spcBef>
                <a:spcPts val="0"/>
              </a:spcBef>
              <a:spcAft>
                <a:spcPts val="300"/>
              </a:spcAft>
            </a:pPr>
            <a:r>
              <a:rPr lang="de-DE" dirty="0"/>
              <a:t>Education and </a:t>
            </a:r>
            <a:r>
              <a:rPr lang="de-DE" dirty="0" err="1"/>
              <a:t>awareness</a:t>
            </a:r>
            <a:r>
              <a:rPr lang="de-DE" dirty="0"/>
              <a:t> </a:t>
            </a:r>
            <a:r>
              <a:rPr lang="de-DE" dirty="0" err="1"/>
              <a:t>raising</a:t>
            </a:r>
            <a:endParaRPr lang="de-DE" dirty="0"/>
          </a:p>
          <a:p>
            <a:pPr lvl="2">
              <a:spcBef>
                <a:spcPts val="0"/>
              </a:spcBef>
              <a:spcAft>
                <a:spcPts val="300"/>
              </a:spcAft>
            </a:pPr>
            <a:r>
              <a:rPr lang="de-DE" dirty="0" err="1"/>
              <a:t>Sustainable</a:t>
            </a:r>
            <a:r>
              <a:rPr lang="de-DE" dirty="0"/>
              <a:t> </a:t>
            </a:r>
            <a:r>
              <a:rPr lang="de-DE" dirty="0" err="1"/>
              <a:t>use</a:t>
            </a:r>
            <a:r>
              <a:rPr lang="de-DE" dirty="0"/>
              <a:t> and trade</a:t>
            </a:r>
          </a:p>
          <a:p>
            <a:pPr lvl="2">
              <a:spcBef>
                <a:spcPts val="0"/>
              </a:spcBef>
              <a:spcAft>
                <a:spcPts val="600"/>
              </a:spcAft>
            </a:pPr>
            <a:r>
              <a:rPr lang="de-DE" dirty="0" err="1"/>
              <a:t>Captive</a:t>
            </a:r>
            <a:r>
              <a:rPr lang="de-DE" dirty="0"/>
              <a:t> </a:t>
            </a:r>
            <a:r>
              <a:rPr lang="de-DE" dirty="0" err="1"/>
              <a:t>breeding</a:t>
            </a:r>
            <a:endParaRPr lang="de-DE" dirty="0"/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de-DE" dirty="0"/>
              <a:t>Additional </a:t>
            </a:r>
            <a:r>
              <a:rPr lang="de-DE" dirty="0" err="1"/>
              <a:t>measures</a:t>
            </a:r>
            <a:r>
              <a:rPr lang="de-DE" dirty="0"/>
              <a:t> </a:t>
            </a:r>
            <a:r>
              <a:rPr lang="de-DE" dirty="0" err="1"/>
              <a:t>for</a:t>
            </a:r>
            <a:r>
              <a:rPr lang="de-DE" dirty="0"/>
              <a:t> </a:t>
            </a:r>
            <a:r>
              <a:rPr lang="de-DE" dirty="0" err="1"/>
              <a:t>each</a:t>
            </a:r>
            <a:r>
              <a:rPr lang="de-DE" dirty="0"/>
              <a:t> </a:t>
            </a:r>
            <a:r>
              <a:rPr lang="de-DE" dirty="0" err="1"/>
              <a:t>specific</a:t>
            </a:r>
            <a:r>
              <a:rPr lang="de-DE" dirty="0"/>
              <a:t> </a:t>
            </a:r>
            <a:r>
              <a:rPr lang="de-DE" dirty="0" err="1"/>
              <a:t>population</a:t>
            </a:r>
            <a:endParaRPr lang="de-DE" dirty="0"/>
          </a:p>
          <a:p>
            <a:pPr lvl="2">
              <a:spcBef>
                <a:spcPts val="0"/>
              </a:spcBef>
              <a:spcAft>
                <a:spcPts val="300"/>
              </a:spcAft>
            </a:pPr>
            <a:r>
              <a:rPr lang="de-DE" dirty="0" err="1"/>
              <a:t>Ustyurt</a:t>
            </a:r>
            <a:r>
              <a:rPr lang="de-DE" dirty="0"/>
              <a:t> </a:t>
            </a:r>
            <a:r>
              <a:rPr lang="de-DE" dirty="0" err="1"/>
              <a:t>population</a:t>
            </a:r>
            <a:endParaRPr lang="de-DE" dirty="0"/>
          </a:p>
          <a:p>
            <a:pPr lvl="2">
              <a:spcBef>
                <a:spcPts val="0"/>
              </a:spcBef>
              <a:spcAft>
                <a:spcPts val="300"/>
              </a:spcAft>
            </a:pPr>
            <a:r>
              <a:rPr lang="de-DE" dirty="0" err="1"/>
              <a:t>Betpak-Dala</a:t>
            </a:r>
            <a:r>
              <a:rPr lang="de-DE" dirty="0"/>
              <a:t> </a:t>
            </a:r>
            <a:r>
              <a:rPr lang="de-DE" dirty="0" err="1"/>
              <a:t>population</a:t>
            </a:r>
            <a:endParaRPr lang="de-DE" dirty="0"/>
          </a:p>
          <a:p>
            <a:pPr lvl="2">
              <a:spcBef>
                <a:spcPts val="0"/>
              </a:spcBef>
              <a:spcAft>
                <a:spcPts val="300"/>
              </a:spcAft>
            </a:pPr>
            <a:r>
              <a:rPr lang="de-DE" dirty="0"/>
              <a:t>Ural </a:t>
            </a:r>
            <a:r>
              <a:rPr lang="de-DE" dirty="0" err="1"/>
              <a:t>population</a:t>
            </a:r>
            <a:endParaRPr lang="de-DE" dirty="0"/>
          </a:p>
          <a:p>
            <a:pPr lvl="2">
              <a:spcBef>
                <a:spcPts val="0"/>
              </a:spcBef>
              <a:spcAft>
                <a:spcPts val="300"/>
              </a:spcAft>
            </a:pPr>
            <a:r>
              <a:rPr lang="de-DE" dirty="0" err="1"/>
              <a:t>Mongolian</a:t>
            </a:r>
            <a:r>
              <a:rPr lang="de-DE" dirty="0"/>
              <a:t> </a:t>
            </a:r>
            <a:r>
              <a:rPr lang="de-DE" dirty="0" err="1"/>
              <a:t>population</a:t>
            </a:r>
            <a:endParaRPr lang="de-DE" dirty="0"/>
          </a:p>
          <a:p>
            <a:pPr lvl="2">
              <a:spcBef>
                <a:spcPts val="0"/>
              </a:spcBef>
              <a:spcAft>
                <a:spcPts val="600"/>
              </a:spcAft>
            </a:pPr>
            <a:r>
              <a:rPr lang="de-DE" dirty="0"/>
              <a:t>North-West </a:t>
            </a:r>
            <a:r>
              <a:rPr lang="de-DE" dirty="0" err="1"/>
              <a:t>Pre-Caspian</a:t>
            </a:r>
            <a:r>
              <a:rPr lang="de-DE" dirty="0"/>
              <a:t> </a:t>
            </a:r>
            <a:r>
              <a:rPr lang="de-DE" dirty="0" err="1"/>
              <a:t>population</a:t>
            </a:r>
            <a:endParaRPr lang="de-DE" dirty="0"/>
          </a:p>
          <a:p>
            <a:pPr lvl="2">
              <a:spcBef>
                <a:spcPts val="0"/>
              </a:spcBef>
              <a:spcAft>
                <a:spcPts val="600"/>
              </a:spcAft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4862114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826B30E-A38E-434D-B516-FF75C10C976B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352047" y="1102195"/>
            <a:ext cx="11174186" cy="507831"/>
          </a:xfrm>
        </p:spPr>
        <p:txBody>
          <a:bodyPr/>
          <a:lstStyle/>
          <a:p>
            <a:r>
              <a:rPr lang="en-US" sz="3000" dirty="0"/>
              <a:t>Structure of Draft Saiga Work </a:t>
            </a:r>
            <a:r>
              <a:rPr lang="en-US" sz="3000" dirty="0" err="1"/>
              <a:t>Programme</a:t>
            </a:r>
            <a:r>
              <a:rPr lang="en-US" sz="3000" dirty="0"/>
              <a:t> for 2025-2030</a:t>
            </a:r>
            <a:endParaRPr lang="de-DE" sz="3000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89BE7D08-475D-456A-8D2F-CEA2DF536D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3449" y="1821259"/>
            <a:ext cx="8030935" cy="4770098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de-DE" dirty="0"/>
              <a:t>Annex 1: </a:t>
            </a:r>
          </a:p>
          <a:p>
            <a:pPr marL="457200" lvl="1" indent="0">
              <a:spcBef>
                <a:spcPts val="0"/>
              </a:spcBef>
              <a:spcAft>
                <a:spcPts val="600"/>
              </a:spcAft>
              <a:buNone/>
            </a:pPr>
            <a:r>
              <a:rPr lang="en-US" dirty="0"/>
              <a:t>Range-wide measures taken from the Medium-Term International Work </a:t>
            </a:r>
            <a:r>
              <a:rPr lang="en-US" dirty="0" err="1"/>
              <a:t>Programme</a:t>
            </a:r>
            <a:r>
              <a:rPr lang="en-US" dirty="0"/>
              <a:t> for the Saiga Antelope for 2021-2025 that shall be integrated in the CAMI POW 2026-2032</a:t>
            </a:r>
          </a:p>
          <a:p>
            <a:pPr marL="914400" lvl="2" indent="0">
              <a:spcBef>
                <a:spcPts val="0"/>
              </a:spcBef>
              <a:spcAft>
                <a:spcPts val="300"/>
              </a:spcAft>
              <a:buNone/>
            </a:pPr>
            <a:r>
              <a:rPr lang="en-US" dirty="0"/>
              <a:t>Implementation</a:t>
            </a:r>
          </a:p>
          <a:p>
            <a:pPr marL="914400" lvl="2" indent="0">
              <a:spcBef>
                <a:spcPts val="0"/>
              </a:spcBef>
              <a:spcAft>
                <a:spcPts val="300"/>
              </a:spcAft>
              <a:buNone/>
            </a:pPr>
            <a:r>
              <a:rPr lang="en-US" dirty="0"/>
              <a:t>Anti-poaching</a:t>
            </a:r>
          </a:p>
          <a:p>
            <a:pPr marL="914400" lvl="2" indent="0">
              <a:spcBef>
                <a:spcPts val="0"/>
              </a:spcBef>
              <a:spcAft>
                <a:spcPts val="300"/>
              </a:spcAft>
              <a:buNone/>
            </a:pPr>
            <a:r>
              <a:rPr lang="en-US" dirty="0"/>
              <a:t>Sustainable use and trade</a:t>
            </a:r>
          </a:p>
          <a:p>
            <a:pPr marL="914400" lvl="2" indent="0">
              <a:spcBef>
                <a:spcPts val="0"/>
              </a:spcBef>
              <a:spcAft>
                <a:spcPts val="300"/>
              </a:spcAft>
              <a:buNone/>
            </a:pPr>
            <a:r>
              <a:rPr lang="en-US" dirty="0"/>
              <a:t>Work with local people</a:t>
            </a:r>
          </a:p>
          <a:p>
            <a:pPr marL="914400" lvl="2" indent="0">
              <a:spcBef>
                <a:spcPts val="0"/>
              </a:spcBef>
              <a:spcAft>
                <a:spcPts val="300"/>
              </a:spcAft>
              <a:buNone/>
            </a:pPr>
            <a:r>
              <a:rPr lang="en-US" dirty="0"/>
              <a:t>Awareness</a:t>
            </a:r>
          </a:p>
          <a:p>
            <a:pPr marL="914400" lvl="2" indent="0">
              <a:spcBef>
                <a:spcPts val="0"/>
              </a:spcBef>
              <a:spcAft>
                <a:spcPts val="300"/>
              </a:spcAft>
              <a:buNone/>
            </a:pPr>
            <a:r>
              <a:rPr lang="en-US" dirty="0"/>
              <a:t>Habitat and environmental factors</a:t>
            </a:r>
          </a:p>
          <a:p>
            <a:pPr marL="914400" lvl="2" indent="0">
              <a:spcBef>
                <a:spcPts val="0"/>
              </a:spcBef>
              <a:spcAft>
                <a:spcPts val="300"/>
              </a:spcAft>
              <a:buNone/>
            </a:pPr>
            <a:r>
              <a:rPr lang="en-US" dirty="0"/>
              <a:t>Protected areas</a:t>
            </a:r>
          </a:p>
          <a:p>
            <a:pPr marL="914400" lvl="2" indent="0">
              <a:spcBef>
                <a:spcPts val="0"/>
              </a:spcBef>
              <a:spcAft>
                <a:spcPts val="300"/>
              </a:spcAft>
              <a:buNone/>
            </a:pPr>
            <a:r>
              <a:rPr lang="en-US" dirty="0"/>
              <a:t>Population monitoring</a:t>
            </a:r>
          </a:p>
          <a:p>
            <a:pPr marL="914400" lvl="2" indent="0">
              <a:spcBef>
                <a:spcPts val="0"/>
              </a:spcBef>
              <a:spcAft>
                <a:spcPts val="300"/>
              </a:spcAft>
              <a:buNone/>
            </a:pPr>
            <a:r>
              <a:rPr lang="en-US" dirty="0"/>
              <a:t>Captive breeding</a:t>
            </a:r>
          </a:p>
          <a:p>
            <a:pPr marL="914400" lvl="2" indent="0">
              <a:spcBef>
                <a:spcPts val="0"/>
              </a:spcBef>
              <a:spcAft>
                <a:spcPts val="600"/>
              </a:spcAft>
              <a:buNone/>
            </a:pPr>
            <a:r>
              <a:rPr lang="en-US" dirty="0"/>
              <a:t>Health and disease</a:t>
            </a:r>
          </a:p>
          <a:p>
            <a:pPr marL="228600" lvl="1">
              <a:spcBef>
                <a:spcPts val="0"/>
              </a:spcBef>
              <a:spcAft>
                <a:spcPts val="600"/>
              </a:spcAft>
            </a:pPr>
            <a:r>
              <a:rPr lang="de-DE" sz="1800" dirty="0"/>
              <a:t>Annex 2:</a:t>
            </a:r>
          </a:p>
          <a:p>
            <a:pPr marL="457200" lvl="2" indent="0"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1600" dirty="0"/>
              <a:t>Measures, which have been proposed in other strategy documents and reports, which could be integrated into the CAMI POW</a:t>
            </a:r>
            <a:endParaRPr lang="de-DE" sz="1600" dirty="0"/>
          </a:p>
        </p:txBody>
      </p:sp>
    </p:spTree>
    <p:extLst>
      <p:ext uri="{BB962C8B-B14F-4D97-AF65-F5344CB8AC3E}">
        <p14:creationId xmlns:p14="http://schemas.microsoft.com/office/powerpoint/2010/main" val="29241670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Placeholder 14">
            <a:extLst>
              <a:ext uri="{FF2B5EF4-FFF2-40B4-BE49-F238E27FC236}">
                <a16:creationId xmlns:a16="http://schemas.microsoft.com/office/drawing/2014/main" id="{C7A54B61-8541-AB40-BD1C-F80E8A424061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5" y="-1269996"/>
            <a:ext cx="12191995" cy="8127996"/>
          </a:xfrm>
        </p:spPr>
      </p:pic>
      <p:sp>
        <p:nvSpPr>
          <p:cNvPr id="32" name="Picture Placeholder 13">
            <a:extLst>
              <a:ext uri="{FF2B5EF4-FFF2-40B4-BE49-F238E27FC236}">
                <a16:creationId xmlns:a16="http://schemas.microsoft.com/office/drawing/2014/main" id="{8DBDD9F7-3B84-F743-95F4-C9FA74DA597F}"/>
              </a:ext>
            </a:extLst>
          </p:cNvPr>
          <p:cNvSpPr txBox="1">
            <a:spLocks/>
          </p:cNvSpPr>
          <p:nvPr/>
        </p:nvSpPr>
        <p:spPr>
          <a:xfrm flipH="1">
            <a:off x="0" y="3895249"/>
            <a:ext cx="12192000" cy="2962751"/>
          </a:xfrm>
          <a:custGeom>
            <a:avLst/>
            <a:gdLst>
              <a:gd name="connsiteX0" fmla="*/ 12486732 w 13339868"/>
              <a:gd name="connsiteY0" fmla="*/ 1914 h 2962751"/>
              <a:gd name="connsiteX1" fmla="*/ 6703529 w 13339868"/>
              <a:gd name="connsiteY1" fmla="*/ 827870 h 2962751"/>
              <a:gd name="connsiteX2" fmla="*/ 704617 w 13339868"/>
              <a:gd name="connsiteY2" fmla="*/ 1735152 h 2962751"/>
              <a:gd name="connsiteX3" fmla="*/ 0 w 13339868"/>
              <a:gd name="connsiteY3" fmla="*/ 1775657 h 2962751"/>
              <a:gd name="connsiteX4" fmla="*/ 0 w 13339868"/>
              <a:gd name="connsiteY4" fmla="*/ 2962751 h 2962751"/>
              <a:gd name="connsiteX5" fmla="*/ 13339868 w 13339868"/>
              <a:gd name="connsiteY5" fmla="*/ 2962751 h 2962751"/>
              <a:gd name="connsiteX6" fmla="*/ 13339868 w 13339868"/>
              <a:gd name="connsiteY6" fmla="*/ 13763 h 2962751"/>
              <a:gd name="connsiteX7" fmla="*/ 12991874 w 13339868"/>
              <a:gd name="connsiteY7" fmla="*/ 2211 h 2962751"/>
              <a:gd name="connsiteX8" fmla="*/ 12486732 w 13339868"/>
              <a:gd name="connsiteY8" fmla="*/ 1914 h 29627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3339868" h="2962751">
                <a:moveTo>
                  <a:pt x="12486732" y="1914"/>
                </a:moveTo>
                <a:cubicBezTo>
                  <a:pt x="11089145" y="23578"/>
                  <a:pt x="9273241" y="233112"/>
                  <a:pt x="6703529" y="827870"/>
                </a:cubicBezTo>
                <a:cubicBezTo>
                  <a:pt x="4500510" y="1337758"/>
                  <a:pt x="2693772" y="1601336"/>
                  <a:pt x="704617" y="1735152"/>
                </a:cubicBezTo>
                <a:lnTo>
                  <a:pt x="0" y="1775657"/>
                </a:lnTo>
                <a:lnTo>
                  <a:pt x="0" y="2962751"/>
                </a:lnTo>
                <a:lnTo>
                  <a:pt x="13339868" y="2962751"/>
                </a:lnTo>
                <a:lnTo>
                  <a:pt x="13339868" y="13763"/>
                </a:lnTo>
                <a:lnTo>
                  <a:pt x="12991874" y="2211"/>
                </a:lnTo>
                <a:cubicBezTo>
                  <a:pt x="12829592" y="-567"/>
                  <a:pt x="12661430" y="-794"/>
                  <a:pt x="12486732" y="1914"/>
                </a:cubicBezTo>
                <a:close/>
              </a:path>
            </a:pathLst>
          </a:custGeom>
          <a:solidFill>
            <a:schemeClr val="tx1">
              <a:alpha val="62000"/>
            </a:schemeClr>
          </a:solidFill>
        </p:spPr>
        <p:txBody>
          <a:bodyPr vert="horz" wrap="square" lIns="91440" tIns="45720" rIns="91440" bIns="45720" rtlCol="0" anchor="ctr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lang="en-GB" sz="1800" b="0" kern="1200" dirty="0">
                <a:solidFill>
                  <a:schemeClr val="tx1">
                    <a:alpha val="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dirty="0"/>
              <a:t>Insert Image</a:t>
            </a:r>
          </a:p>
        </p:txBody>
      </p:sp>
      <p:sp>
        <p:nvSpPr>
          <p:cNvPr id="12" name="Rectangle 11" descr="Lower accent block for slide image">
            <a:extLst>
              <a:ext uri="{FF2B5EF4-FFF2-40B4-BE49-F238E27FC236}">
                <a16:creationId xmlns:a16="http://schemas.microsoft.com/office/drawing/2014/main" id="{D7F67FDF-D697-3249-AD21-75F6353FFBA5}"/>
              </a:ext>
            </a:extLst>
          </p:cNvPr>
          <p:cNvSpPr/>
          <p:nvPr/>
        </p:nvSpPr>
        <p:spPr>
          <a:xfrm>
            <a:off x="438912" y="4690872"/>
            <a:ext cx="73152" cy="1188720"/>
          </a:xfrm>
          <a:prstGeom prst="rect">
            <a:avLst/>
          </a:prstGeom>
          <a:solidFill>
            <a:srgbClr val="0D560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51" name="Title 50">
            <a:extLst>
              <a:ext uri="{FF2B5EF4-FFF2-40B4-BE49-F238E27FC236}">
                <a16:creationId xmlns:a16="http://schemas.microsoft.com/office/drawing/2014/main" id="{D8694222-4D81-4A9A-93A2-23C89102F23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94871" y="4663541"/>
            <a:ext cx="4907643" cy="1311128"/>
          </a:xfrm>
        </p:spPr>
        <p:txBody>
          <a:bodyPr/>
          <a:lstStyle/>
          <a:p>
            <a:r>
              <a:rPr lang="en-GB" dirty="0"/>
              <a:t>THANK YOU</a:t>
            </a:r>
            <a:br>
              <a:rPr lang="ru-RU" dirty="0"/>
            </a:br>
            <a:r>
              <a:rPr lang="ru-RU" dirty="0"/>
              <a:t>Спасибо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821865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MSFT_01">
      <a:dk1>
        <a:sysClr val="windowText" lastClr="000000"/>
      </a:dk1>
      <a:lt1>
        <a:sysClr val="window" lastClr="FFFFFF"/>
      </a:lt1>
      <a:dk2>
        <a:srgbClr val="3F3F3F"/>
      </a:dk2>
      <a:lt2>
        <a:srgbClr val="FFFFFF"/>
      </a:lt2>
      <a:accent1>
        <a:srgbClr val="01C6FD"/>
      </a:accent1>
      <a:accent2>
        <a:srgbClr val="067F9C"/>
      </a:accent2>
      <a:accent3>
        <a:srgbClr val="014E52"/>
      </a:accent3>
      <a:accent4>
        <a:srgbClr val="ED7D31"/>
      </a:accent4>
      <a:accent5>
        <a:srgbClr val="79AE02"/>
      </a:accent5>
      <a:accent6>
        <a:srgbClr val="0070C0"/>
      </a:accent6>
      <a:hlink>
        <a:srgbClr val="01C6FD"/>
      </a:hlink>
      <a:folHlink>
        <a:srgbClr val="954F72"/>
      </a:folHlink>
    </a:clrScheme>
    <a:fontScheme name="MSFT_01">
      <a:majorFont>
        <a:latin typeface="Century Gothic"/>
        <a:ea typeface=""/>
        <a:cs typeface=""/>
      </a:majorFont>
      <a:minorFont>
        <a:latin typeface="Century Gothic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bg1"/>
        </a:solidFill>
        <a:ln>
          <a:noFill/>
        </a:ln>
      </a:spPr>
      <a:bodyPr rtlCol="0" anchor="ctr"/>
      <a:lstStyle>
        <a:defPPr algn="ctr">
          <a:defRPr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Minimalist_Template_03_CA - v7" id="{215D63C3-B139-4AD7-9F60-51396BC82D2C}" vid="{FAE53EBD-DCD0-4C4A-8B10-EB06EA2364A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929416AA0540C42B015682282C961AD" ma:contentTypeVersion="25" ma:contentTypeDescription="Create a new document." ma:contentTypeScope="" ma:versionID="8f997218138695204513a4479a695344">
  <xsd:schema xmlns:xsd="http://www.w3.org/2001/XMLSchema" xmlns:xs="http://www.w3.org/2001/XMLSchema" xmlns:p="http://schemas.microsoft.com/office/2006/metadata/properties" xmlns:ns2="a7b50396-0b06-45c1-b28e-46f86d566a10" xmlns:ns3="985ec44e-1bab-4c0b-9df0-6ba128686fc9" xmlns:ns4="c15478a5-0be8-4f5d-8383-b307d5ba8bf6" targetNamespace="http://schemas.microsoft.com/office/2006/metadata/properties" ma:root="true" ma:fieldsID="78834a7af0b33f83a2068af434d2656a" ns2:_="" ns3:_="" ns4:_="">
    <xsd:import namespace="a7b50396-0b06-45c1-b28e-46f86d566a10"/>
    <xsd:import namespace="985ec44e-1bab-4c0b-9df0-6ba128686fc9"/>
    <xsd:import namespace="c15478a5-0be8-4f5d-8383-b307d5ba8bf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lcf76f155ced4ddcb4097134ff3c332f" minOccurs="0"/>
                <xsd:element ref="ns3:TaxCatchAll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OCR" minOccurs="0"/>
                <xsd:element ref="ns2:MediaServiceLocation" minOccurs="0"/>
                <xsd:element ref="ns2:MediaLengthInSeconds" minOccurs="0"/>
                <xsd:element ref="ns4:SharedWithUsers" minOccurs="0"/>
                <xsd:element ref="ns4:SharedWithDetails" minOccurs="0"/>
                <xsd:element ref="ns4:TaxKeywordTaxHTField" minOccurs="0"/>
                <xsd:element ref="ns2:_Flow_SignoffStatus" minOccurs="0"/>
                <xsd:element ref="ns2:Reviewer" minOccurs="0"/>
                <xsd:element ref="ns2:MariaJoseOrtiz" minOccurs="0"/>
                <xsd:element ref="ns2:MediaServiceObjectDetectorVersions" minOccurs="0"/>
                <xsd:element ref="ns2:Notes" minOccurs="0"/>
                <xsd:element ref="ns2:Sent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7b50396-0b06-45c1-b28e-46f86d566a1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1" nillable="true" ma:taxonomy="true" ma:internalName="lcf76f155ced4ddcb4097134ff3c332f" ma:taxonomyFieldName="MediaServiceImageTags" ma:displayName="Image Tags" ma:readOnly="false" ma:fieldId="{5cf76f15-5ced-4ddc-b409-7134ff3c332f}" ma:taxonomyMulti="true" ma:sspId="78175662-8596-484a-92c7-351d01561e22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7" nillable="true" ma:displayName="Location" ma:indexed="true" ma:internalName="MediaServiceLocation" ma:readOnly="true">
      <xsd:simpleType>
        <xsd:restriction base="dms:Text"/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_Flow_SignoffStatus" ma:index="23" nillable="true" ma:displayName="Sign-off status" ma:internalName="Sign_x002d_off_x0020_status">
      <xsd:simpleType>
        <xsd:restriction base="dms:Text"/>
      </xsd:simpleType>
    </xsd:element>
    <xsd:element name="Reviewer" ma:index="24" nillable="true" ma:displayName="Reviewer" ma:format="Dropdown" ma:internalName="Reviewer">
      <xsd:simpleType>
        <xsd:restriction base="dms:Text">
          <xsd:maxLength value="255"/>
        </xsd:restriction>
      </xsd:simpleType>
    </xsd:element>
    <xsd:element name="MariaJoseOrtiz" ma:index="25" nillable="true" ma:displayName="Maria Jose Ortiz" ma:description="REVISED BY AF" ma:format="Dropdown" ma:internalName="MariaJoseOrtiz">
      <xsd:simpleType>
        <xsd:restriction base="dms:Text">
          <xsd:maxLength value="255"/>
        </xsd:restriction>
      </xsd:simpleType>
    </xsd:element>
    <xsd:element name="MediaServiceObjectDetectorVersions" ma:index="26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Notes" ma:index="27" nillable="true" ma:displayName="Notes" ma:format="Dropdown" ma:internalName="Notes">
      <xsd:simpleType>
        <xsd:restriction base="dms:Note">
          <xsd:maxLength value="255"/>
        </xsd:restriction>
      </xsd:simpleType>
    </xsd:element>
    <xsd:element name="Sent" ma:index="28" nillable="true" ma:displayName="Sent" ma:format="Dropdown" ma:internalName="Sent">
      <xsd:simpleType>
        <xsd:restriction base="dms:Choice">
          <xsd:enumeration value="Sent"/>
          <xsd:enumeration value="Pending"/>
        </xsd:restriction>
      </xsd:simpleType>
    </xsd:element>
    <xsd:element name="MediaServiceSearchProperties" ma:index="2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30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85ec44e-1bab-4c0b-9df0-6ba128686fc9" elementFormDefault="qualified">
    <xsd:import namespace="http://schemas.microsoft.com/office/2006/documentManagement/types"/>
    <xsd:import namespace="http://schemas.microsoft.com/office/infopath/2007/PartnerControls"/>
    <xsd:element name="TaxCatchAll" ma:index="12" nillable="true" ma:displayName="Taxonomy Catch All Column" ma:hidden="true" ma:list="{9db64542-7ae3-4878-aafe-ea4cd8782300}" ma:internalName="TaxCatchAll" ma:showField="CatchAllData" ma:web="c15478a5-0be8-4f5d-8383-b307d5ba8bf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15478a5-0be8-4f5d-8383-b307d5ba8bf6" elementFormDefault="qualified">
    <xsd:import namespace="http://schemas.microsoft.com/office/2006/documentManagement/types"/>
    <xsd:import namespace="http://schemas.microsoft.com/office/infopath/2007/PartnerControls"/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KeywordTaxHTField" ma:index="22" nillable="true" ma:taxonomy="true" ma:internalName="TaxKeywordTaxHTField" ma:taxonomyFieldName="TaxKeyword" ma:displayName="Enterprise Keywords" ma:fieldId="{23f27201-bee3-471e-b2e7-b64fd8b7ca38}" ma:taxonomyMulti="true" ma:sspId="78175662-8596-484a-92c7-351d01561e22" ma:termSetId="00000000-0000-0000-0000-000000000000" ma:anchorId="00000000-0000-0000-0000-000000000000" ma:open="true" ma:isKeyword="true">
      <xsd:complexType>
        <xsd:sequence>
          <xsd:element ref="pc:Terms" minOccurs="0" maxOccurs="1"/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Flow_SignoffStatus xmlns="a7b50396-0b06-45c1-b28e-46f86d566a10" xsi:nil="true"/>
    <TaxCatchAll xmlns="985ec44e-1bab-4c0b-9df0-6ba128686fc9" xsi:nil="true"/>
    <TaxKeywordTaxHTField xmlns="c15478a5-0be8-4f5d-8383-b307d5ba8bf6">
      <Terms xmlns="http://schemas.microsoft.com/office/infopath/2007/PartnerControls"/>
    </TaxKeywordTaxHTField>
    <lcf76f155ced4ddcb4097134ff3c332f xmlns="a7b50396-0b06-45c1-b28e-46f86d566a10">
      <Terms xmlns="http://schemas.microsoft.com/office/infopath/2007/PartnerControls"/>
    </lcf76f155ced4ddcb4097134ff3c332f>
    <MariaJoseOrtiz xmlns="a7b50396-0b06-45c1-b28e-46f86d566a10" xsi:nil="true"/>
    <Notes xmlns="a7b50396-0b06-45c1-b28e-46f86d566a10" xsi:nil="true"/>
    <Sent xmlns="a7b50396-0b06-45c1-b28e-46f86d566a10" xsi:nil="true"/>
    <Reviewer xmlns="a7b50396-0b06-45c1-b28e-46f86d566a10" xsi:nil="true"/>
  </documentManagement>
</p:properties>
</file>

<file path=customXml/itemProps1.xml><?xml version="1.0" encoding="utf-8"?>
<ds:datastoreItem xmlns:ds="http://schemas.openxmlformats.org/officeDocument/2006/customXml" ds:itemID="{723BE856-B6C2-4675-AE16-47A27D415D46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499A8C16-AA42-4831-8BC0-744B659AD620}"/>
</file>

<file path=customXml/itemProps3.xml><?xml version="1.0" encoding="utf-8"?>
<ds:datastoreItem xmlns:ds="http://schemas.openxmlformats.org/officeDocument/2006/customXml" ds:itemID="{450439D9-8631-4FC1-BCE0-1BDB23425EE1}">
  <ds:schemaRefs>
    <ds:schemaRef ds:uri="http://schemas.microsoft.com/office/2006/documentManagement/types"/>
    <ds:schemaRef ds:uri="http://www.w3.org/XML/1998/namespace"/>
    <ds:schemaRef ds:uri="http://purl.org/dc/elements/1.1/"/>
    <ds:schemaRef ds:uri="c15478a5-0be8-4f5d-8383-b307d5ba8bf6"/>
    <ds:schemaRef ds:uri="a7b50396-0b06-45c1-b28e-46f86d566a10"/>
    <ds:schemaRef ds:uri="http://schemas.microsoft.com/office/2006/metadata/properties"/>
    <ds:schemaRef ds:uri="985ec44e-1bab-4c0b-9df0-6ba128686fc9"/>
    <ds:schemaRef ds:uri="http://schemas.openxmlformats.org/package/2006/metadata/core-properties"/>
    <ds:schemaRef ds:uri="http://schemas.microsoft.com/office/infopath/2007/PartnerControls"/>
    <ds:schemaRef ds:uri="http://purl.org/dc/dcmitype/"/>
    <ds:schemaRef ds:uri="http://purl.org/dc/terms/"/>
  </ds:schemaRefs>
</ds:datastoreItem>
</file>

<file path=docMetadata/LabelInfo.xml><?xml version="1.0" encoding="utf-8"?>
<clbl:labelList xmlns:clbl="http://schemas.microsoft.com/office/2020/mipLabelMetadata">
  <clbl:label id="{0f9e35db-544f-4f60-bdcc-5ea416e6dc70}" enabled="0" method="" siteId="{0f9e35db-544f-4f60-bdcc-5ea416e6dc70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Ocean presentation</Template>
  <TotalTime>0</TotalTime>
  <Words>389</Words>
  <Application>Microsoft Office PowerPoint</Application>
  <PresentationFormat>Widescreen</PresentationFormat>
  <Paragraphs>53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Century Gothic</vt:lpstr>
      <vt:lpstr>Office Theme</vt:lpstr>
      <vt:lpstr>PowerPoint Presentation</vt:lpstr>
      <vt:lpstr>Relevant Decisions by CMS CoP14</vt:lpstr>
      <vt:lpstr>Consequences for Saiga Work Programme</vt:lpstr>
      <vt:lpstr>Steps for the development of the Draft Saiga Work Programme</vt:lpstr>
      <vt:lpstr>Structure of Draft Saiga Work Programme for 2025-2030</vt:lpstr>
      <vt:lpstr>Structure of Draft Saiga Work Programme for 2025-2030</vt:lpstr>
      <vt:lpstr>THANK YOU Спасибо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2018-09-07T09:26:58Z</dcterms:created>
  <dcterms:modified xsi:type="dcterms:W3CDTF">2025-03-19T15:03:35Z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0x0101009929416AA0540C42B015682282C961AD</vt:lpwstr>
  </property>
  <property fmtid="{D5CDD505-2E9C-101B-9397-08002B2CF9AE}" pid="3" name="TaxKeyword">
    <vt:lpwstr/>
  </property>
  <property fmtid="{D5CDD505-2E9C-101B-9397-08002B2CF9AE}" pid="4" name="MediaServiceImageTags">
    <vt:lpwstr/>
  </property>
</Properties>
</file>